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3028" r:id="rId5"/>
    <p:sldId id="2147471798" r:id="rId6"/>
    <p:sldId id="2147471792" r:id="rId7"/>
    <p:sldId id="2147471806" r:id="rId8"/>
    <p:sldId id="2147471777" r:id="rId9"/>
    <p:sldId id="2147471768" r:id="rId10"/>
    <p:sldId id="2147473763" r:id="rId11"/>
    <p:sldId id="2147471769" r:id="rId12"/>
    <p:sldId id="2147473789" r:id="rId13"/>
    <p:sldId id="2147471812" r:id="rId14"/>
    <p:sldId id="2147471803" r:id="rId15"/>
    <p:sldId id="2147473778" r:id="rId16"/>
    <p:sldId id="2147473784" r:id="rId17"/>
    <p:sldId id="2147473790" r:id="rId18"/>
    <p:sldId id="2147471809" r:id="rId19"/>
    <p:sldId id="2147471722" r:id="rId20"/>
    <p:sldId id="2147471804" r:id="rId21"/>
    <p:sldId id="2147471770" r:id="rId22"/>
    <p:sldId id="2147471794" r:id="rId23"/>
    <p:sldId id="2147471787" r:id="rId24"/>
    <p:sldId id="2147471729" r:id="rId25"/>
    <p:sldId id="2147473787" r:id="rId26"/>
    <p:sldId id="2147473781" r:id="rId27"/>
    <p:sldId id="2147471801" r:id="rId28"/>
    <p:sldId id="3158" r:id="rId29"/>
    <p:sldId id="2147471779" r:id="rId30"/>
    <p:sldId id="2147471805" r:id="rId31"/>
    <p:sldId id="2147471735" r:id="rId32"/>
    <p:sldId id="2147471811" r:id="rId33"/>
  </p:sldIdLst>
  <p:sldSz cx="12192000" cy="6858000"/>
  <p:notesSz cx="10234613" cy="71040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236" userDrawn="1">
          <p15:clr>
            <a:srgbClr val="A4A3A4"/>
          </p15:clr>
        </p15:guide>
        <p15:guide id="5" orient="horz" pos="764">
          <p15:clr>
            <a:srgbClr val="A4A3A4"/>
          </p15:clr>
        </p15:guide>
        <p15:guide id="7" pos="312" userDrawn="1">
          <p15:clr>
            <a:srgbClr val="A4A3A4"/>
          </p15:clr>
        </p15:guide>
        <p15:guide id="10" orient="horz" pos="3696" userDrawn="1">
          <p15:clr>
            <a:srgbClr val="A4A3A4"/>
          </p15:clr>
        </p15:guide>
        <p15:guide id="11" orient="horz" pos="4086">
          <p15:clr>
            <a:srgbClr val="A4A3A4"/>
          </p15:clr>
        </p15:guide>
        <p15:guide id="13" pos="7381">
          <p15:clr>
            <a:srgbClr val="A4A3A4"/>
          </p15:clr>
        </p15:guide>
        <p15:guide id="14" orient="horz" pos="576" userDrawn="1">
          <p15:clr>
            <a:srgbClr val="A4A3A4"/>
          </p15:clr>
        </p15:guide>
        <p15:guide id="15" orient="horz" pos="458" userDrawn="1">
          <p15:clr>
            <a:srgbClr val="A4A3A4"/>
          </p15:clr>
        </p15:guide>
        <p15:guide id="16" orient="horz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3223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D4E90F-B219-6EC4-6BC3-BE052F8FDAF9}" name="Sandra Muller" initials="SM" userId="S::sandra.muller@ashfieldhealth.com::1bd7c111-ff21-46e6-8bf2-da65423bf5cc" providerId="AD"/>
  <p188:author id="{52028D14-35D8-D5BA-1BA7-884FABB4F50D}" name="Jeff Farina" initials="JF" userId="S::farinaj@revhealth.com::ef655ea3-7801-45f7-b9d1-37d99d0e11a7" providerId="AD"/>
  <p188:author id="{C97A651B-C600-DEBB-F35D-392A3DBB1197}" name="Kevin Bigham, PhD" initials="KP" userId="S::kevin.bigham@revhealth.com::80d31a19-bfe9-4954-9280-82232def1a6c" providerId="AD"/>
  <p188:author id="{D3B4E41F-0159-E51D-A018-E6DF3926D226}" name="Nikki Powell, PhD" initials="NPP" userId="S::powelln@revhealth.com::7b3e2756-6297-47d9-a919-b98826ade6b6" providerId="AD"/>
  <p188:author id="{7906F03A-763D-D36D-B879-BD461E27DC6B}" name="Beverly Pisarczyk" initials="BP" userId="S::Beverly.Pisarczyk@ashfieldhealth.com::96aa9665-2f7c-4ccc-a19a-1482fedc8e1f" providerId="AD"/>
  <p188:author id="{B86EFD6B-B51F-C352-0667-550D2720B4AE}" name="Ashfield_AM" initials="AM" userId="Ashfield_AM" providerId="None"/>
  <p188:author id="{219A37A3-316B-F4DB-617C-67864B49DB0F}" name="Stephanie Wong" initials="SW" userId="S::stephanie.wong@ziphermed.com::8f5c474a-3a7d-4838-953d-666895bd8709" providerId="AD"/>
  <p188:author id="{E4893AA7-22C3-F2B0-330A-9634636E9FFA}" name="Rich Adams" initials="RA" userId="S::rich.adams@revhealth.com::22f87790-ee1c-4dbc-8bc7-3e526696499b" providerId="AD"/>
  <p188:author id="{B34782BA-3E1F-4880-8F6F-5D6E93B3178E}" name="  " initials="  " userId="  " providerId="None"/>
  <p188:author id="{A24E4BBD-66AA-17F2-AD06-68EF416D549B}" name="Anne Cooper" initials="AC" userId="S::Anne.Cooper@ashfieldhealth.com::7aaea2f3-9b8f-4709-ba0e-54cf28c7e8d5" providerId="AD"/>
  <p188:author id="{3618A8C1-573B-6D3A-ADEB-28FE66A09D65}" name="Anjali Prajapati, PharmD" initials="APP" userId="S::anjali.prajapati@revhealth.com::b2ee3b85-7b81-482b-8cca-7d3d768f7bbb" providerId="AD"/>
  <p188:author id="{9BCA5ECF-6520-144D-BDD5-2D558F67DE36}" name="Adam Cocuzza" initials="AC" userId="S::cocuzzaa@revhealth.com::b7b4de09-bdf2-4b39-800e-dda81f1429c2" providerId="AD"/>
  <p188:author id="{B67043D0-0F97-9FEE-75A8-19F5F505117A}" name="Eric Gustafson" initials="EG" userId="S::eric.gustafson@ziphermed.com::5af80af0-f6a4-4748-b980-ec023e18a596" providerId="AD"/>
  <p188:author id="{67AFEEF3-20DF-CAFA-5265-BF167401F582}" name="Daniel Torrens" initials="DT" userId="S::daniel.torrens@ashfieldhealth.com::e043f895-592c-4875-9beb-0913d1a1e84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leen Farren" initials="KF" lastIdx="58" clrIdx="0"/>
  <p:cmAuthor id="2" name="  " initials="  " lastIdx="43" clrIdx="1"/>
  <p:cmAuthor id="3" name="Bill Lundberg" initials="BL" lastIdx="15" clrIdx="2"/>
  <p:cmAuthor id="4" name="Diana Mittag" initials="DM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ED"/>
    <a:srgbClr val="A5A5A5"/>
    <a:srgbClr val="EBEBEA"/>
    <a:srgbClr val="EAEAE8"/>
    <a:srgbClr val="EBEBE9"/>
    <a:srgbClr val="FFCC00"/>
    <a:srgbClr val="5E9EBA"/>
    <a:srgbClr val="63A1BD"/>
    <a:srgbClr val="AECEDD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3" autoAdjust="0"/>
    <p:restoredTop sz="96209" autoAdjust="0"/>
  </p:normalViewPr>
  <p:slideViewPr>
    <p:cSldViewPr snapToGrid="0">
      <p:cViewPr varScale="1">
        <p:scale>
          <a:sx n="110" d="100"/>
          <a:sy n="110" d="100"/>
        </p:scale>
        <p:origin x="738" y="96"/>
      </p:cViewPr>
      <p:guideLst>
        <p:guide orient="horz" pos="4236"/>
        <p:guide orient="horz" pos="764"/>
        <p:guide pos="312"/>
        <p:guide orient="horz" pos="3696"/>
        <p:guide orient="horz" pos="4086"/>
        <p:guide pos="7381"/>
        <p:guide orient="horz" pos="576"/>
        <p:guide orient="horz" pos="458"/>
        <p:guide orient="horz" pos="312"/>
      </p:guideLst>
    </p:cSldViewPr>
  </p:slideViewPr>
  <p:outlineViewPr>
    <p:cViewPr>
      <p:scale>
        <a:sx n="33" d="100"/>
        <a:sy n="33" d="100"/>
      </p:scale>
      <p:origin x="0" y="-71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1520"/>
    </p:cViewPr>
  </p:sorterViewPr>
  <p:notesViewPr>
    <p:cSldViewPr snapToGrid="0">
      <p:cViewPr>
        <p:scale>
          <a:sx n="232" d="100"/>
          <a:sy n="232" d="100"/>
        </p:scale>
        <p:origin x="-1056" y="-696"/>
      </p:cViewPr>
      <p:guideLst>
        <p:guide orient="horz" pos="2237"/>
        <p:guide pos="322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34653798069963E-2"/>
          <c:y val="0.1238086328883798"/>
          <c:w val="0.90921143256110659"/>
          <c:h val="0.649240707441807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Matched to fusions 
(n=25)</c:v>
                </c:pt>
                <c:pt idx="1">
                  <c:v>Matched to other alterations
(n=11)</c:v>
                </c:pt>
                <c:pt idx="2">
                  <c:v>Unmatched 
(n=42)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11.6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F6-46A8-B8CA-BD2E46139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27"/>
        <c:axId val="65642496"/>
        <c:axId val="65644032"/>
      </c:barChart>
      <c:catAx>
        <c:axId val="6564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2857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44032"/>
        <c:crosses val="autoZero"/>
        <c:auto val="1"/>
        <c:lblAlgn val="ctr"/>
        <c:lblOffset val="100"/>
        <c:noMultiLvlLbl val="0"/>
      </c:catAx>
      <c:valAx>
        <c:axId val="65644032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bg2"/>
                    </a:solidFill>
                  </a:rPr>
                  <a:t>Median PFS, mo</a:t>
                </a:r>
                <a:endParaRPr lang="en-US" sz="1600" b="1" dirty="0">
                  <a:solidFill>
                    <a:schemeClr val="bg2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4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0.06813</cdr:x>
      <cdr:y>0.09931</cdr:y>
    </cdr:from>
    <cdr:to>
      <cdr:x>0.06813</cdr:x>
      <cdr:y>0.77424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A0C3DEA2-FFB4-3479-4BAA-7B60E3176E90}"/>
            </a:ext>
          </a:extLst>
        </cdr:cNvPr>
        <cdr:cNvCxnSpPr/>
      </cdr:nvCxnSpPr>
      <cdr:spPr>
        <a:xfrm xmlns:a="http://schemas.openxmlformats.org/drawingml/2006/main" flipV="1">
          <a:off x="680070" y="357505"/>
          <a:ext cx="0" cy="2429743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rgbClr val="00A2ED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E937C4-E412-9D4F-738D-108049B449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en-US"/>
              <a:t>DRAFT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CAEEA-ACCA-805A-90FA-C0BEC70E34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248" y="1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1275757-EC5A-274D-826F-2EBBBF64249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D0BBA-0C13-C730-7E58-A79BE67A1F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747629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779A9-9E60-A3CD-A297-F7B26F547E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248" y="6747629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5485EE5-7814-3F40-AA1A-3C4EE90B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8945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en-US"/>
              <a:t>DRAFT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8" y="1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B33C798-A9AF-4CD4-8AAC-F65A6F46E5A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744538"/>
            <a:ext cx="6985000" cy="392906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889" y="4673601"/>
            <a:ext cx="6982836" cy="1892300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747629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8" y="6747629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EB0B5BB-8CD5-492E-84C7-6997924B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0022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237" userDrawn="1">
          <p15:clr>
            <a:srgbClr val="F26B43"/>
          </p15:clr>
        </p15:guide>
        <p15:guide id="2" pos="3223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9AE92-23F4-427F-B933-B2722FB116D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512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744538"/>
            <a:ext cx="6985000" cy="392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96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B0B5BB-8CD5-492E-84C7-6997924BE37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1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744538"/>
            <a:ext cx="6985000" cy="392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NRG1</a:t>
            </a:r>
            <a:r>
              <a:rPr lang="en-US" dirty="0"/>
              <a:t> signaling: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NRG1 is an extracellular ligand that binds to HER receptors leading to the activation of downstream signaling pathways that cause cell growth (</a:t>
            </a:r>
            <a:r>
              <a:rPr lang="en-US" sz="800" dirty="0">
                <a:solidFill>
                  <a:srgbClr val="FF0000"/>
                </a:solidFill>
              </a:rPr>
              <a:t>Rosas D, </a:t>
            </a:r>
            <a:r>
              <a:rPr lang="en-US" sz="800" dirty="0" err="1">
                <a:solidFill>
                  <a:srgbClr val="FF0000"/>
                </a:solidFill>
              </a:rPr>
              <a:t>Raez</a:t>
            </a:r>
            <a:r>
              <a:rPr lang="en-US" sz="800" dirty="0">
                <a:solidFill>
                  <a:srgbClr val="FF0000"/>
                </a:solidFill>
              </a:rPr>
              <a:t> LE, Russo A, </a:t>
            </a:r>
            <a:r>
              <a:rPr lang="en-US" sz="800" dirty="0" err="1">
                <a:solidFill>
                  <a:srgbClr val="FF0000"/>
                </a:solidFill>
              </a:rPr>
              <a:t>Rolfo</a:t>
            </a:r>
            <a:r>
              <a:rPr lang="en-US" sz="800" dirty="0">
                <a:solidFill>
                  <a:srgbClr val="FF0000"/>
                </a:solidFill>
              </a:rPr>
              <a:t> C. Neuregulin 1 gene (</a:t>
            </a:r>
            <a:r>
              <a:rPr lang="en-US" sz="800" i="1" dirty="0">
                <a:solidFill>
                  <a:srgbClr val="FF0000"/>
                </a:solidFill>
              </a:rPr>
              <a:t>NRG1</a:t>
            </a:r>
            <a:r>
              <a:rPr lang="en-US" sz="800" dirty="0">
                <a:solidFill>
                  <a:srgbClr val="FF0000"/>
                </a:solidFill>
              </a:rPr>
              <a:t>). A potentially new targetable alteration for the treatment of lung cancer. </a:t>
            </a:r>
            <a:r>
              <a:rPr lang="en-US" sz="800" i="1" dirty="0">
                <a:solidFill>
                  <a:srgbClr val="FF0000"/>
                </a:solidFill>
              </a:rPr>
              <a:t>Cancers (Basel)</a:t>
            </a:r>
            <a:r>
              <a:rPr lang="en-US" sz="800" dirty="0">
                <a:solidFill>
                  <a:srgbClr val="FF0000"/>
                </a:solidFill>
              </a:rPr>
              <a:t>. 2021;13(20):5038. doi:10.3390/cancers13205038</a:t>
            </a:r>
            <a:r>
              <a:rPr lang="en-US" dirty="0"/>
              <a:t>)</a:t>
            </a:r>
            <a:br>
              <a:rPr lang="en-US" sz="800" dirty="0">
                <a:solidFill>
                  <a:srgbClr val="FF0000"/>
                </a:solidFill>
              </a:rPr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0B5BB-8CD5-492E-84C7-6997924BE3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4CD0EE1D-1C50-992B-A08D-6A2DF46E8448}"/>
              </a:ext>
            </a:extLst>
          </p:cNvPr>
          <p:cNvSpPr/>
          <p:nvPr/>
        </p:nvSpPr>
        <p:spPr>
          <a:xfrm rot="10800000" flipH="1">
            <a:off x="8722931" y="995617"/>
            <a:ext cx="378239" cy="235895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4AD5BE-9F83-0FCC-1C64-0CEAFA975A27}"/>
              </a:ext>
            </a:extLst>
          </p:cNvPr>
          <p:cNvSpPr/>
          <p:nvPr/>
        </p:nvSpPr>
        <p:spPr>
          <a:xfrm>
            <a:off x="9101170" y="798094"/>
            <a:ext cx="1058831" cy="8463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700" dirty="0" err="1">
                <a:solidFill>
                  <a:srgbClr val="FF0000"/>
                </a:solidFill>
              </a:rPr>
              <a:t>Mujoo</a:t>
            </a:r>
            <a:r>
              <a:rPr lang="en-US" sz="700" dirty="0">
                <a:solidFill>
                  <a:srgbClr val="FF0000"/>
                </a:solidFill>
              </a:rPr>
              <a:t>/2014/p10222/col1/para1/ln14-16; col2/para1/ln1/</a:t>
            </a:r>
            <a:r>
              <a:rPr lang="it-IT" sz="700" dirty="0">
                <a:solidFill>
                  <a:srgbClr val="FF0000"/>
                </a:solidFill>
              </a:rPr>
              <a:t>p10222/col2/para2/ln8-9; p10223/col1/ln1-3;</a:t>
            </a:r>
            <a:r>
              <a:rPr lang="en-US" sz="700" dirty="0">
                <a:solidFill>
                  <a:srgbClr val="FF0000"/>
                </a:solidFill>
              </a:rPr>
              <a:t> Teo/2016/p321/para2/ln1-3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247730-2AE4-C195-715E-C8DCB4C01F9B}"/>
              </a:ext>
            </a:extLst>
          </p:cNvPr>
          <p:cNvSpPr/>
          <p:nvPr/>
        </p:nvSpPr>
        <p:spPr>
          <a:xfrm>
            <a:off x="100485" y="2138834"/>
            <a:ext cx="1180512" cy="5539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Laskin/2020/p1694/col2/para1/ln1-5/p1697/fig1/ln2-3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B5DB8-332A-FE0B-8508-DA6AF6C73D7A}"/>
              </a:ext>
            </a:extLst>
          </p:cNvPr>
          <p:cNvSpPr/>
          <p:nvPr/>
        </p:nvSpPr>
        <p:spPr>
          <a:xfrm>
            <a:off x="174563" y="3826256"/>
            <a:ext cx="648034" cy="224676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Rosas/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2021/p2/para1/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ln8-9,fig1, p3/para5/ln1-7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Laskin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2020/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p1693/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col1/para1/ln3-6,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940FB3-2955-4E49-43BA-7509D0E700AB}"/>
              </a:ext>
            </a:extLst>
          </p:cNvPr>
          <p:cNvSpPr/>
          <p:nvPr/>
        </p:nvSpPr>
        <p:spPr>
          <a:xfrm>
            <a:off x="35170" y="1371193"/>
            <a:ext cx="1290528" cy="61555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s-ES" sz="1000" dirty="0" err="1">
                <a:solidFill>
                  <a:srgbClr val="FF0000"/>
                </a:solidFill>
              </a:rPr>
              <a:t>Mujoo</a:t>
            </a:r>
            <a:r>
              <a:rPr lang="es-ES" sz="1000" dirty="0">
                <a:solidFill>
                  <a:srgbClr val="FF0000"/>
                </a:solidFill>
              </a:rPr>
              <a:t>/2014/p10222/col1/para1/ln14-16;col2/para1/ln1;</a:t>
            </a:r>
            <a:r>
              <a:rPr lang="en-US" sz="1000" dirty="0">
                <a:solidFill>
                  <a:srgbClr val="FF0000"/>
                </a:solidFill>
              </a:rPr>
              <a:t>Teo/ 2016/p321/para2/ ln1-3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078A7CC6-BFC1-C0EE-956F-749F4170A8A0}"/>
              </a:ext>
            </a:extLst>
          </p:cNvPr>
          <p:cNvSpPr/>
          <p:nvPr/>
        </p:nvSpPr>
        <p:spPr>
          <a:xfrm flipH="1">
            <a:off x="1331480" y="1562513"/>
            <a:ext cx="223116" cy="461665"/>
          </a:xfrm>
          <a:prstGeom prst="rightBrace">
            <a:avLst>
              <a:gd name="adj1" fmla="val 0"/>
              <a:gd name="adj2" fmla="val 5326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F89A474-0273-396E-CBF1-C378228DAE91}"/>
              </a:ext>
            </a:extLst>
          </p:cNvPr>
          <p:cNvSpPr/>
          <p:nvPr/>
        </p:nvSpPr>
        <p:spPr>
          <a:xfrm flipH="1">
            <a:off x="1280996" y="2148249"/>
            <a:ext cx="223116" cy="461665"/>
          </a:xfrm>
          <a:prstGeom prst="rightBrace">
            <a:avLst>
              <a:gd name="adj1" fmla="val 0"/>
              <a:gd name="adj2" fmla="val 5108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49522B-029F-4E32-1D33-E8098DC9D105}"/>
              </a:ext>
            </a:extLst>
          </p:cNvPr>
          <p:cNvSpPr/>
          <p:nvPr/>
        </p:nvSpPr>
        <p:spPr>
          <a:xfrm flipH="1">
            <a:off x="1307872" y="2691763"/>
            <a:ext cx="223116" cy="520318"/>
          </a:xfrm>
          <a:prstGeom prst="rightBrace">
            <a:avLst>
              <a:gd name="adj1" fmla="val 0"/>
              <a:gd name="adj2" fmla="val 5108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D7CF75-FDE7-CC71-6D2F-4A5EABAD806D}"/>
              </a:ext>
            </a:extLst>
          </p:cNvPr>
          <p:cNvSpPr/>
          <p:nvPr/>
        </p:nvSpPr>
        <p:spPr>
          <a:xfrm>
            <a:off x="174563" y="2828657"/>
            <a:ext cx="1133309" cy="86177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Laskin/ 2020/p1696/ fig1A; Zhang/2022/p2/col1/ln7-11/fig1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2F23448-B8E4-6D0C-BB9F-8DD6CCE24216}"/>
              </a:ext>
            </a:extLst>
          </p:cNvPr>
          <p:cNvSpPr/>
          <p:nvPr/>
        </p:nvSpPr>
        <p:spPr>
          <a:xfrm rot="10800000" flipH="1">
            <a:off x="8681604" y="3989664"/>
            <a:ext cx="275285" cy="144800"/>
          </a:xfrm>
          <a:prstGeom prst="rightBrace">
            <a:avLst>
              <a:gd name="adj1" fmla="val 0"/>
              <a:gd name="adj2" fmla="val 5114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E861A-7ED9-2E24-CC9A-60EF47D16C55}"/>
              </a:ext>
            </a:extLst>
          </p:cNvPr>
          <p:cNvSpPr/>
          <p:nvPr/>
        </p:nvSpPr>
        <p:spPr>
          <a:xfrm>
            <a:off x="8956889" y="3920258"/>
            <a:ext cx="900544" cy="3231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en-US" sz="700" dirty="0" err="1">
                <a:solidFill>
                  <a:srgbClr val="FF0000"/>
                </a:solidFill>
              </a:rPr>
              <a:t>Laskin</a:t>
            </a:r>
            <a:r>
              <a:rPr lang="en-US" sz="700" dirty="0">
                <a:solidFill>
                  <a:srgbClr val="FF0000"/>
                </a:solidFill>
              </a:rPr>
              <a:t>/ 2020/p1694/ col2/para1/ ln3-5, para2/ln1-5</a:t>
            </a:r>
          </a:p>
        </p:txBody>
      </p:sp>
    </p:spTree>
    <p:extLst>
      <p:ext uri="{BB962C8B-B14F-4D97-AF65-F5344CB8AC3E}">
        <p14:creationId xmlns:p14="http://schemas.microsoft.com/office/powerpoint/2010/main" val="2425527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0838" y="760413"/>
            <a:ext cx="6988175" cy="393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63" lvl="1" algn="l">
              <a:buFont typeface="Arial" panose="020B0604020202020204" pitchFamily="34" charset="0"/>
              <a:buNone/>
            </a:pPr>
            <a:r>
              <a:rPr lang="en-US" dirty="0"/>
              <a:t>Normal (wild-type) </a:t>
            </a:r>
            <a:r>
              <a:rPr lang="en-US" i="1" dirty="0"/>
              <a:t>NRG1</a:t>
            </a:r>
            <a:r>
              <a:rPr lang="en-US" dirty="0"/>
              <a:t> binds HER3 leading to dimerization with HER2 and subsequent signaling. In </a:t>
            </a:r>
            <a:r>
              <a:rPr lang="en-US" i="1" dirty="0"/>
              <a:t>NRG1</a:t>
            </a:r>
            <a:r>
              <a:rPr lang="en-US" dirty="0"/>
              <a:t> fusions, the </a:t>
            </a:r>
            <a:r>
              <a:rPr lang="en-US" i="1" dirty="0"/>
              <a:t>NRG1</a:t>
            </a:r>
            <a:r>
              <a:rPr lang="en-US" dirty="0"/>
              <a:t> signaling domain (EGF domain) remains localized to HER3 and tethered in the cell membrane via its fusion partner resulting in heightened HER2-HER3 signaling.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0B5BB-8CD5-492E-84C7-6997924BE3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19B2486D-DB06-F2CE-70C7-0788803DBB58}"/>
              </a:ext>
            </a:extLst>
          </p:cNvPr>
          <p:cNvSpPr/>
          <p:nvPr/>
        </p:nvSpPr>
        <p:spPr>
          <a:xfrm rot="10800000" flipH="1">
            <a:off x="8608725" y="959617"/>
            <a:ext cx="409575" cy="243915"/>
          </a:xfrm>
          <a:prstGeom prst="rightBrace">
            <a:avLst>
              <a:gd name="adj1" fmla="val 0"/>
              <a:gd name="adj2" fmla="val 4539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88F0E-1DE5-A833-3A08-BF1B99C30D98}"/>
              </a:ext>
            </a:extLst>
          </p:cNvPr>
          <p:cNvSpPr/>
          <p:nvPr/>
        </p:nvSpPr>
        <p:spPr>
          <a:xfrm>
            <a:off x="9018300" y="773797"/>
            <a:ext cx="1095366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Schram/2022/ p2/para3/ln3-5, 7-10, p9/para3/ln1-2;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Geuijen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/2018/p930/col1/para2/ln16-20; pE5/para1/ln4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8B4BB5C-087E-0649-1E5E-1AAB49C87F1B}"/>
              </a:ext>
            </a:extLst>
          </p:cNvPr>
          <p:cNvSpPr/>
          <p:nvPr/>
        </p:nvSpPr>
        <p:spPr>
          <a:xfrm flipH="1">
            <a:off x="1307878" y="1455822"/>
            <a:ext cx="223116" cy="520318"/>
          </a:xfrm>
          <a:prstGeom prst="rightBrace">
            <a:avLst>
              <a:gd name="adj1" fmla="val 0"/>
              <a:gd name="adj2" fmla="val 5108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1CE4FE-DA0F-1E45-C16D-A454A4380218}"/>
              </a:ext>
            </a:extLst>
          </p:cNvPr>
          <p:cNvSpPr/>
          <p:nvPr/>
        </p:nvSpPr>
        <p:spPr>
          <a:xfrm>
            <a:off x="174569" y="1268166"/>
            <a:ext cx="1133309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Laskin/2020/p1694/col1/para3/ln1-10; Zhang/2022/p1/col2/para2/ln6-7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879811-6141-83B2-6DDE-1BECEF9C23F3}"/>
              </a:ext>
            </a:extLst>
          </p:cNvPr>
          <p:cNvSpPr/>
          <p:nvPr/>
        </p:nvSpPr>
        <p:spPr>
          <a:xfrm>
            <a:off x="288296" y="2142500"/>
            <a:ext cx="1038045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Drilon/2021/p2798/col1/para2/ln15-16; p2800/col2/para2/ln1-2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71DB7F4-7286-52FE-CC43-CE7CA0458C19}"/>
              </a:ext>
            </a:extLst>
          </p:cNvPr>
          <p:cNvSpPr/>
          <p:nvPr/>
        </p:nvSpPr>
        <p:spPr>
          <a:xfrm flipH="1">
            <a:off x="1328200" y="2185615"/>
            <a:ext cx="239777" cy="283103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6DAD661-179C-A095-61E7-5043027CFB8D}"/>
              </a:ext>
            </a:extLst>
          </p:cNvPr>
          <p:cNvSpPr/>
          <p:nvPr/>
        </p:nvSpPr>
        <p:spPr>
          <a:xfrm flipH="1">
            <a:off x="1299546" y="2579755"/>
            <a:ext cx="239777" cy="395968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CDB605-3855-F586-307C-A33D240B5DD9}"/>
              </a:ext>
            </a:extLst>
          </p:cNvPr>
          <p:cNvSpPr/>
          <p:nvPr/>
        </p:nvSpPr>
        <p:spPr>
          <a:xfrm>
            <a:off x="261502" y="2624831"/>
            <a:ext cx="1038045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Laskin/2020/p1694/p3/ln1-3/p1697/fig1/ln4-5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E689798-7511-0223-F4F6-E152417EF1FA}"/>
              </a:ext>
            </a:extLst>
          </p:cNvPr>
          <p:cNvSpPr/>
          <p:nvPr/>
        </p:nvSpPr>
        <p:spPr>
          <a:xfrm flipH="1">
            <a:off x="1291217" y="3072333"/>
            <a:ext cx="239776" cy="238027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7B4B96-F1DC-C412-7482-510C219C0176}"/>
              </a:ext>
            </a:extLst>
          </p:cNvPr>
          <p:cNvSpPr/>
          <p:nvPr/>
        </p:nvSpPr>
        <p:spPr>
          <a:xfrm>
            <a:off x="253171" y="2955345"/>
            <a:ext cx="1038045" cy="43088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Zhang/2022/p2/col1/para3/ln2-3; Howarth/2021/p2/col1/para2/ln1-5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0D806EBE-7895-EE48-9AC6-90EC7B6E1818}"/>
              </a:ext>
            </a:extLst>
          </p:cNvPr>
          <p:cNvSpPr/>
          <p:nvPr/>
        </p:nvSpPr>
        <p:spPr>
          <a:xfrm flipH="1">
            <a:off x="1291217" y="3386317"/>
            <a:ext cx="239777" cy="283103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C90A3D-B9E2-4F25-D8BD-FC29CFF64812}"/>
              </a:ext>
            </a:extLst>
          </p:cNvPr>
          <p:cNvSpPr/>
          <p:nvPr/>
        </p:nvSpPr>
        <p:spPr>
          <a:xfrm>
            <a:off x="253172" y="3474733"/>
            <a:ext cx="1038045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Zhang/2022/p2/col1/para3/ln4-6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1FFB1B27-7707-D09A-1495-6E6539E302B0}"/>
              </a:ext>
            </a:extLst>
          </p:cNvPr>
          <p:cNvSpPr/>
          <p:nvPr/>
        </p:nvSpPr>
        <p:spPr>
          <a:xfrm flipH="1">
            <a:off x="1291217" y="3774057"/>
            <a:ext cx="239777" cy="283103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CBD27F-8192-4CE2-D438-35D0FE2DEC7B}"/>
              </a:ext>
            </a:extLst>
          </p:cNvPr>
          <p:cNvSpPr/>
          <p:nvPr/>
        </p:nvSpPr>
        <p:spPr>
          <a:xfrm>
            <a:off x="253172" y="3819133"/>
            <a:ext cx="1038045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Zhang/2022/p2/col1/para3/ln4-5;fig1/ln1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92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0838" y="760413"/>
            <a:ext cx="6988175" cy="393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63" lvl="1" algn="l">
              <a:buFont typeface="Arial" panose="020B0604020202020204" pitchFamily="34" charset="0"/>
              <a:buNone/>
            </a:pPr>
            <a:r>
              <a:rPr lang="en-US" dirty="0"/>
              <a:t>Normal (wild-type) </a:t>
            </a:r>
            <a:r>
              <a:rPr lang="en-US" i="1" dirty="0"/>
              <a:t>NRG1</a:t>
            </a:r>
            <a:r>
              <a:rPr lang="en-US" dirty="0"/>
              <a:t> binds HER3 leading to dimerization with HER2 and subsequent signaling. In </a:t>
            </a:r>
            <a:r>
              <a:rPr lang="en-US" i="1" dirty="0"/>
              <a:t>NRG1</a:t>
            </a:r>
            <a:r>
              <a:rPr lang="en-US" dirty="0"/>
              <a:t> fusions, the </a:t>
            </a:r>
            <a:r>
              <a:rPr lang="en-US" i="1" dirty="0"/>
              <a:t>NRG1</a:t>
            </a:r>
            <a:r>
              <a:rPr lang="en-US" dirty="0"/>
              <a:t> signaling domain (EGF domain) remains localized to HER3 and tethered in the cell membrane via its fusion partner resulting in heightened HER2-HER3 signaling.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0B5BB-8CD5-492E-84C7-6997924BE3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B42B8828-7C63-39D9-4B0C-ADD248B4C46A}"/>
              </a:ext>
            </a:extLst>
          </p:cNvPr>
          <p:cNvSpPr/>
          <p:nvPr/>
        </p:nvSpPr>
        <p:spPr>
          <a:xfrm rot="10800000" flipH="1">
            <a:off x="8717739" y="941976"/>
            <a:ext cx="409575" cy="437717"/>
          </a:xfrm>
          <a:prstGeom prst="rightBrace">
            <a:avLst>
              <a:gd name="adj1" fmla="val 0"/>
              <a:gd name="adj2" fmla="val 4539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36E27F-43FC-8B04-BF2B-9D641AB21836}"/>
              </a:ext>
            </a:extLst>
          </p:cNvPr>
          <p:cNvSpPr/>
          <p:nvPr/>
        </p:nvSpPr>
        <p:spPr>
          <a:xfrm>
            <a:off x="9123614" y="853058"/>
            <a:ext cx="1023276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Schram</a:t>
            </a:r>
            <a:r>
              <a:rPr kumimoji="0" lang="pt-BR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/2022/ p2/para3/ln3-5, 7-10,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p9/para3/ln1-2;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Geuijen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2018/p930/col1/para2/ln16-20;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pE5/para1/ln4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31F6EF7-CFD9-9535-76B0-FDDF891EE94B}"/>
              </a:ext>
            </a:extLst>
          </p:cNvPr>
          <p:cNvSpPr/>
          <p:nvPr/>
        </p:nvSpPr>
        <p:spPr>
          <a:xfrm flipH="1">
            <a:off x="1231783" y="1510683"/>
            <a:ext cx="118925" cy="519334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DA5C5-84E8-DAD0-FC7B-166AF9CD8BC9}"/>
              </a:ext>
            </a:extLst>
          </p:cNvPr>
          <p:cNvSpPr/>
          <p:nvPr/>
        </p:nvSpPr>
        <p:spPr>
          <a:xfrm>
            <a:off x="925924" y="213776"/>
            <a:ext cx="1901193" cy="4770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Dhanasekaran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2014/p11/para1/ln3-5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Rosas 2021/p4/para3/ln28-31, p5/para2/ln7-11; Drilon 2021/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p2800/c1/para2/ln1-6;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Laskin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p1698 [pdf p6]/c2/para1/ln1-4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Shin 2016/p69457/c1/para2/ln2-11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4FFAD0-F50F-1042-5F12-410EC90B98D8}"/>
              </a:ext>
            </a:extLst>
          </p:cNvPr>
          <p:cNvCxnSpPr>
            <a:cxnSpLocks/>
          </p:cNvCxnSpPr>
          <p:nvPr/>
        </p:nvCxnSpPr>
        <p:spPr>
          <a:xfrm flipH="1" flipV="1">
            <a:off x="1231783" y="690830"/>
            <a:ext cx="1" cy="10795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5DD11-6932-DA52-77A8-50422BE2B444}"/>
              </a:ext>
            </a:extLst>
          </p:cNvPr>
          <p:cNvSpPr/>
          <p:nvPr/>
        </p:nvSpPr>
        <p:spPr>
          <a:xfrm>
            <a:off x="82224" y="2398176"/>
            <a:ext cx="1023276" cy="4770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Laskin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/2020/ p1694/col1/para3/ln1-10/p1697/fig1/ln8-9; Zhang/2022/p2/col/para3/ln8-9/col2/ln1-2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6F4653F-F39C-96C5-ACD9-8DDE29637D45}"/>
              </a:ext>
            </a:extLst>
          </p:cNvPr>
          <p:cNvSpPr/>
          <p:nvPr/>
        </p:nvSpPr>
        <p:spPr>
          <a:xfrm rot="10800000">
            <a:off x="1094137" y="2398176"/>
            <a:ext cx="409575" cy="437717"/>
          </a:xfrm>
          <a:prstGeom prst="rightBrace">
            <a:avLst>
              <a:gd name="adj1" fmla="val 0"/>
              <a:gd name="adj2" fmla="val 4539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3BC423-552D-132D-420A-547C6A1430C8}"/>
              </a:ext>
            </a:extLst>
          </p:cNvPr>
          <p:cNvSpPr/>
          <p:nvPr/>
        </p:nvSpPr>
        <p:spPr>
          <a:xfrm>
            <a:off x="90624" y="3126839"/>
            <a:ext cx="1023276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Drilon/2021/p2791/col1/para1/ln1-2, col2/para2/ln1-2, p2800/col1/para2/ ln1-6;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Dhanasekaran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2014/p11/para1/ ln3-5;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Laskin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/2020/p1698 /col2/para1/ln1-4; Rosas/2021/p4/ para3/ln28-31, p5/para2/ln7-11; Shin/2016/p69452/col2/para2/all, p69453/col2/para1/lln1-2,4-6, p69454/fig2, p69455/col1/para1/ln1-3, fig3, p69456/fig4, p69460/col2/para3/</a:t>
            </a:r>
            <a:b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lln3-6;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67D4CB3F-8051-ACFB-7CD3-7CC5F0C405C2}"/>
              </a:ext>
            </a:extLst>
          </p:cNvPr>
          <p:cNvSpPr/>
          <p:nvPr/>
        </p:nvSpPr>
        <p:spPr>
          <a:xfrm rot="10800000">
            <a:off x="1102537" y="3126839"/>
            <a:ext cx="409575" cy="437717"/>
          </a:xfrm>
          <a:prstGeom prst="rightBrace">
            <a:avLst>
              <a:gd name="adj1" fmla="val 0"/>
              <a:gd name="adj2" fmla="val 4539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BC4797B-4742-AFC8-630D-CC93E4F7CAA4}"/>
              </a:ext>
            </a:extLst>
          </p:cNvPr>
          <p:cNvSpPr/>
          <p:nvPr/>
        </p:nvSpPr>
        <p:spPr>
          <a:xfrm flipH="1">
            <a:off x="1239339" y="3665755"/>
            <a:ext cx="197808" cy="363314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5126E5-74B1-3C13-99A9-C63C16092358}"/>
              </a:ext>
            </a:extLst>
          </p:cNvPr>
          <p:cNvSpPr/>
          <p:nvPr/>
        </p:nvSpPr>
        <p:spPr>
          <a:xfrm>
            <a:off x="1231783" y="5389955"/>
            <a:ext cx="329452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Rosas/2021/p5/§4/ln19-20;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Drilon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/2021/p2796/col1/para4/ln9-14, para5/ln1-14, col2/para1/ln4-5,8-11, para2/ln1-4,7-9, para4/ln1-13, p2798/table2, col2/para2/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para3/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p2800/col1/para2/ln1-6, col2/para2/ln5-9;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Laskin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/2020/p1698/col2/para2/ln1-6;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/2016/p69457/col1/para2/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Jones/2019/p4675/col1/para1/ln14-16, p4678/col2/para2/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p4679/col1/para1/ln1, col2/para3/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p4680/col1/para1/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2D005E-1466-D64F-A5BA-52D5A4CB0A62}"/>
              </a:ext>
            </a:extLst>
          </p:cNvPr>
          <p:cNvCxnSpPr>
            <a:cxnSpLocks/>
          </p:cNvCxnSpPr>
          <p:nvPr/>
        </p:nvCxnSpPr>
        <p:spPr>
          <a:xfrm flipH="1">
            <a:off x="1231783" y="3848165"/>
            <a:ext cx="6545" cy="1623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ECE5F184-2863-0455-F136-F5D9DB3908C1}"/>
              </a:ext>
            </a:extLst>
          </p:cNvPr>
          <p:cNvSpPr/>
          <p:nvPr/>
        </p:nvSpPr>
        <p:spPr>
          <a:xfrm>
            <a:off x="8717739" y="3841285"/>
            <a:ext cx="239777" cy="283103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838E7-F630-1395-6310-7B845A01FD60}"/>
              </a:ext>
            </a:extLst>
          </p:cNvPr>
          <p:cNvSpPr/>
          <p:nvPr/>
        </p:nvSpPr>
        <p:spPr>
          <a:xfrm>
            <a:off x="8957516" y="3844683"/>
            <a:ext cx="1038045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Zhang/2022/p2/col1/para3/ln4-5;fig1/ln1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06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0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Do you consider the possibility of pathogenic gene fusions in your patients who fail to respond to standard of care?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A48C6-8AF2-9E51-3D81-CC9723887575}"/>
              </a:ext>
            </a:extLst>
          </p:cNvPr>
          <p:cNvSpPr txBox="1"/>
          <p:nvPr/>
        </p:nvSpPr>
        <p:spPr>
          <a:xfrm>
            <a:off x="885127" y="469970"/>
            <a:ext cx="492538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s-ES" sz="600" dirty="0">
                <a:solidFill>
                  <a:srgbClr val="FF0000"/>
                </a:solidFill>
                <a:cs typeface="Calibri"/>
              </a:rPr>
              <a:t>Rosas/2021/</a:t>
            </a:r>
            <a:br>
              <a:rPr lang="es-ES" sz="600" dirty="0">
                <a:solidFill>
                  <a:srgbClr val="FF0000"/>
                </a:solidFill>
                <a:cs typeface="Calibri"/>
              </a:rPr>
            </a:br>
            <a:r>
              <a:rPr lang="es-ES" sz="600" dirty="0">
                <a:solidFill>
                  <a:srgbClr val="FF0000"/>
                </a:solidFill>
                <a:cs typeface="Calibri"/>
              </a:rPr>
              <a:t>p5/para2/</a:t>
            </a:r>
            <a:br>
              <a:rPr lang="es-ES" sz="600" dirty="0">
                <a:solidFill>
                  <a:srgbClr val="FF0000"/>
                </a:solidFill>
                <a:cs typeface="Calibri"/>
              </a:rPr>
            </a:br>
            <a:r>
              <a:rPr lang="es-ES" sz="600" dirty="0">
                <a:solidFill>
                  <a:srgbClr val="FF0000"/>
                </a:solidFill>
                <a:cs typeface="Calibri"/>
              </a:rPr>
              <a:t>lln7-11;</a:t>
            </a:r>
            <a:br>
              <a:rPr lang="es-ES" sz="600" dirty="0">
                <a:solidFill>
                  <a:srgbClr val="FF0000"/>
                </a:solidFill>
                <a:cs typeface="Calibri"/>
              </a:rPr>
            </a:br>
            <a:r>
              <a:rPr lang="es-ES" sz="600" dirty="0">
                <a:solidFill>
                  <a:srgbClr val="FF0000"/>
                </a:solidFill>
                <a:cs typeface="Calibri"/>
              </a:rPr>
              <a:t>NIH-NSCLC/ 2022p28/</a:t>
            </a:r>
            <a:r>
              <a:rPr lang="es-ES" sz="600" dirty="0" err="1">
                <a:solidFill>
                  <a:srgbClr val="FF0000"/>
                </a:solidFill>
                <a:cs typeface="Calibri"/>
              </a:rPr>
              <a:t>TreatmentOptionOverview</a:t>
            </a:r>
            <a:r>
              <a:rPr lang="es-ES" sz="600" dirty="0">
                <a:solidFill>
                  <a:srgbClr val="FF0000"/>
                </a:solidFill>
                <a:cs typeface="Calibri"/>
              </a:rPr>
              <a:t>/</a:t>
            </a:r>
            <a:br>
              <a:rPr lang="es-ES" sz="600" dirty="0">
                <a:solidFill>
                  <a:srgbClr val="FF0000"/>
                </a:solidFill>
                <a:cs typeface="Calibri"/>
              </a:rPr>
            </a:br>
            <a:r>
              <a:rPr lang="es-ES" sz="600" dirty="0" err="1">
                <a:solidFill>
                  <a:srgbClr val="FF0000"/>
                </a:solidFill>
                <a:cs typeface="Calibri"/>
              </a:rPr>
              <a:t>Keypoints</a:t>
            </a:r>
            <a:r>
              <a:rPr lang="es-ES" sz="600" dirty="0">
                <a:solidFill>
                  <a:srgbClr val="FF0000"/>
                </a:solidFill>
                <a:cs typeface="Calibri"/>
              </a:rPr>
              <a:t>/ bullet2,6-7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DBB00CAC-83F0-AD60-308D-F04DF0DFD074}"/>
              </a:ext>
            </a:extLst>
          </p:cNvPr>
          <p:cNvSpPr/>
          <p:nvPr/>
        </p:nvSpPr>
        <p:spPr>
          <a:xfrm flipV="1">
            <a:off x="1385262" y="845288"/>
            <a:ext cx="174000" cy="375608"/>
          </a:xfrm>
          <a:prstGeom prst="leftBrace">
            <a:avLst>
              <a:gd name="adj1" fmla="val 0"/>
              <a:gd name="adj2" fmla="val 5019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6112DB-4C22-8112-9742-A0919BF51926}"/>
              </a:ext>
            </a:extLst>
          </p:cNvPr>
          <p:cNvSpPr txBox="1"/>
          <p:nvPr/>
        </p:nvSpPr>
        <p:spPr>
          <a:xfrm>
            <a:off x="896652" y="1329524"/>
            <a:ext cx="457048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s-ES" sz="600" dirty="0" err="1">
                <a:solidFill>
                  <a:srgbClr val="FF0000"/>
                </a:solidFill>
                <a:cs typeface="Calibri"/>
              </a:rPr>
              <a:t>Drilon</a:t>
            </a:r>
            <a:r>
              <a:rPr lang="es-ES" sz="600" dirty="0">
                <a:solidFill>
                  <a:srgbClr val="FF0000"/>
                </a:solidFill>
                <a:cs typeface="Calibri"/>
              </a:rPr>
              <a:t>/2021/ p2793/col1/ para4/ln1-3, p2798/col2/ para2/ln4-8; para3/ln1-3;</a:t>
            </a:r>
            <a:br>
              <a:rPr lang="es-ES" sz="600" dirty="0">
                <a:solidFill>
                  <a:srgbClr val="FF0000"/>
                </a:solidFill>
                <a:cs typeface="Calibri"/>
              </a:rPr>
            </a:br>
            <a:r>
              <a:rPr lang="es-ES" sz="600" dirty="0">
                <a:solidFill>
                  <a:srgbClr val="FF0000"/>
                </a:solidFill>
                <a:cs typeface="Calibri"/>
              </a:rPr>
              <a:t>p2800/col1/</a:t>
            </a:r>
            <a:br>
              <a:rPr lang="es-ES" sz="600" dirty="0">
                <a:solidFill>
                  <a:srgbClr val="FF0000"/>
                </a:solidFill>
                <a:cs typeface="Calibri"/>
              </a:rPr>
            </a:br>
            <a:r>
              <a:rPr lang="es-ES" sz="600" dirty="0">
                <a:solidFill>
                  <a:srgbClr val="FF0000"/>
                </a:solidFill>
                <a:cs typeface="Calibri"/>
              </a:rPr>
              <a:t>para2/ln1-6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E919AE5F-3238-CB6D-EF50-1A33AE21424F}"/>
              </a:ext>
            </a:extLst>
          </p:cNvPr>
          <p:cNvSpPr/>
          <p:nvPr/>
        </p:nvSpPr>
        <p:spPr>
          <a:xfrm flipV="1">
            <a:off x="1354375" y="1425657"/>
            <a:ext cx="174000" cy="275552"/>
          </a:xfrm>
          <a:prstGeom prst="leftBrace">
            <a:avLst>
              <a:gd name="adj1" fmla="val 0"/>
              <a:gd name="adj2" fmla="val 5019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681C0-2DFB-A83B-FD18-996D7767DC32}"/>
              </a:ext>
            </a:extLst>
          </p:cNvPr>
          <p:cNvSpPr txBox="1"/>
          <p:nvPr/>
        </p:nvSpPr>
        <p:spPr>
          <a:xfrm>
            <a:off x="885127" y="2746227"/>
            <a:ext cx="45704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s-ES" sz="600" dirty="0" err="1">
                <a:solidFill>
                  <a:srgbClr val="FF0000"/>
                </a:solidFill>
                <a:cs typeface="Calibri"/>
              </a:rPr>
              <a:t>Drilon</a:t>
            </a:r>
            <a:r>
              <a:rPr lang="es-ES" sz="600" dirty="0">
                <a:solidFill>
                  <a:srgbClr val="FF0000"/>
                </a:solidFill>
                <a:cs typeface="Calibri"/>
              </a:rPr>
              <a:t>/ 2021/</a:t>
            </a:r>
            <a:br>
              <a:rPr lang="es-ES" sz="600" dirty="0">
                <a:solidFill>
                  <a:srgbClr val="FF0000"/>
                </a:solidFill>
                <a:cs typeface="Calibri"/>
              </a:rPr>
            </a:br>
            <a:r>
              <a:rPr lang="es-ES" sz="600" dirty="0">
                <a:solidFill>
                  <a:srgbClr val="FF0000"/>
                </a:solidFill>
                <a:cs typeface="Calibri"/>
              </a:rPr>
              <a:t>p2798/</a:t>
            </a:r>
            <a:br>
              <a:rPr lang="es-ES" sz="600" dirty="0">
                <a:solidFill>
                  <a:srgbClr val="FF0000"/>
                </a:solidFill>
                <a:cs typeface="Calibri"/>
              </a:rPr>
            </a:br>
            <a:r>
              <a:rPr lang="es-ES" sz="600" dirty="0">
                <a:solidFill>
                  <a:srgbClr val="FF0000"/>
                </a:solidFill>
                <a:cs typeface="Calibri"/>
              </a:rPr>
              <a:t>Table2/</a:t>
            </a:r>
            <a:r>
              <a:rPr lang="es-ES" sz="600" dirty="0" err="1">
                <a:solidFill>
                  <a:srgbClr val="FF0000"/>
                </a:solidFill>
                <a:cs typeface="Calibri"/>
              </a:rPr>
              <a:t>all</a:t>
            </a:r>
            <a:endParaRPr lang="es-ES" sz="6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88328449-52D7-E0AA-70CE-D021097C4948}"/>
              </a:ext>
            </a:extLst>
          </p:cNvPr>
          <p:cNvSpPr/>
          <p:nvPr/>
        </p:nvSpPr>
        <p:spPr>
          <a:xfrm flipV="1">
            <a:off x="1342175" y="2015508"/>
            <a:ext cx="174000" cy="1999049"/>
          </a:xfrm>
          <a:prstGeom prst="leftBrace">
            <a:avLst>
              <a:gd name="adj1" fmla="val 0"/>
              <a:gd name="adj2" fmla="val 5019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76F9C-C216-8229-70ED-54E6A5CB8A9B}"/>
              </a:ext>
            </a:extLst>
          </p:cNvPr>
          <p:cNvSpPr txBox="1"/>
          <p:nvPr/>
        </p:nvSpPr>
        <p:spPr>
          <a:xfrm>
            <a:off x="896652" y="4140890"/>
            <a:ext cx="457048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s-ES" sz="600" dirty="0" err="1">
                <a:solidFill>
                  <a:srgbClr val="FF0000"/>
                </a:solidFill>
                <a:cs typeface="Calibri"/>
              </a:rPr>
              <a:t>Drilon</a:t>
            </a:r>
            <a:r>
              <a:rPr lang="es-ES" sz="600" dirty="0">
                <a:solidFill>
                  <a:srgbClr val="FF0000"/>
                </a:solidFill>
                <a:cs typeface="Calibri"/>
              </a:rPr>
              <a:t>/2021/ p2796/col1/para4/ln1-4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1BD20C-0A15-AE42-7D90-FB1EABF91599}"/>
              </a:ext>
            </a:extLst>
          </p:cNvPr>
          <p:cNvCxnSpPr>
            <a:cxnSpLocks/>
          </p:cNvCxnSpPr>
          <p:nvPr/>
        </p:nvCxnSpPr>
        <p:spPr>
          <a:xfrm>
            <a:off x="1355706" y="4290238"/>
            <a:ext cx="172669" cy="0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403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76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13282-49D5-8442-7D51-8BBA534FC8ED}"/>
              </a:ext>
            </a:extLst>
          </p:cNvPr>
          <p:cNvSpPr txBox="1"/>
          <p:nvPr/>
        </p:nvSpPr>
        <p:spPr>
          <a:xfrm>
            <a:off x="8880881" y="812437"/>
            <a:ext cx="4826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s-ES" sz="600" dirty="0">
                <a:solidFill>
                  <a:srgbClr val="FF0000"/>
                </a:solidFill>
                <a:cs typeface="Calibri"/>
              </a:rPr>
              <a:t>Su/2017/p2/ col1/para2 /ln6-9, Bruno 2020/p2/para5/ln3-4, p3/para1/</a:t>
            </a:r>
          </a:p>
          <a:p>
            <a:r>
              <a:rPr lang="es-ES" sz="600" dirty="0">
                <a:solidFill>
                  <a:srgbClr val="FF0000"/>
                </a:solidFill>
                <a:cs typeface="Calibri"/>
              </a:rPr>
              <a:t> ln8-13</a:t>
            </a:r>
            <a:endParaRPr lang="en-US" sz="6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5B777D2-08E2-D769-13E3-F82627AEA1A9}"/>
              </a:ext>
            </a:extLst>
          </p:cNvPr>
          <p:cNvSpPr/>
          <p:nvPr/>
        </p:nvSpPr>
        <p:spPr>
          <a:xfrm flipH="1" flipV="1">
            <a:off x="8698347" y="844770"/>
            <a:ext cx="174000" cy="536085"/>
          </a:xfrm>
          <a:prstGeom prst="leftBrace">
            <a:avLst>
              <a:gd name="adj1" fmla="val 0"/>
              <a:gd name="adj2" fmla="val 5019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4DEE0-F02A-8C7E-FE7A-442E6ACFDDE6}"/>
              </a:ext>
            </a:extLst>
          </p:cNvPr>
          <p:cNvSpPr txBox="1"/>
          <p:nvPr/>
        </p:nvSpPr>
        <p:spPr>
          <a:xfrm>
            <a:off x="951613" y="2966749"/>
            <a:ext cx="4810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NGS testing in oncology/2022/p7/para2/   </a:t>
            </a:r>
          </a:p>
          <a:p>
            <a:r>
              <a:rPr lang="en-US" sz="600" dirty="0">
                <a:solidFill>
                  <a:srgbClr val="FF0000"/>
                </a:solidFill>
              </a:rPr>
              <a:t> ln1-6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CBC0979-05CA-CBB8-8D36-DDB8B78C4D33}"/>
              </a:ext>
            </a:extLst>
          </p:cNvPr>
          <p:cNvSpPr/>
          <p:nvPr/>
        </p:nvSpPr>
        <p:spPr>
          <a:xfrm flipV="1">
            <a:off x="1432626" y="3219787"/>
            <a:ext cx="143621" cy="177315"/>
          </a:xfrm>
          <a:prstGeom prst="leftBrace">
            <a:avLst>
              <a:gd name="adj1" fmla="val 0"/>
              <a:gd name="adj2" fmla="val 5019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798C3-2159-4348-5F96-26155841837F}"/>
              </a:ext>
            </a:extLst>
          </p:cNvPr>
          <p:cNvSpPr txBox="1"/>
          <p:nvPr/>
        </p:nvSpPr>
        <p:spPr>
          <a:xfrm>
            <a:off x="948900" y="3357345"/>
            <a:ext cx="450633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 err="1">
                <a:solidFill>
                  <a:srgbClr val="FF0000"/>
                </a:solidFill>
                <a:cs typeface="Calibri"/>
              </a:rPr>
              <a:t>Su</a:t>
            </a:r>
            <a:r>
              <a:rPr lang="en-US" sz="600" dirty="0">
                <a:solidFill>
                  <a:srgbClr val="FF0000"/>
                </a:solidFill>
                <a:cs typeface="Calibri"/>
              </a:rPr>
              <a:t>/2017/</a:t>
            </a:r>
            <a:br>
              <a:rPr lang="en-US" sz="600" dirty="0">
                <a:solidFill>
                  <a:srgbClr val="FF0000"/>
                </a:solidFill>
                <a:cs typeface="Calibri"/>
              </a:rPr>
            </a:br>
            <a:r>
              <a:rPr lang="en-US" sz="600" dirty="0">
                <a:solidFill>
                  <a:srgbClr val="FF0000"/>
                </a:solidFill>
                <a:cs typeface="Calibri"/>
              </a:rPr>
              <a:t>p2/col1/para2/ln18-19.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9DFA1363-81AF-0124-82F2-3EFE15DFBABD}"/>
              </a:ext>
            </a:extLst>
          </p:cNvPr>
          <p:cNvSpPr/>
          <p:nvPr/>
        </p:nvSpPr>
        <p:spPr>
          <a:xfrm flipV="1">
            <a:off x="1398610" y="3430209"/>
            <a:ext cx="174000" cy="130858"/>
          </a:xfrm>
          <a:prstGeom prst="leftBrace">
            <a:avLst>
              <a:gd name="adj1" fmla="val 0"/>
              <a:gd name="adj2" fmla="val 5019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F26A7-A6BA-E40A-1610-390E0704AE64}"/>
              </a:ext>
            </a:extLst>
          </p:cNvPr>
          <p:cNvSpPr txBox="1"/>
          <p:nvPr/>
        </p:nvSpPr>
        <p:spPr>
          <a:xfrm>
            <a:off x="924652" y="3671075"/>
            <a:ext cx="481011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  <a:cs typeface="Calibri"/>
              </a:rPr>
              <a:t>Yu/2018/p28/ col2/para4/</a:t>
            </a:r>
            <a:br>
              <a:rPr lang="en-US" sz="600" dirty="0">
                <a:solidFill>
                  <a:srgbClr val="FF0000"/>
                </a:solidFill>
                <a:cs typeface="Calibri"/>
              </a:rPr>
            </a:br>
            <a:r>
              <a:rPr lang="en-US" sz="600" dirty="0">
                <a:solidFill>
                  <a:srgbClr val="FF0000"/>
                </a:solidFill>
                <a:cs typeface="Calibri"/>
              </a:rPr>
              <a:t> ln2-7.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2F43E6EA-594D-D648-D1A0-DE95D7254C72}"/>
              </a:ext>
            </a:extLst>
          </p:cNvPr>
          <p:cNvSpPr/>
          <p:nvPr/>
        </p:nvSpPr>
        <p:spPr>
          <a:xfrm flipV="1">
            <a:off x="1398610" y="3650139"/>
            <a:ext cx="174000" cy="182897"/>
          </a:xfrm>
          <a:prstGeom prst="leftBrac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61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6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38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744538"/>
            <a:ext cx="6988175" cy="393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0B597B-EB9E-AC97-A853-B64758F42638}"/>
              </a:ext>
            </a:extLst>
          </p:cNvPr>
          <p:cNvSpPr/>
          <p:nvPr/>
        </p:nvSpPr>
        <p:spPr>
          <a:xfrm>
            <a:off x="506506" y="4067463"/>
            <a:ext cx="805031" cy="5539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Heydt</a:t>
            </a:r>
            <a:r>
              <a:rPr lang="en-US" sz="1000" dirty="0">
                <a:solidFill>
                  <a:srgbClr val="FF0000"/>
                </a:solidFill>
              </a:rPr>
              <a:t> 2021/p7/figure2/all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1367201-CEE1-C35A-7F71-9D7D71D430B7}"/>
              </a:ext>
            </a:extLst>
          </p:cNvPr>
          <p:cNvSpPr/>
          <p:nvPr/>
        </p:nvSpPr>
        <p:spPr>
          <a:xfrm flipH="1">
            <a:off x="1311537" y="4248876"/>
            <a:ext cx="245901" cy="45719"/>
          </a:xfrm>
          <a:prstGeom prst="rightBrace">
            <a:avLst>
              <a:gd name="adj1" fmla="val 0"/>
              <a:gd name="adj2" fmla="val 5326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13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760413"/>
            <a:ext cx="6988175" cy="393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19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762000"/>
            <a:ext cx="6986587" cy="393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24015" y="4692651"/>
            <a:ext cx="6939438" cy="1857840"/>
          </a:xfrm>
        </p:spPr>
        <p:txBody>
          <a:bodyPr/>
          <a:lstStyle/>
          <a:p>
            <a:r>
              <a:rPr lang="en-US" dirty="0"/>
              <a:t>Speaker note: After presenting this slide: Question, comment for the audience: </a:t>
            </a:r>
          </a:p>
          <a:p>
            <a:endParaRPr lang="en-US" dirty="0"/>
          </a:p>
          <a:p>
            <a:r>
              <a:rPr lang="en-US" b="1" dirty="0"/>
              <a:t>Do you know what is included on your NGS platform?</a:t>
            </a:r>
            <a:r>
              <a:rPr lang="en-US" dirty="0"/>
              <a:t>    OR    </a:t>
            </a:r>
            <a:r>
              <a:rPr lang="en-US" b="1" dirty="0"/>
              <a:t>Ask your pathology department what is included on your NGS platform.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240970-3FE1-09A4-BEEC-095AEE6DC80C}"/>
              </a:ext>
            </a:extLst>
          </p:cNvPr>
          <p:cNvGrpSpPr/>
          <p:nvPr/>
        </p:nvGrpSpPr>
        <p:grpSpPr>
          <a:xfrm>
            <a:off x="8702624" y="1628771"/>
            <a:ext cx="353689" cy="190350"/>
            <a:chOff x="6430906" y="2222791"/>
            <a:chExt cx="245503" cy="198120"/>
          </a:xfrm>
        </p:grpSpPr>
        <p:sp>
          <p:nvSpPr>
            <p:cNvPr id="4" name="Right Bracket 3">
              <a:extLst>
                <a:ext uri="{FF2B5EF4-FFF2-40B4-BE49-F238E27FC236}">
                  <a16:creationId xmlns:a16="http://schemas.microsoft.com/office/drawing/2014/main" id="{6AFCF15E-B097-2DDB-3F2F-1B1BCE7DFB7F}"/>
                </a:ext>
              </a:extLst>
            </p:cNvPr>
            <p:cNvSpPr/>
            <p:nvPr/>
          </p:nvSpPr>
          <p:spPr>
            <a:xfrm>
              <a:off x="6430906" y="2222791"/>
              <a:ext cx="45719" cy="198120"/>
            </a:xfrm>
            <a:prstGeom prst="rightBracket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A08394-3158-5351-5794-515697E8B19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V="1">
              <a:off x="6476625" y="2321850"/>
              <a:ext cx="199784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611138B-6978-1B8D-E9DB-25C3A172CEFF}"/>
              </a:ext>
            </a:extLst>
          </p:cNvPr>
          <p:cNvSpPr/>
          <p:nvPr/>
        </p:nvSpPr>
        <p:spPr>
          <a:xfrm>
            <a:off x="9056313" y="1072934"/>
            <a:ext cx="1078288" cy="86177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Altera/</a:t>
            </a:r>
          </a:p>
          <a:p>
            <a:r>
              <a:rPr lang="en-US" sz="1000" dirty="0">
                <a:solidFill>
                  <a:srgbClr val="FF0000"/>
                </a:solidFill>
              </a:rPr>
              <a:t>p1/ln1; p2/</a:t>
            </a:r>
          </a:p>
          <a:p>
            <a:r>
              <a:rPr lang="en-US" sz="1000" dirty="0">
                <a:solidFill>
                  <a:srgbClr val="FF0000"/>
                </a:solidFill>
              </a:rPr>
              <a:t>section1/ln1;p3</a:t>
            </a:r>
          </a:p>
          <a:p>
            <a:r>
              <a:rPr lang="en-US" sz="1000" dirty="0">
                <a:solidFill>
                  <a:srgbClr val="FF0000"/>
                </a:solidFill>
              </a:rPr>
              <a:t>/para2/</a:t>
            </a:r>
          </a:p>
          <a:p>
            <a:r>
              <a:rPr lang="en-US" sz="1000" dirty="0">
                <a:solidFill>
                  <a:srgbClr val="FF0000"/>
                </a:solidFill>
              </a:rPr>
              <a:t>ln2-3</a:t>
            </a:r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13619A87-C7E2-32E4-4905-D6A6A0726BD4}"/>
              </a:ext>
            </a:extLst>
          </p:cNvPr>
          <p:cNvSpPr/>
          <p:nvPr/>
        </p:nvSpPr>
        <p:spPr>
          <a:xfrm>
            <a:off x="8698372" y="2029576"/>
            <a:ext cx="65866" cy="105661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359D37-CCE4-DB3B-F050-C6D8C3C4765F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764238" y="2082406"/>
            <a:ext cx="292074" cy="145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E4F05CF-00AA-78AC-08C9-692660AFC39B}"/>
              </a:ext>
            </a:extLst>
          </p:cNvPr>
          <p:cNvSpPr/>
          <p:nvPr/>
        </p:nvSpPr>
        <p:spPr>
          <a:xfrm>
            <a:off x="9056313" y="2029575"/>
            <a:ext cx="1078288" cy="5539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NeoComprehensive</a:t>
            </a:r>
            <a:r>
              <a:rPr lang="en-US" sz="1000" dirty="0">
                <a:solidFill>
                  <a:srgbClr val="FF0000"/>
                </a:solidFill>
              </a:rPr>
              <a:t>/p1/para1/bullet 1</a:t>
            </a:r>
          </a:p>
        </p:txBody>
      </p:sp>
      <p:sp>
        <p:nvSpPr>
          <p:cNvPr id="8" name="Right Bracket 7">
            <a:extLst>
              <a:ext uri="{FF2B5EF4-FFF2-40B4-BE49-F238E27FC236}">
                <a16:creationId xmlns:a16="http://schemas.microsoft.com/office/drawing/2014/main" id="{91BC6E10-C938-205C-FBF1-9FC33AEBB6AC}"/>
              </a:ext>
            </a:extLst>
          </p:cNvPr>
          <p:cNvSpPr/>
          <p:nvPr/>
        </p:nvSpPr>
        <p:spPr>
          <a:xfrm>
            <a:off x="8698372" y="3931960"/>
            <a:ext cx="65866" cy="248603"/>
          </a:xfrm>
          <a:prstGeom prst="rightBracke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sz="100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3BAB8D-3556-DC45-6B47-2ADDBF359DA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8764238" y="4056262"/>
            <a:ext cx="292074" cy="74011"/>
          </a:xfrm>
          <a:prstGeom prst="line">
            <a:avLst/>
          </a:prstGeom>
          <a:ln>
            <a:solidFill>
              <a:srgbClr val="FF0000"/>
            </a:solidFill>
          </a:ln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2EEC5C3-42B2-A108-EC18-C9B042EF9B73}"/>
              </a:ext>
            </a:extLst>
          </p:cNvPr>
          <p:cNvSpPr/>
          <p:nvPr/>
        </p:nvSpPr>
        <p:spPr>
          <a:xfrm>
            <a:off x="9056313" y="3985617"/>
            <a:ext cx="867626" cy="5539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Northstar</a:t>
            </a:r>
            <a:r>
              <a:rPr lang="en-US" sz="1000" dirty="0">
                <a:solidFill>
                  <a:srgbClr val="FF0000"/>
                </a:solidFill>
              </a:rPr>
              <a:t> Select/p1/ln1-2</a:t>
            </a:r>
          </a:p>
        </p:txBody>
      </p:sp>
    </p:spTree>
    <p:extLst>
      <p:ext uri="{BB962C8B-B14F-4D97-AF65-F5344CB8AC3E}">
        <p14:creationId xmlns:p14="http://schemas.microsoft.com/office/powerpoint/2010/main" val="2779632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41E36-4D95-3FA3-4BC0-8A6A959AAEB1}"/>
              </a:ext>
            </a:extLst>
          </p:cNvPr>
          <p:cNvSpPr txBox="1"/>
          <p:nvPr/>
        </p:nvSpPr>
        <p:spPr>
          <a:xfrm>
            <a:off x="879403" y="2293649"/>
            <a:ext cx="481014" cy="184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Simon/2023/col3/Figure 4 all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C332E5D-6A68-C064-C5CD-0D563C29D4AA}"/>
              </a:ext>
            </a:extLst>
          </p:cNvPr>
          <p:cNvSpPr/>
          <p:nvPr/>
        </p:nvSpPr>
        <p:spPr>
          <a:xfrm flipV="1">
            <a:off x="1360417" y="793750"/>
            <a:ext cx="169934" cy="3184298"/>
          </a:xfrm>
          <a:prstGeom prst="leftBrace">
            <a:avLst>
              <a:gd name="adj1" fmla="val 0"/>
              <a:gd name="adj2" fmla="val 5019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4F87F-1EB1-DD4C-945D-2B87BBFAA763}"/>
              </a:ext>
            </a:extLst>
          </p:cNvPr>
          <p:cNvSpPr txBox="1"/>
          <p:nvPr/>
        </p:nvSpPr>
        <p:spPr>
          <a:xfrm>
            <a:off x="8947728" y="2604716"/>
            <a:ext cx="532822" cy="184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Simon/2023/col3/Figure 4,5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5593388-1556-8322-FDA2-5741E2883DBC}"/>
              </a:ext>
            </a:extLst>
          </p:cNvPr>
          <p:cNvSpPr/>
          <p:nvPr/>
        </p:nvSpPr>
        <p:spPr>
          <a:xfrm flipH="1" flipV="1">
            <a:off x="8661400" y="1466850"/>
            <a:ext cx="263238" cy="2511198"/>
          </a:xfrm>
          <a:prstGeom prst="leftBrace">
            <a:avLst>
              <a:gd name="adj1" fmla="val 0"/>
              <a:gd name="adj2" fmla="val 5019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52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742950"/>
            <a:ext cx="6988175" cy="393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6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6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66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38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48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82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0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744538"/>
            <a:ext cx="6988175" cy="393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i="0" dirty="0"/>
              <a:t>Thus, when we test and find a genomic alteration, we may be able to treat that alteration directly with a targeted therapy, or we may be able to treat the disease-causing biological pathway that is resulting from the alteration that we detected in our test.</a:t>
            </a:r>
            <a:r>
              <a:rPr lang="en-US" i="0" baseline="30000" dirty="0"/>
              <a:t>1</a:t>
            </a:r>
          </a:p>
          <a:p>
            <a:pPr marL="0" indent="0">
              <a:buFontTx/>
              <a:buNone/>
            </a:pPr>
            <a:endParaRPr lang="en-US" sz="1050" b="1" dirty="0"/>
          </a:p>
          <a:p>
            <a:pPr marL="0" indent="0">
              <a:buFontTx/>
              <a:buNone/>
            </a:pPr>
            <a:r>
              <a:rPr lang="en-US" sz="1050" b="1" i="0" dirty="0"/>
              <a:t>Reference:</a:t>
            </a:r>
          </a:p>
          <a:p>
            <a:pPr marL="176213" indent="-176213">
              <a:buFontTx/>
              <a:buNone/>
            </a:pPr>
            <a:r>
              <a:rPr lang="en-US" sz="1050" b="1" i="0" dirty="0"/>
              <a:t>1.	</a:t>
            </a:r>
            <a:r>
              <a:rPr lang="en-US" sz="1050" i="0" dirty="0"/>
              <a:t>Yates LR, </a:t>
            </a:r>
            <a:r>
              <a:rPr lang="en-US" sz="1050" i="0" dirty="0" err="1"/>
              <a:t>Seoane</a:t>
            </a:r>
            <a:r>
              <a:rPr lang="en-US" sz="1050" i="0" dirty="0"/>
              <a:t> J, Le Tourneau C, et al. The European Society for Medical Oncology (ESMO) precision medicine glossary. </a:t>
            </a:r>
            <a:r>
              <a:rPr lang="en-US" sz="1050" i="1" dirty="0"/>
              <a:t>Ann Oncol</a:t>
            </a:r>
            <a:r>
              <a:rPr lang="en-US" sz="1050" i="0" dirty="0"/>
              <a:t>. 2018;29(1):30-35. doi:10.1093/</a:t>
            </a:r>
            <a:r>
              <a:rPr lang="en-US" sz="1050" i="0" dirty="0" err="1"/>
              <a:t>annonc</a:t>
            </a:r>
            <a:r>
              <a:rPr lang="en-US" sz="1050" i="0" dirty="0"/>
              <a:t>/mdx707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4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0363" y="746125"/>
            <a:ext cx="6986587" cy="393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17664" y="4676775"/>
            <a:ext cx="6999287" cy="15392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11A2A-0349-8AB4-1BA1-AAE22A624534}"/>
              </a:ext>
            </a:extLst>
          </p:cNvPr>
          <p:cNvSpPr/>
          <p:nvPr/>
        </p:nvSpPr>
        <p:spPr>
          <a:xfrm>
            <a:off x="9208099" y="726920"/>
            <a:ext cx="750075" cy="86177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Malone/ 2020/p1/col1/</a:t>
            </a:r>
            <a:br>
              <a:rPr lang="en-US" sz="1000" dirty="0">
                <a:solidFill>
                  <a:srgbClr val="FF0000"/>
                </a:solidFill>
              </a:rPr>
            </a:br>
            <a:r>
              <a:rPr lang="en-US" sz="1000" dirty="0">
                <a:solidFill>
                  <a:srgbClr val="FF0000"/>
                </a:solidFill>
              </a:rPr>
              <a:t>para1/ln1-9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D22A26F-92D0-7981-26D4-ECB1C8B89639}"/>
              </a:ext>
            </a:extLst>
          </p:cNvPr>
          <p:cNvSpPr/>
          <p:nvPr/>
        </p:nvSpPr>
        <p:spPr>
          <a:xfrm rot="10800000" flipH="1">
            <a:off x="8718780" y="1040640"/>
            <a:ext cx="502016" cy="234334"/>
          </a:xfrm>
          <a:prstGeom prst="rightBrace">
            <a:avLst>
              <a:gd name="adj1" fmla="val 0"/>
              <a:gd name="adj2" fmla="val 5023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D10E1F8E-A6D6-AD6D-F8A6-400528D78763}"/>
              </a:ext>
            </a:extLst>
          </p:cNvPr>
          <p:cNvSpPr/>
          <p:nvPr/>
        </p:nvSpPr>
        <p:spPr>
          <a:xfrm flipH="1">
            <a:off x="1026517" y="1542969"/>
            <a:ext cx="502016" cy="234334"/>
          </a:xfrm>
          <a:prstGeom prst="rightBrace">
            <a:avLst>
              <a:gd name="adj1" fmla="val 0"/>
              <a:gd name="adj2" fmla="val 5023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D0A958-5692-A13F-00E4-6ACFF87A29C4}"/>
              </a:ext>
            </a:extLst>
          </p:cNvPr>
          <p:cNvSpPr/>
          <p:nvPr/>
        </p:nvSpPr>
        <p:spPr>
          <a:xfrm>
            <a:off x="333535" y="1202176"/>
            <a:ext cx="692980" cy="86177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Malone/ 2020/p1/col1/</a:t>
            </a:r>
            <a:br>
              <a:rPr lang="en-US" sz="1000" dirty="0">
                <a:solidFill>
                  <a:srgbClr val="FF0000"/>
                </a:solidFill>
              </a:rPr>
            </a:br>
            <a:r>
              <a:rPr lang="en-US" sz="1000" dirty="0">
                <a:solidFill>
                  <a:srgbClr val="FF0000"/>
                </a:solidFill>
              </a:rPr>
              <a:t>para1/ln1-5</a:t>
            </a:r>
          </a:p>
        </p:txBody>
      </p:sp>
    </p:spTree>
    <p:extLst>
      <p:ext uri="{BB962C8B-B14F-4D97-AF65-F5344CB8AC3E}">
        <p14:creationId xmlns:p14="http://schemas.microsoft.com/office/powerpoint/2010/main" val="190678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744538"/>
            <a:ext cx="6985000" cy="392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C7A2B-A54C-771F-B5B1-8190794138CF}"/>
              </a:ext>
            </a:extLst>
          </p:cNvPr>
          <p:cNvSpPr/>
          <p:nvPr/>
        </p:nvSpPr>
        <p:spPr>
          <a:xfrm>
            <a:off x="9265109" y="2661021"/>
            <a:ext cx="827159" cy="5539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Thomas 2021/p73/c1/para2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B58F78B6-DC31-E21B-775C-929B20434EF4}"/>
              </a:ext>
            </a:extLst>
          </p:cNvPr>
          <p:cNvSpPr/>
          <p:nvPr/>
        </p:nvSpPr>
        <p:spPr>
          <a:xfrm rot="10800000" flipH="1">
            <a:off x="8705915" y="2817351"/>
            <a:ext cx="559193" cy="241341"/>
          </a:xfrm>
          <a:prstGeom prst="rightBrace">
            <a:avLst>
              <a:gd name="adj1" fmla="val 0"/>
              <a:gd name="adj2" fmla="val 5114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21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90BCB-4334-CE57-FF5B-849ED20D4E2F}"/>
              </a:ext>
            </a:extLst>
          </p:cNvPr>
          <p:cNvSpPr txBox="1"/>
          <p:nvPr/>
        </p:nvSpPr>
        <p:spPr>
          <a:xfrm>
            <a:off x="8834622" y="3597594"/>
            <a:ext cx="557028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Aggarwal/ 2023/p6/col1/para2/ln2-3/col2/para1/ln1-2</a:t>
            </a:r>
          </a:p>
          <a:p>
            <a:endParaRPr lang="en-US" sz="600" dirty="0">
              <a:solidFill>
                <a:srgbClr val="FF0000"/>
              </a:solidFill>
            </a:endParaRPr>
          </a:p>
          <a:p>
            <a:r>
              <a:rPr lang="en-US" sz="600" dirty="0" err="1">
                <a:solidFill>
                  <a:srgbClr val="FF0000"/>
                </a:solidFill>
              </a:rPr>
              <a:t>Pishvaian</a:t>
            </a:r>
            <a:r>
              <a:rPr lang="en-US" sz="600" dirty="0">
                <a:solidFill>
                  <a:srgbClr val="FF0000"/>
                </a:solidFill>
              </a:rPr>
              <a:t>/ 2020/p6/</a:t>
            </a:r>
            <a:br>
              <a:rPr lang="en-US" sz="600" dirty="0">
                <a:solidFill>
                  <a:srgbClr val="FF0000"/>
                </a:solidFill>
              </a:rPr>
            </a:br>
            <a:r>
              <a:rPr lang="en-US" sz="600" dirty="0">
                <a:solidFill>
                  <a:srgbClr val="FF0000"/>
                </a:solidFill>
              </a:rPr>
              <a:t>para4/ln3-6, p7/para1/</a:t>
            </a:r>
            <a:br>
              <a:rPr lang="en-US" sz="600" dirty="0">
                <a:solidFill>
                  <a:srgbClr val="FF0000"/>
                </a:solidFill>
              </a:rPr>
            </a:br>
            <a:r>
              <a:rPr lang="en-US" sz="600" dirty="0">
                <a:solidFill>
                  <a:srgbClr val="FF0000"/>
                </a:solidFill>
              </a:rPr>
              <a:t>ln4-9.</a:t>
            </a:r>
            <a:endParaRPr lang="sv-SE" sz="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9E725-0DA0-A9CF-30EB-7BDB2B0EE449}"/>
              </a:ext>
            </a:extLst>
          </p:cNvPr>
          <p:cNvSpPr txBox="1"/>
          <p:nvPr/>
        </p:nvSpPr>
        <p:spPr>
          <a:xfrm>
            <a:off x="8834622" y="2420011"/>
            <a:ext cx="4810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600" dirty="0" err="1">
                <a:solidFill>
                  <a:srgbClr val="FF0000"/>
                </a:solidFill>
              </a:rPr>
              <a:t>Pishvaian</a:t>
            </a:r>
            <a:r>
              <a:rPr lang="en-US" sz="600" dirty="0">
                <a:solidFill>
                  <a:srgbClr val="FF0000"/>
                </a:solidFill>
              </a:rPr>
              <a:t>/ 2020/p14/</a:t>
            </a:r>
            <a:br>
              <a:rPr lang="en-US" sz="600" dirty="0">
                <a:solidFill>
                  <a:srgbClr val="FF0000"/>
                </a:solidFill>
              </a:rPr>
            </a:br>
            <a:r>
              <a:rPr lang="en-US" sz="600" dirty="0">
                <a:solidFill>
                  <a:srgbClr val="FF0000"/>
                </a:solidFill>
              </a:rPr>
              <a:t>Figure 2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0141072-74D5-4AA2-E706-117F3552D2A8}"/>
              </a:ext>
            </a:extLst>
          </p:cNvPr>
          <p:cNvSpPr/>
          <p:nvPr/>
        </p:nvSpPr>
        <p:spPr>
          <a:xfrm flipH="1" flipV="1">
            <a:off x="8720230" y="1849438"/>
            <a:ext cx="114389" cy="1637325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BE241DC-6E01-55BB-5131-103B682C212B}"/>
              </a:ext>
            </a:extLst>
          </p:cNvPr>
          <p:cNvSpPr/>
          <p:nvPr/>
        </p:nvSpPr>
        <p:spPr>
          <a:xfrm flipH="1" flipV="1">
            <a:off x="8720230" y="3966926"/>
            <a:ext cx="114389" cy="134528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E260F-2E83-8565-CCF1-99E26E9685E5}"/>
              </a:ext>
            </a:extLst>
          </p:cNvPr>
          <p:cNvSpPr txBox="1"/>
          <p:nvPr/>
        </p:nvSpPr>
        <p:spPr>
          <a:xfrm>
            <a:off x="922380" y="1379462"/>
            <a:ext cx="46159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Aggarwal/2023/p6/col2/para2/ln2-7</a:t>
            </a:r>
          </a:p>
          <a:p>
            <a:endParaRPr lang="en-US" sz="600" dirty="0">
              <a:solidFill>
                <a:srgbClr val="FF0000"/>
              </a:solidFill>
            </a:endParaRPr>
          </a:p>
          <a:p>
            <a:r>
              <a:rPr lang="en-US" sz="600" dirty="0">
                <a:solidFill>
                  <a:srgbClr val="FF0000"/>
                </a:solidFill>
              </a:rPr>
              <a:t>Zhao/ 2021/</a:t>
            </a:r>
            <a:r>
              <a:rPr lang="es-ES" sz="600" dirty="0">
                <a:solidFill>
                  <a:srgbClr val="FF0000"/>
                </a:solidFill>
              </a:rPr>
              <a:t>p8/col2/para3/ln1-5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CA0575FF-4736-EEAE-6099-717F35775A7C}"/>
              </a:ext>
            </a:extLst>
          </p:cNvPr>
          <p:cNvSpPr/>
          <p:nvPr/>
        </p:nvSpPr>
        <p:spPr>
          <a:xfrm flipV="1">
            <a:off x="1395228" y="1302116"/>
            <a:ext cx="140543" cy="34888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7D176F2E-E115-94F8-E8C4-2D98C8DF3B08}"/>
              </a:ext>
            </a:extLst>
          </p:cNvPr>
          <p:cNvSpPr/>
          <p:nvPr/>
        </p:nvSpPr>
        <p:spPr>
          <a:xfrm flipV="1">
            <a:off x="1359416" y="1901783"/>
            <a:ext cx="114389" cy="2065142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0DC206-6F8A-CB90-109A-EBD375986A0B}"/>
              </a:ext>
            </a:extLst>
          </p:cNvPr>
          <p:cNvSpPr txBox="1"/>
          <p:nvPr/>
        </p:nvSpPr>
        <p:spPr>
          <a:xfrm>
            <a:off x="868847" y="2789343"/>
            <a:ext cx="49056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Aggarwal/2023/p6/figure 1/Table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CAFE7-BB38-DACD-054C-3D5D8AC13F1D}"/>
              </a:ext>
            </a:extLst>
          </p:cNvPr>
          <p:cNvSpPr txBox="1"/>
          <p:nvPr/>
        </p:nvSpPr>
        <p:spPr>
          <a:xfrm>
            <a:off x="787107" y="174162"/>
            <a:ext cx="599363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Aggarwal/2023/p6/col1/para2/ln2-3/col2/para1/ln1-2</a:t>
            </a:r>
          </a:p>
          <a:p>
            <a:endParaRPr lang="en-US" sz="600" dirty="0">
              <a:solidFill>
                <a:srgbClr val="FF0000"/>
              </a:solidFill>
            </a:endParaRPr>
          </a:p>
          <a:p>
            <a:r>
              <a:rPr lang="en-US" sz="600" dirty="0">
                <a:solidFill>
                  <a:srgbClr val="FF0000"/>
                </a:solidFill>
              </a:rPr>
              <a:t>Zhao/ 2021/</a:t>
            </a:r>
            <a:r>
              <a:rPr lang="es-ES" sz="600" dirty="0">
                <a:solidFill>
                  <a:srgbClr val="FF0000"/>
                </a:solidFill>
              </a:rPr>
              <a:t>p8/</a:t>
            </a:r>
            <a:br>
              <a:rPr lang="es-ES" sz="600" dirty="0">
                <a:solidFill>
                  <a:srgbClr val="FF0000"/>
                </a:solidFill>
              </a:rPr>
            </a:br>
            <a:r>
              <a:rPr lang="es-ES" sz="600" dirty="0">
                <a:solidFill>
                  <a:srgbClr val="FF0000"/>
                </a:solidFill>
              </a:rPr>
              <a:t>col1/para3</a:t>
            </a:r>
            <a:br>
              <a:rPr lang="es-ES" sz="600" dirty="0">
                <a:solidFill>
                  <a:srgbClr val="FF0000"/>
                </a:solidFill>
              </a:rPr>
            </a:br>
            <a:r>
              <a:rPr lang="es-ES" sz="600" dirty="0">
                <a:solidFill>
                  <a:srgbClr val="FF0000"/>
                </a:solidFill>
              </a:rPr>
              <a:t>/ln1-2, col2/para1</a:t>
            </a:r>
            <a:br>
              <a:rPr lang="es-ES" sz="600" dirty="0">
                <a:solidFill>
                  <a:srgbClr val="FF0000"/>
                </a:solidFill>
              </a:rPr>
            </a:br>
            <a:r>
              <a:rPr lang="es-ES" sz="600" dirty="0">
                <a:solidFill>
                  <a:srgbClr val="FF0000"/>
                </a:solidFill>
              </a:rPr>
              <a:t>/ln1-2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8301663E-46C9-EDA3-5972-BB6DD097CCCA}"/>
              </a:ext>
            </a:extLst>
          </p:cNvPr>
          <p:cNvSpPr/>
          <p:nvPr/>
        </p:nvSpPr>
        <p:spPr>
          <a:xfrm flipV="1">
            <a:off x="1395228" y="728160"/>
            <a:ext cx="140543" cy="34888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0A8E2937-2B7F-1F21-5DED-E6AFF4998B4F}"/>
              </a:ext>
            </a:extLst>
          </p:cNvPr>
          <p:cNvSpPr/>
          <p:nvPr/>
        </p:nvSpPr>
        <p:spPr>
          <a:xfrm flipV="1">
            <a:off x="1447302" y="4249459"/>
            <a:ext cx="114388" cy="9144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8CA9B2-8F37-1E02-641E-00CFEFFFA6AC}"/>
              </a:ext>
            </a:extLst>
          </p:cNvPr>
          <p:cNvSpPr txBox="1"/>
          <p:nvPr/>
        </p:nvSpPr>
        <p:spPr>
          <a:xfrm>
            <a:off x="868847" y="4135876"/>
            <a:ext cx="57845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Aggarwal/2023/p2/col2/ln1-7</a:t>
            </a:r>
          </a:p>
        </p:txBody>
      </p:sp>
    </p:spTree>
    <p:extLst>
      <p:ext uri="{BB962C8B-B14F-4D97-AF65-F5344CB8AC3E}">
        <p14:creationId xmlns:p14="http://schemas.microsoft.com/office/powerpoint/2010/main" val="353382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B5BB-8CD5-492E-84C7-6997924BE372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639E28-FD9D-BC09-FCFC-4B97361EFB96}"/>
              </a:ext>
            </a:extLst>
          </p:cNvPr>
          <p:cNvSpPr txBox="1"/>
          <p:nvPr/>
        </p:nvSpPr>
        <p:spPr>
          <a:xfrm>
            <a:off x="999898" y="3750226"/>
            <a:ext cx="461596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Barr/2016/p1/col1/para1/ln8</a:t>
            </a:r>
          </a:p>
          <a:p>
            <a:endParaRPr lang="en-US" sz="600" dirty="0">
              <a:solidFill>
                <a:srgbClr val="FF0000"/>
              </a:solidFill>
            </a:endParaRPr>
          </a:p>
          <a:p>
            <a:r>
              <a:rPr lang="en-US" sz="600" dirty="0" err="1">
                <a:solidFill>
                  <a:srgbClr val="FF0000"/>
                </a:solidFill>
              </a:rPr>
              <a:t>Stangl</a:t>
            </a:r>
            <a:r>
              <a:rPr lang="en-US" sz="600" dirty="0">
                <a:solidFill>
                  <a:srgbClr val="FF0000"/>
                </a:solidFill>
              </a:rPr>
              <a:t>/2020/p2/col1/ln7-11</a:t>
            </a:r>
            <a:endParaRPr lang="es-ES" sz="600" dirty="0">
              <a:solidFill>
                <a:srgbClr val="FF0000"/>
              </a:solidFill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D049244-25D7-2259-725C-FDC603F6E4DD}"/>
              </a:ext>
            </a:extLst>
          </p:cNvPr>
          <p:cNvSpPr/>
          <p:nvPr/>
        </p:nvSpPr>
        <p:spPr>
          <a:xfrm flipV="1">
            <a:off x="1459296" y="3525783"/>
            <a:ext cx="105002" cy="523681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F07DBE-3B82-FFA4-A677-2F882AD7426A}"/>
              </a:ext>
            </a:extLst>
          </p:cNvPr>
          <p:cNvSpPr txBox="1"/>
          <p:nvPr/>
        </p:nvSpPr>
        <p:spPr>
          <a:xfrm>
            <a:off x="921343" y="1207548"/>
            <a:ext cx="4666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s-ES" sz="600" dirty="0">
                <a:solidFill>
                  <a:srgbClr val="FF0000"/>
                </a:solidFill>
              </a:rPr>
              <a:t>Zhang/ 2021/p1/</a:t>
            </a:r>
            <a:br>
              <a:rPr lang="es-ES" sz="600" dirty="0">
                <a:solidFill>
                  <a:srgbClr val="FF0000"/>
                </a:solidFill>
              </a:rPr>
            </a:br>
            <a:r>
              <a:rPr lang="es-ES" sz="600" dirty="0">
                <a:solidFill>
                  <a:srgbClr val="FF0000"/>
                </a:solidFill>
              </a:rPr>
              <a:t>para2/ln1-2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C0854B3-3C12-E524-046A-7F5C6E64473C}"/>
              </a:ext>
            </a:extLst>
          </p:cNvPr>
          <p:cNvSpPr/>
          <p:nvPr/>
        </p:nvSpPr>
        <p:spPr>
          <a:xfrm flipV="1">
            <a:off x="1388009" y="1418794"/>
            <a:ext cx="142573" cy="509144"/>
          </a:xfrm>
          <a:prstGeom prst="leftBrace">
            <a:avLst>
              <a:gd name="adj1" fmla="val 0"/>
              <a:gd name="adj2" fmla="val 8601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36CEA2-460D-AF99-C689-6B1FD860D293}"/>
              </a:ext>
            </a:extLst>
          </p:cNvPr>
          <p:cNvSpPr txBox="1"/>
          <p:nvPr/>
        </p:nvSpPr>
        <p:spPr>
          <a:xfrm>
            <a:off x="918865" y="1793775"/>
            <a:ext cx="4666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s-ES" sz="600" dirty="0">
                <a:solidFill>
                  <a:srgbClr val="FF0000"/>
                </a:solidFill>
              </a:rPr>
              <a:t>Gunter/ 2022/p1/</a:t>
            </a:r>
          </a:p>
          <a:p>
            <a:r>
              <a:rPr lang="es-ES" sz="600" dirty="0">
                <a:solidFill>
                  <a:srgbClr val="FF0000"/>
                </a:solidFill>
              </a:rPr>
              <a:t>para1/ln1-2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9DAD86BE-283F-2B79-37C8-1844AECC7789}"/>
              </a:ext>
            </a:extLst>
          </p:cNvPr>
          <p:cNvSpPr/>
          <p:nvPr/>
        </p:nvSpPr>
        <p:spPr>
          <a:xfrm flipV="1">
            <a:off x="1385531" y="2072026"/>
            <a:ext cx="145051" cy="242847"/>
          </a:xfrm>
          <a:prstGeom prst="leftBrace">
            <a:avLst>
              <a:gd name="adj1" fmla="val 0"/>
              <a:gd name="adj2" fmla="val 8601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E45D29-30FB-5548-7849-8269842B36B6}"/>
              </a:ext>
            </a:extLst>
          </p:cNvPr>
          <p:cNvSpPr txBox="1"/>
          <p:nvPr/>
        </p:nvSpPr>
        <p:spPr>
          <a:xfrm>
            <a:off x="902051" y="2181620"/>
            <a:ext cx="51308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pt-BR" sz="600" dirty="0">
                <a:solidFill>
                  <a:srgbClr val="FF0000"/>
                </a:solidFill>
              </a:rPr>
              <a:t>Malone/ 2020/p2/</a:t>
            </a:r>
            <a:br>
              <a:rPr lang="pt-BR" sz="600" dirty="0">
                <a:solidFill>
                  <a:srgbClr val="FF0000"/>
                </a:solidFill>
              </a:rPr>
            </a:br>
            <a:r>
              <a:rPr lang="pt-BR" sz="600" dirty="0">
                <a:solidFill>
                  <a:srgbClr val="FF0000"/>
                </a:solidFill>
              </a:rPr>
              <a:t>table1/row5, row11</a:t>
            </a:r>
            <a:endParaRPr lang="es-ES" sz="600" dirty="0">
              <a:solidFill>
                <a:srgbClr val="FF0000"/>
              </a:solidFill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47524A5-A4D7-27E0-F00C-49B1A1012038}"/>
              </a:ext>
            </a:extLst>
          </p:cNvPr>
          <p:cNvSpPr/>
          <p:nvPr/>
        </p:nvSpPr>
        <p:spPr>
          <a:xfrm flipV="1">
            <a:off x="1415131" y="2333440"/>
            <a:ext cx="115451" cy="12142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9B07F-B487-F1E3-DF56-12950CF9B4B9}"/>
              </a:ext>
            </a:extLst>
          </p:cNvPr>
          <p:cNvSpPr txBox="1"/>
          <p:nvPr/>
        </p:nvSpPr>
        <p:spPr>
          <a:xfrm>
            <a:off x="930259" y="2572762"/>
            <a:ext cx="4666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600" dirty="0" err="1">
                <a:solidFill>
                  <a:srgbClr val="FF0000"/>
                </a:solidFill>
              </a:rPr>
              <a:t>Latysheva</a:t>
            </a:r>
            <a:r>
              <a:rPr lang="en-US" sz="600" dirty="0">
                <a:solidFill>
                  <a:srgbClr val="FF0000"/>
                </a:solidFill>
              </a:rPr>
              <a:t>/ 2016/p4488/figure1/all</a:t>
            </a:r>
            <a:endParaRPr lang="es-ES" sz="600" dirty="0">
              <a:solidFill>
                <a:srgbClr val="FF0000"/>
              </a:solidFill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2174355-8271-0840-A95E-A35C36A61CC9}"/>
              </a:ext>
            </a:extLst>
          </p:cNvPr>
          <p:cNvSpPr/>
          <p:nvPr/>
        </p:nvSpPr>
        <p:spPr>
          <a:xfrm flipV="1">
            <a:off x="1396925" y="2571540"/>
            <a:ext cx="133657" cy="369331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CB491B-1125-D226-4D67-104CAE41E825}"/>
              </a:ext>
            </a:extLst>
          </p:cNvPr>
          <p:cNvSpPr txBox="1"/>
          <p:nvPr/>
        </p:nvSpPr>
        <p:spPr>
          <a:xfrm>
            <a:off x="925258" y="2972327"/>
            <a:ext cx="466666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Malone/ 2020/p2/</a:t>
            </a:r>
            <a:br>
              <a:rPr lang="en-US" sz="600" dirty="0">
                <a:solidFill>
                  <a:srgbClr val="FF0000"/>
                </a:solidFill>
              </a:rPr>
            </a:br>
            <a:r>
              <a:rPr lang="en-US" sz="600" dirty="0">
                <a:solidFill>
                  <a:srgbClr val="FF0000"/>
                </a:solidFill>
              </a:rPr>
              <a:t>table1</a:t>
            </a:r>
          </a:p>
          <a:p>
            <a:r>
              <a:rPr lang="en-US" sz="600" dirty="0">
                <a:solidFill>
                  <a:srgbClr val="FF0000"/>
                </a:solidFill>
              </a:rPr>
              <a:t>Drilon/ 2021/p2791/col2/para2/ln1-2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D1D83E7F-17FB-FB06-3972-AE4144043284}"/>
              </a:ext>
            </a:extLst>
          </p:cNvPr>
          <p:cNvSpPr/>
          <p:nvPr/>
        </p:nvSpPr>
        <p:spPr>
          <a:xfrm flipV="1">
            <a:off x="1380111" y="3065098"/>
            <a:ext cx="133657" cy="121424"/>
          </a:xfrm>
          <a:prstGeom prst="leftBrac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findthefusions.com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56BDAB-0CDC-4C59-AF77-9703D0E6A3F4}"/>
              </a:ext>
            </a:extLst>
          </p:cNvPr>
          <p:cNvCxnSpPr>
            <a:cxnSpLocks/>
          </p:cNvCxnSpPr>
          <p:nvPr userDrawn="1"/>
        </p:nvCxnSpPr>
        <p:spPr>
          <a:xfrm>
            <a:off x="479425" y="596760"/>
            <a:ext cx="11233150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47C49A-3E1B-4B91-BFF3-08EE71AFE7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04776"/>
            <a:ext cx="11233150" cy="424732"/>
          </a:xfrm>
        </p:spPr>
        <p:txBody>
          <a:bodyPr lIns="182880" tIns="45720" rIns="18288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400" b="1" i="1" kern="1200" noProof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Subtitle – Click To Edit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519EEED-562F-452D-B397-2F71EC63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137" y="343072"/>
            <a:ext cx="6943725" cy="48013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08DD41B1-DE5B-4680-8BC9-9F719A793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229" y="1700808"/>
            <a:ext cx="10437542" cy="4328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539D126D-0434-4359-A7BC-E9E16981A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54875"/>
            <a:ext cx="285493" cy="246221"/>
          </a:xfrm>
          <a:prstGeom prst="rect">
            <a:avLst/>
          </a:prstGeom>
        </p:spPr>
        <p:txBody>
          <a:bodyPr vert="horz" wrap="square" lIns="0" tIns="45720" rIns="0" bIns="45720" rtlCol="0" anchor="b" anchorCtr="0">
            <a:spAutoFit/>
          </a:bodyPr>
          <a:lstStyle>
            <a:lvl1pPr algn="l">
              <a:defRPr sz="1000"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B22F1FE7-663E-4466-9BC7-B7B99D88434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48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6816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b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CA2E0F-6FBD-4759-98E2-27C48422D9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3824CC-801B-48F0-827F-63DB734FD03F}"/>
              </a:ext>
            </a:extLst>
          </p:cNvPr>
          <p:cNvSpPr/>
          <p:nvPr userDrawn="1"/>
        </p:nvSpPr>
        <p:spPr bwMode="auto">
          <a:xfrm rot="5400000" flipV="1">
            <a:off x="4385582" y="-3134831"/>
            <a:ext cx="3420836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>
                  <a:lumMod val="60000"/>
                  <a:lumOff val="40000"/>
                  <a:alpha val="78000"/>
                </a:schemeClr>
              </a:gs>
            </a:gsLst>
            <a:lin ang="16200000" scaled="1"/>
            <a:tileRect/>
          </a:gradFill>
          <a:ln w="190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5544A-7708-4922-BED1-B03BB224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2527373"/>
            <a:ext cx="10374595" cy="757130"/>
          </a:xfrm>
          <a:noFill/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D4754-0955-43E2-9A63-71D268562CDE}"/>
              </a:ext>
            </a:extLst>
          </p:cNvPr>
          <p:cNvSpPr/>
          <p:nvPr userDrawn="1"/>
        </p:nvSpPr>
        <p:spPr>
          <a:xfrm>
            <a:off x="0" y="6601096"/>
            <a:ext cx="12192000" cy="2569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90C81332-DBE4-4ECD-25DD-253A55067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06437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2545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3DF7240-5F35-4CEB-B0BD-E63480EB61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79" y="1548409"/>
            <a:ext cx="11233152" cy="2681247"/>
          </a:xfrm>
          <a:noFill/>
        </p:spPr>
        <p:txBody>
          <a:bodyPr lIns="91440" tIns="45720" rIns="91440" bIns="45720" anchor="t" anchorCtr="0">
            <a:spAutoFit/>
          </a:bodyPr>
          <a:lstStyle>
            <a:lvl1pPr>
              <a:spcAft>
                <a:spcPts val="500"/>
              </a:spcAft>
              <a:defRPr/>
            </a:lvl1pPr>
            <a:lvl2pPr marL="685597" indent="-228532"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System Font Regular"/>
              <a:buChar char="-"/>
              <a:defRPr/>
            </a:lvl2pPr>
            <a:lvl3pPr marL="690359" indent="0"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None/>
              <a:defRPr sz="2000"/>
            </a:lvl3pPr>
            <a:lvl4pPr marL="1371193" indent="0">
              <a:buClr>
                <a:schemeClr val="bg2"/>
              </a:buClr>
              <a:buSzPct val="80000"/>
              <a:buFont typeface="Arial" panose="020B0604020202020204" pitchFamily="34" charset="0"/>
              <a:buNone/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Text placeholder</a:t>
            </a:r>
          </a:p>
          <a:p>
            <a:pPr lvl="1"/>
            <a:r>
              <a:rPr lang="en-US" noProof="0"/>
              <a:t>Text placeholder</a:t>
            </a:r>
          </a:p>
          <a:p>
            <a:pPr lvl="1"/>
            <a:endParaRPr lang="en-US" noProof="0"/>
          </a:p>
          <a:p>
            <a:pPr lvl="0"/>
            <a:r>
              <a:rPr lang="en-US" noProof="0"/>
              <a:t>Text </a:t>
            </a:r>
          </a:p>
          <a:p>
            <a:pPr lvl="2"/>
            <a:endParaRPr lang="en-US" noProof="0"/>
          </a:p>
          <a:p>
            <a:pPr lvl="2"/>
            <a:endParaRPr lang="en-US" noProof="0"/>
          </a:p>
          <a:p>
            <a:pPr lvl="2"/>
            <a:endParaRPr lang="en-US" noProof="0"/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336399" y="215300"/>
            <a:ext cx="6854184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Master Layout: Bullet Content - Click to Edit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8E28A-7E25-4839-BA3F-C8D073EBD43C}"/>
              </a:ext>
            </a:extLst>
          </p:cNvPr>
          <p:cNvSpPr txBox="1"/>
          <p:nvPr userDrawn="1"/>
        </p:nvSpPr>
        <p:spPr>
          <a:xfrm>
            <a:off x="9940334" y="159900"/>
            <a:ext cx="2104751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prstClr val="black"/>
                </a:solidFill>
              </a:rPr>
              <a:t>Confidential</a:t>
            </a: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48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20998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3DF7240-5F35-4CEB-B0BD-E63480EB61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79" y="1548409"/>
            <a:ext cx="11233152" cy="2681247"/>
          </a:xfrm>
          <a:noFill/>
        </p:spPr>
        <p:txBody>
          <a:bodyPr lIns="91440" tIns="45720" rIns="91440" bIns="45720" anchor="t" anchorCtr="0">
            <a:spAutoFit/>
          </a:bodyPr>
          <a:lstStyle>
            <a:lvl1pPr>
              <a:spcAft>
                <a:spcPts val="500"/>
              </a:spcAft>
              <a:defRPr/>
            </a:lvl1pPr>
            <a:lvl2pPr marL="685597" indent="-228532"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System Font Regular"/>
              <a:buChar char="-"/>
              <a:defRPr/>
            </a:lvl2pPr>
            <a:lvl3pPr marL="690359" indent="0">
              <a:spcAft>
                <a:spcPts val="500"/>
              </a:spcAft>
              <a:buClr>
                <a:schemeClr val="bg2"/>
              </a:buClr>
              <a:buFont typeface="Arial" panose="020B0604020202020204" pitchFamily="34" charset="0"/>
              <a:buNone/>
              <a:defRPr sz="2000"/>
            </a:lvl3pPr>
            <a:lvl4pPr marL="1371193" indent="0">
              <a:buClr>
                <a:schemeClr val="bg2"/>
              </a:buClr>
              <a:buSzPct val="80000"/>
              <a:buFont typeface="Arial" panose="020B0604020202020204" pitchFamily="34" charset="0"/>
              <a:buNone/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Text placeholder</a:t>
            </a:r>
          </a:p>
          <a:p>
            <a:pPr lvl="1"/>
            <a:r>
              <a:rPr lang="en-US" noProof="0"/>
              <a:t>Text placeholder</a:t>
            </a:r>
          </a:p>
          <a:p>
            <a:pPr lvl="1"/>
            <a:endParaRPr lang="en-US" noProof="0"/>
          </a:p>
          <a:p>
            <a:pPr lvl="0"/>
            <a:r>
              <a:rPr lang="en-US" noProof="0"/>
              <a:t>Text </a:t>
            </a:r>
          </a:p>
          <a:p>
            <a:pPr lvl="2"/>
            <a:endParaRPr lang="en-US" noProof="0"/>
          </a:p>
          <a:p>
            <a:pPr lvl="2"/>
            <a:endParaRPr lang="en-US" noProof="0"/>
          </a:p>
          <a:p>
            <a:pPr lvl="2"/>
            <a:endParaRPr lang="en-US" noProof="0"/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336399" y="215300"/>
            <a:ext cx="6854184" cy="4801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Master Layout: Bullet Content - Click to Edit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8E28A-7E25-4839-BA3F-C8D073EBD43C}"/>
              </a:ext>
            </a:extLst>
          </p:cNvPr>
          <p:cNvSpPr txBox="1"/>
          <p:nvPr userDrawn="1"/>
        </p:nvSpPr>
        <p:spPr>
          <a:xfrm>
            <a:off x="9940334" y="159900"/>
            <a:ext cx="2104751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prstClr val="black"/>
                </a:solidFill>
              </a:rPr>
              <a:t>Confidential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48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7204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11277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EFF620-198F-2E6C-8E8B-CE8B33DF2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0526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81E9E-0B17-E743-83A7-81CAC6738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867400"/>
            <a:ext cx="11277600" cy="433388"/>
          </a:xfrm>
        </p:spPr>
        <p:txBody>
          <a:bodyPr anchor="ctr">
            <a:noAutofit/>
          </a:bodyPr>
          <a:lstStyle>
            <a:lvl1pPr marL="0" indent="0">
              <a:buNone/>
              <a:defRPr lang="en-US" sz="800" b="0" i="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342900" lvl="0" indent="-3429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6A9"/>
              </a:buClr>
            </a:pPr>
            <a:r>
              <a:rPr lang="en-US" dirty="0"/>
              <a:t>Notes / Sources: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B913C3A-95CC-1328-7D07-88FA23A992F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914400"/>
            <a:ext cx="11277600" cy="26670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>
                <a:solidFill>
                  <a:srgbClr val="4994A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48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877936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ub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Mac\Home\Downloads\GettyImages-172600009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15555"/>
          <a:stretch/>
        </p:blipFill>
        <p:spPr bwMode="auto">
          <a:xfrm>
            <a:off x="-1" y="3412"/>
            <a:ext cx="12191985" cy="66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5698D1-A6CC-1C16-9D26-E0711D963E12}"/>
              </a:ext>
            </a:extLst>
          </p:cNvPr>
          <p:cNvSpPr/>
          <p:nvPr userDrawn="1"/>
        </p:nvSpPr>
        <p:spPr>
          <a:xfrm rot="10800000">
            <a:off x="13" y="-5836"/>
            <a:ext cx="12191987" cy="6801096"/>
          </a:xfrm>
          <a:prstGeom prst="rect">
            <a:avLst/>
          </a:prstGeom>
          <a:solidFill>
            <a:schemeClr val="bg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D4754-0955-43E2-9A63-71D268562CDE}"/>
              </a:ext>
            </a:extLst>
          </p:cNvPr>
          <p:cNvSpPr/>
          <p:nvPr userDrawn="1"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4D941BE-B777-36FA-76F8-C1EC410323C9}"/>
              </a:ext>
            </a:extLst>
          </p:cNvPr>
          <p:cNvSpPr txBox="1">
            <a:spLocks/>
          </p:cNvSpPr>
          <p:nvPr userDrawn="1"/>
        </p:nvSpPr>
        <p:spPr>
          <a:xfrm>
            <a:off x="1" y="6562309"/>
            <a:ext cx="12191984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white"/>
                </a:solidFill>
              </a:rPr>
              <a:t>Visit </a:t>
            </a:r>
            <a:r>
              <a:rPr lang="en-US" b="1" dirty="0" err="1">
                <a:solidFill>
                  <a:prstClr val="white"/>
                </a:solidFill>
              </a:rPr>
              <a:t>FindTheFusions.com</a:t>
            </a:r>
            <a:r>
              <a:rPr lang="en-US" dirty="0">
                <a:solidFill>
                  <a:prstClr val="white"/>
                </a:solidFill>
              </a:rPr>
              <a:t> to download this presentation.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5544A-7708-4922-BED1-B03BB224E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55" y="537682"/>
            <a:ext cx="10997969" cy="1421928"/>
          </a:xfrm>
          <a:noFill/>
        </p:spPr>
        <p:txBody>
          <a:bodyPr anchor="ctr"/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464298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3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ub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Mac\Home\Downloads\GettyImages-119368506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25952" r="-25" b="703"/>
          <a:stretch/>
        </p:blipFill>
        <p:spPr bwMode="auto">
          <a:xfrm>
            <a:off x="-3066" y="1"/>
            <a:ext cx="121950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5698D1-A6CC-1C16-9D26-E0711D963E12}"/>
              </a:ext>
            </a:extLst>
          </p:cNvPr>
          <p:cNvSpPr/>
          <p:nvPr userDrawn="1"/>
        </p:nvSpPr>
        <p:spPr>
          <a:xfrm rot="10800000">
            <a:off x="-3068" y="-1"/>
            <a:ext cx="12191987" cy="6858001"/>
          </a:xfrm>
          <a:prstGeom prst="rect">
            <a:avLst/>
          </a:prstGeom>
          <a:solidFill>
            <a:schemeClr val="bg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D4754-0955-43E2-9A63-71D268562CDE}"/>
              </a:ext>
            </a:extLst>
          </p:cNvPr>
          <p:cNvSpPr/>
          <p:nvPr userDrawn="1"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4D941BE-B777-36FA-76F8-C1EC410323C9}"/>
              </a:ext>
            </a:extLst>
          </p:cNvPr>
          <p:cNvSpPr txBox="1">
            <a:spLocks/>
          </p:cNvSpPr>
          <p:nvPr userDrawn="1"/>
        </p:nvSpPr>
        <p:spPr>
          <a:xfrm>
            <a:off x="1" y="6562309"/>
            <a:ext cx="12188918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white"/>
                </a:solidFill>
              </a:rPr>
              <a:t>Visit </a:t>
            </a:r>
            <a:r>
              <a:rPr lang="en-US" b="1" dirty="0" err="1">
                <a:solidFill>
                  <a:prstClr val="white"/>
                </a:solidFill>
              </a:rPr>
              <a:t>FindTheFusions.com</a:t>
            </a:r>
            <a:r>
              <a:rPr lang="en-US" dirty="0">
                <a:solidFill>
                  <a:prstClr val="white"/>
                </a:solidFill>
              </a:rPr>
              <a:t> to download this presentation.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5544A-7708-4922-BED1-B03BB224E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55" y="537682"/>
            <a:ext cx="10997969" cy="1421928"/>
          </a:xfrm>
          <a:noFill/>
        </p:spPr>
        <p:txBody>
          <a:bodyPr anchor="ctr"/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464298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2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\\Mac\Home\Desktop\b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" y="283"/>
            <a:ext cx="12190993" cy="685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03BD0-E79F-4294-928C-0964853E9292}"/>
              </a:ext>
            </a:extLst>
          </p:cNvPr>
          <p:cNvSpPr/>
          <p:nvPr/>
        </p:nvSpPr>
        <p:spPr>
          <a:xfrm>
            <a:off x="0" y="6601096"/>
            <a:ext cx="12192000" cy="2569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0C81332-DBE4-4ECD-25DD-253A55067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06437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4474" y="104008"/>
            <a:ext cx="5553074" cy="663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CA2E0F-6FBD-4759-98E2-27C48422D9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3824CC-801B-48F0-827F-63DB734FD03F}"/>
              </a:ext>
            </a:extLst>
          </p:cNvPr>
          <p:cNvSpPr/>
          <p:nvPr userDrawn="1"/>
        </p:nvSpPr>
        <p:spPr bwMode="auto">
          <a:xfrm rot="5400000" flipV="1">
            <a:off x="4385582" y="-3134831"/>
            <a:ext cx="3420836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>
                  <a:lumMod val="60000"/>
                  <a:lumOff val="40000"/>
                  <a:alpha val="78000"/>
                </a:schemeClr>
              </a:gs>
            </a:gsLst>
            <a:lin ang="16200000" scaled="1"/>
            <a:tileRect/>
          </a:gradFill>
          <a:ln w="190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5544A-7708-4922-BED1-B03BB224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2527373"/>
            <a:ext cx="10374595" cy="757130"/>
          </a:xfrm>
          <a:noFill/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D4754-0955-43E2-9A63-71D268562CDE}"/>
              </a:ext>
            </a:extLst>
          </p:cNvPr>
          <p:cNvSpPr/>
          <p:nvPr userDrawn="1"/>
        </p:nvSpPr>
        <p:spPr>
          <a:xfrm>
            <a:off x="0" y="6601096"/>
            <a:ext cx="12192000" cy="2569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90C81332-DBE4-4ECD-25DD-253A55067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06437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4F6FA"/>
                </a:solidFill>
              </a:rPr>
              <a:t>Visit </a:t>
            </a:r>
            <a:r>
              <a:rPr lang="en-US" dirty="0">
                <a:solidFill>
                  <a:srgbClr val="4086E2"/>
                </a:solidFill>
                <a:hlinkClick r:id="rId2"/>
              </a:rPr>
              <a:t>FindTheFusions.com</a:t>
            </a:r>
            <a:r>
              <a:rPr lang="en-US" dirty="0">
                <a:solidFill>
                  <a:srgbClr val="F4F6FA"/>
                </a:solidFill>
              </a:rPr>
              <a:t> to download this presentation.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B50853-AAD3-4C42-927B-057207FC9CC4}"/>
              </a:ext>
            </a:extLst>
          </p:cNvPr>
          <p:cNvSpPr/>
          <p:nvPr/>
        </p:nvSpPr>
        <p:spPr bwMode="auto">
          <a:xfrm rot="5400000" flipV="1">
            <a:off x="5287511" y="-4520906"/>
            <a:ext cx="1616977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>
                  <a:lumMod val="60000"/>
                  <a:lumOff val="40000"/>
                  <a:alpha val="78000"/>
                </a:schemeClr>
              </a:gs>
            </a:gsLst>
            <a:lin ang="16200000" scaled="1"/>
            <a:tileRect/>
          </a:gradFill>
          <a:ln w="190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47C49A-3E1B-4B91-BFF3-08EE71AFE7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0300" y="1298476"/>
            <a:ext cx="5337174" cy="590931"/>
          </a:xfrm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3600" b="1" kern="1200" noProof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Subtitle – Click To Edit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519EEED-562F-452D-B397-2F71EC63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56" y="1353876"/>
            <a:ext cx="5024243" cy="48013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>
              <a:defRPr sz="28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08DD41B1-DE5B-4680-8BC9-9F719A793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56" y="2730500"/>
            <a:ext cx="10726543" cy="329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28B9C0EA-421E-47C8-B237-7A01CE397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54874"/>
            <a:ext cx="285493" cy="246221"/>
          </a:xfrm>
          <a:prstGeom prst="rect">
            <a:avLst/>
          </a:prstGeom>
        </p:spPr>
        <p:txBody>
          <a:bodyPr vert="horz" wrap="square" lIns="0" tIns="45720" rIns="0" bIns="45720" rtlCol="0" anchor="b" anchorCtr="0">
            <a:spAutoFit/>
          </a:bodyPr>
          <a:lstStyle>
            <a:lvl1pPr algn="l">
              <a:defRPr sz="1000"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B22F1FE7-663E-4466-9BC7-B7B99D88434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48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396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Segmen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F214C-81EE-434B-BC48-3AD8D9E28D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1772816"/>
            <a:ext cx="5189984" cy="3729422"/>
          </a:xfrm>
          <a:ln w="19050">
            <a:noFill/>
            <a:miter lim="800000"/>
          </a:ln>
        </p:spPr>
        <p:txBody>
          <a:bodyPr lIns="274320" tIns="274320" rIns="27432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A95ED3-DB2C-DA4F-AE88-219323E42F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16" y="1772816"/>
            <a:ext cx="5222641" cy="3729422"/>
          </a:xfrm>
          <a:ln w="19050">
            <a:noFill/>
            <a:miter lim="800000"/>
          </a:ln>
        </p:spPr>
        <p:txBody>
          <a:bodyPr lIns="274320" tIns="274320" rIns="2743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CED0DB-E7E6-42F4-8C85-9FA255D66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04776"/>
            <a:ext cx="11233150" cy="424732"/>
          </a:xfrm>
        </p:spPr>
        <p:txBody>
          <a:bodyPr lIns="182880" rIns="18288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400" b="1" i="1" kern="1200" noProof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Subtitle – Click To Edit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3A4AB2C-D6BF-454E-AC16-84D55B48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812" y="343072"/>
            <a:ext cx="6810375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D6E92632-7135-4545-B420-D1FBAD21E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54875"/>
            <a:ext cx="285493" cy="246221"/>
          </a:xfrm>
          <a:prstGeom prst="rect">
            <a:avLst/>
          </a:prstGeom>
        </p:spPr>
        <p:txBody>
          <a:bodyPr vert="horz" wrap="square" lIns="0" tIns="45720" rIns="0" bIns="45720" rtlCol="0" anchor="b" anchorCtr="0">
            <a:spAutoFit/>
          </a:bodyPr>
          <a:lstStyle>
            <a:lvl1pPr algn="l">
              <a:defRPr sz="1000"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B22F1FE7-663E-4466-9BC7-B7B99D8843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48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4961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3D95985A-CD72-44AE-9069-70DB8AF4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604" y="343072"/>
            <a:ext cx="5188791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AA530CCA-F950-44C6-8E31-1190E505C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54875"/>
            <a:ext cx="285493" cy="246221"/>
          </a:xfrm>
          <a:prstGeom prst="rect">
            <a:avLst/>
          </a:prstGeom>
        </p:spPr>
        <p:txBody>
          <a:bodyPr vert="horz" wrap="square" lIns="0" tIns="45720" rIns="0" bIns="45720" rtlCol="0" anchor="b" anchorCtr="0">
            <a:spAutoFit/>
          </a:bodyPr>
          <a:lstStyle>
            <a:lvl1pPr algn="l">
              <a:defRPr sz="1000"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B22F1FE7-663E-4466-9BC7-B7B99D88434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48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4839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A618571-5189-47E9-B446-1E26DEB60D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2620" y="904776"/>
            <a:ext cx="3146760" cy="424732"/>
          </a:xfrm>
        </p:spPr>
        <p:txBody>
          <a:bodyPr wrap="square" lIns="182880" rIns="182880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400" b="1" i="1" kern="1200" noProof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Subtitle – Click To Edit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FD7B43-8D0A-4EBF-B1C7-6DB74341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95" y="343072"/>
            <a:ext cx="5193792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3E5930DF-132A-4DE7-9B71-834E082E2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54874"/>
            <a:ext cx="285493" cy="246221"/>
          </a:xfrm>
          <a:prstGeom prst="rect">
            <a:avLst/>
          </a:prstGeom>
        </p:spPr>
        <p:txBody>
          <a:bodyPr vert="horz" wrap="square" lIns="0" tIns="45720" rIns="0" bIns="45720" rtlCol="0" anchor="b" anchorCtr="0">
            <a:spAutoFit/>
          </a:bodyPr>
          <a:lstStyle>
            <a:lvl1pPr algn="l">
              <a:defRPr sz="1000"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B22F1FE7-663E-4466-9BC7-B7B99D88434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48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2208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Mac\Home\Desktop\b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" y="283"/>
            <a:ext cx="12190993" cy="685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6680" y="4936519"/>
            <a:ext cx="5823098" cy="1440712"/>
          </a:xfrm>
        </p:spPr>
        <p:txBody>
          <a:bodyPr/>
          <a:lstStyle>
            <a:lvl1pPr marL="0" indent="0" algn="l">
              <a:buNone/>
              <a:defRPr lang="en-US" sz="1800" kern="120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DC3DB-BAEB-45B9-AFDA-C9828D344319}"/>
              </a:ext>
            </a:extLst>
          </p:cNvPr>
          <p:cNvSpPr/>
          <p:nvPr/>
        </p:nvSpPr>
        <p:spPr>
          <a:xfrm>
            <a:off x="0" y="6601096"/>
            <a:ext cx="12192000" cy="2569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C00743-F7F1-4C5F-9F8F-A622E1CF1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80" y="4402089"/>
            <a:ext cx="10374595" cy="424732"/>
          </a:xfrm>
          <a:noFill/>
        </p:spPr>
        <p:txBody>
          <a:bodyPr vert="horz" wrap="square" lIns="91440" tIns="45720" rIns="91440" bIns="45720" rtlCol="0" anchor="b" anchorCtr="0">
            <a:spAutoFit/>
          </a:bodyPr>
          <a:lstStyle>
            <a:lvl1pPr algn="l">
              <a:defRPr lang="en-US" sz="2400" i="0" dirty="0">
                <a:latin typeface="+mn-lt"/>
                <a:ea typeface="+mn-ea"/>
                <a:cs typeface="+mn-cs"/>
              </a:defRPr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90C81332-DBE4-4ECD-25DD-253A55067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06437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4474" y="104008"/>
            <a:ext cx="5553074" cy="663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3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ub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Mac\Home\Downloads\GettyImages-109650234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" b="13175"/>
          <a:stretch/>
        </p:blipFill>
        <p:spPr bwMode="auto">
          <a:xfrm>
            <a:off x="0" y="0"/>
            <a:ext cx="12191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5698D1-A6CC-1C16-9D26-E0711D963E12}"/>
              </a:ext>
            </a:extLst>
          </p:cNvPr>
          <p:cNvSpPr/>
          <p:nvPr userDrawn="1"/>
        </p:nvSpPr>
        <p:spPr>
          <a:xfrm rot="10800000">
            <a:off x="-5" y="-1"/>
            <a:ext cx="12191995" cy="6554875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D4754-0955-43E2-9A63-71D268562CDE}"/>
              </a:ext>
            </a:extLst>
          </p:cNvPr>
          <p:cNvSpPr/>
          <p:nvPr userDrawn="1"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4D941BE-B777-36FA-76F8-C1EC410323C9}"/>
              </a:ext>
            </a:extLst>
          </p:cNvPr>
          <p:cNvSpPr txBox="1">
            <a:spLocks/>
          </p:cNvSpPr>
          <p:nvPr userDrawn="1"/>
        </p:nvSpPr>
        <p:spPr>
          <a:xfrm>
            <a:off x="0" y="6562624"/>
            <a:ext cx="12191999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0" dirty="0">
                <a:solidFill>
                  <a:schemeClr val="bg1"/>
                </a:solidFill>
              </a:rPr>
              <a:t>Visit </a:t>
            </a:r>
            <a:r>
              <a:rPr lang="en-US" b="1" baseline="0" dirty="0" err="1">
                <a:solidFill>
                  <a:schemeClr val="bg1"/>
                </a:solidFill>
              </a:rPr>
              <a:t>FindTheFusions.com</a:t>
            </a:r>
            <a:r>
              <a:rPr lang="en-US" baseline="0" dirty="0">
                <a:solidFill>
                  <a:schemeClr val="bg1"/>
                </a:solidFill>
              </a:rPr>
              <a:t> to download this presentation.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5544A-7708-4922-BED1-B03BB224E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15" y="2739862"/>
            <a:ext cx="10997969" cy="1421928"/>
          </a:xfrm>
          <a:noFill/>
        </p:spPr>
        <p:txBody>
          <a:bodyPr anchor="ctr"/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464298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2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ub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ac\Home\Downloads\MicrosoftTeams-image (7)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t="1859" r="-26483" b="-18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5698D1-A6CC-1C16-9D26-E0711D963E12}"/>
              </a:ext>
            </a:extLst>
          </p:cNvPr>
          <p:cNvSpPr/>
          <p:nvPr userDrawn="1"/>
        </p:nvSpPr>
        <p:spPr>
          <a:xfrm rot="10800000">
            <a:off x="-2" y="-3"/>
            <a:ext cx="12191999" cy="6464297"/>
          </a:xfrm>
          <a:prstGeom prst="rect">
            <a:avLst/>
          </a:prstGeom>
          <a:solidFill>
            <a:schemeClr val="bg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D4754-0955-43E2-9A63-71D268562CDE}"/>
              </a:ext>
            </a:extLst>
          </p:cNvPr>
          <p:cNvSpPr/>
          <p:nvPr userDrawn="1"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4D941BE-B777-36FA-76F8-C1EC410323C9}"/>
              </a:ext>
            </a:extLst>
          </p:cNvPr>
          <p:cNvSpPr txBox="1">
            <a:spLocks/>
          </p:cNvSpPr>
          <p:nvPr userDrawn="1"/>
        </p:nvSpPr>
        <p:spPr>
          <a:xfrm>
            <a:off x="-1" y="6562624"/>
            <a:ext cx="12192001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white"/>
                </a:solidFill>
              </a:rPr>
              <a:t>Visit </a:t>
            </a:r>
            <a:r>
              <a:rPr lang="en-US" b="1" dirty="0" err="1">
                <a:solidFill>
                  <a:prstClr val="white"/>
                </a:solidFill>
              </a:rPr>
              <a:t>FindTheFusions.com</a:t>
            </a:r>
            <a:r>
              <a:rPr lang="en-US" dirty="0">
                <a:solidFill>
                  <a:prstClr val="white"/>
                </a:solidFill>
              </a:rPr>
              <a:t> to download this presentation.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5544A-7708-4922-BED1-B03BB224E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09" y="2247647"/>
            <a:ext cx="10997969" cy="1421928"/>
          </a:xfrm>
          <a:noFill/>
        </p:spPr>
        <p:txBody>
          <a:bodyPr anchor="ctr"/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464298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89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A58D08-B579-4BD2-A78A-8A8D95F1E308}"/>
              </a:ext>
            </a:extLst>
          </p:cNvPr>
          <p:cNvCxnSpPr>
            <a:cxnSpLocks/>
          </p:cNvCxnSpPr>
          <p:nvPr userDrawn="1"/>
        </p:nvCxnSpPr>
        <p:spPr>
          <a:xfrm>
            <a:off x="479425" y="596760"/>
            <a:ext cx="11233150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EDCEE3-51E6-46DF-823C-7910FA19F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229" y="1700808"/>
            <a:ext cx="10437542" cy="4328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9C59A63-EC63-4EFB-A5DF-4FB105F24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312" y="341553"/>
            <a:ext cx="3997376" cy="480131"/>
          </a:xfrm>
          <a:prstGeom prst="rect">
            <a:avLst/>
          </a:prstGeom>
          <a:solidFill>
            <a:schemeClr val="bg1"/>
          </a:solidFill>
        </p:spPr>
        <p:txBody>
          <a:bodyPr vert="horz" wrap="none" lIns="182880" tIns="45720" rIns="182880" bIns="45720" rtlCol="0" anchor="b" anchorCtr="0">
            <a:spAutoFit/>
          </a:bodyPr>
          <a:lstStyle/>
          <a:p>
            <a:r>
              <a:rPr lang="en-US" noProof="0"/>
              <a:t>Click to Edit Master Title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0305B428-5482-4CD8-8FCE-951C8A0DC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49924"/>
            <a:ext cx="285493" cy="246221"/>
          </a:xfrm>
          <a:prstGeom prst="rect">
            <a:avLst/>
          </a:prstGeom>
        </p:spPr>
        <p:txBody>
          <a:bodyPr vert="horz" wrap="square" lIns="0" tIns="45720" rIns="0" bIns="45720" rtlCol="0" anchor="b" anchorCtr="0">
            <a:spAutoFit/>
          </a:bodyPr>
          <a:lstStyle>
            <a:lvl1pPr algn="l">
              <a:defRPr sz="1000"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B22F1FE7-663E-4466-9BC7-B7B99D884349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48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Visit </a:t>
            </a:r>
            <a:r>
              <a:rPr lang="en-US" b="1"/>
              <a:t>FindTheFusions.com</a:t>
            </a:r>
            <a:r>
              <a:rPr lang="en-US"/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03908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3" r:id="rId3"/>
    <p:sldLayoutId id="2147483665" r:id="rId4"/>
    <p:sldLayoutId id="2147483666" r:id="rId5"/>
    <p:sldLayoutId id="2147483667" r:id="rId6"/>
    <p:sldLayoutId id="2147483676" r:id="rId7"/>
    <p:sldLayoutId id="2147483677" r:id="rId8"/>
    <p:sldLayoutId id="2147483719" r:id="rId9"/>
    <p:sldLayoutId id="2147483682" r:id="rId10"/>
    <p:sldLayoutId id="2147483689" r:id="rId11"/>
    <p:sldLayoutId id="2147483690" r:id="rId12"/>
    <p:sldLayoutId id="2147483691" r:id="rId13"/>
    <p:sldLayoutId id="2147483720" r:id="rId14"/>
    <p:sldLayoutId id="2147483705" r:id="rId15"/>
    <p:sldLayoutId id="214748372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noProof="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‒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14400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376363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Calibri" panose="020F0502020204030204" pitchFamily="34" charset="0"/>
        <a:buChar char="‒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emf"/><Relationship Id="rId7" Type="http://schemas.microsoft.com/office/2007/relationships/hdphoto" Target="../media/hdphoto4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DA9F31-922A-42A9-A1FC-57E36787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27" y="2163357"/>
            <a:ext cx="5772116" cy="2169825"/>
          </a:xfrm>
          <a:noFill/>
        </p:spPr>
        <p:txBody>
          <a:bodyPr anchor="ctr" anchorCtr="0"/>
          <a:lstStyle/>
          <a:p>
            <a:r>
              <a:rPr lang="en-US" sz="5000" dirty="0">
                <a:solidFill>
                  <a:schemeClr val="bg2"/>
                </a:solidFill>
              </a:rPr>
              <a:t>Simplifying </a:t>
            </a:r>
            <a:br>
              <a:rPr lang="en-US" sz="5000" dirty="0">
                <a:solidFill>
                  <a:schemeClr val="bg2"/>
                </a:solidFill>
              </a:rPr>
            </a:br>
            <a:r>
              <a:rPr lang="en-US" sz="5000" dirty="0">
                <a:solidFill>
                  <a:schemeClr val="bg2"/>
                </a:solidFill>
              </a:rPr>
              <a:t>Your Approach to Precision Oncology</a:t>
            </a:r>
            <a:endParaRPr lang="en-US" sz="5000" b="0" dirty="0">
              <a:solidFill>
                <a:schemeClr val="bg2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D941BE-B777-36FA-76F8-C1EC410323C9}"/>
              </a:ext>
            </a:extLst>
          </p:cNvPr>
          <p:cNvSpPr txBox="1">
            <a:spLocks/>
          </p:cNvSpPr>
          <p:nvPr/>
        </p:nvSpPr>
        <p:spPr>
          <a:xfrm>
            <a:off x="0" y="6601765"/>
            <a:ext cx="12191999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Visit </a:t>
            </a:r>
            <a:r>
              <a:rPr lang="en-US" b="1" dirty="0" err="1">
                <a:solidFill>
                  <a:schemeClr val="bg1"/>
                </a:solidFill>
              </a:rPr>
              <a:t>FindTheFusions.com</a:t>
            </a:r>
            <a:r>
              <a:rPr lang="en-US" dirty="0">
                <a:solidFill>
                  <a:schemeClr val="bg1"/>
                </a:solidFill>
              </a:rPr>
              <a:t> to download this presentation.</a:t>
            </a:r>
            <a:endParaRPr lang="en-US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A7D011-5452-4969-8D50-B624D610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34" y="344650"/>
            <a:ext cx="10593734" cy="535531"/>
          </a:xfrm>
        </p:spPr>
        <p:txBody>
          <a:bodyPr/>
          <a:lstStyle/>
          <a:p>
            <a:r>
              <a:rPr lang="en-US" sz="3200" dirty="0"/>
              <a:t>Pathogenic Gene Fusions Can Be Strong Oncogenic Drivers</a:t>
            </a:r>
            <a:r>
              <a:rPr lang="en-US" sz="3200" baseline="30000" dirty="0"/>
              <a:t>1,2</a:t>
            </a:r>
            <a:endParaRPr lang="en-US" sz="3200" baseline="30000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82A6D-A709-4C46-AF98-7E7A58F49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D77F23-05EF-47DD-9B1A-8B7A2224FEEE}"/>
              </a:ext>
            </a:extLst>
          </p:cNvPr>
          <p:cNvSpPr txBox="1"/>
          <p:nvPr/>
        </p:nvSpPr>
        <p:spPr>
          <a:xfrm>
            <a:off x="313707" y="5912398"/>
            <a:ext cx="955841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5" indent="-60325">
              <a:spcBef>
                <a:spcPts val="300"/>
              </a:spcBef>
            </a:pPr>
            <a:r>
              <a:rPr lang="en-US" sz="800" dirty="0"/>
              <a:t>	PFS, progression-free survival.</a:t>
            </a:r>
          </a:p>
          <a:p>
            <a:pPr marL="15875" indent="-11113" algn="l">
              <a:spcBef>
                <a:spcPts val="300"/>
              </a:spcBef>
            </a:pPr>
            <a:r>
              <a:rPr lang="en-US" sz="800" baseline="30000" dirty="0"/>
              <a:t>  </a:t>
            </a:r>
            <a:r>
              <a:rPr lang="en-US" sz="800" baseline="30000" dirty="0" err="1"/>
              <a:t>a</a:t>
            </a:r>
            <a:r>
              <a:rPr lang="en-US" sz="800" dirty="0" err="1"/>
              <a:t>Comparison</a:t>
            </a:r>
            <a:r>
              <a:rPr lang="en-US" sz="800" dirty="0"/>
              <a:t> of patients matched to fusions vs those unmatched to fusions, including unmatched to other alterations or unmatched, was significant by log-rank test (</a:t>
            </a:r>
            <a:r>
              <a:rPr lang="en-US" sz="800" i="1" dirty="0"/>
              <a:t>P</a:t>
            </a:r>
            <a:r>
              <a:rPr lang="en-US" sz="800" dirty="0"/>
              <a:t>=.034).</a:t>
            </a:r>
            <a:r>
              <a:rPr lang="en-US" sz="800" baseline="30000" dirty="0"/>
              <a:t>2</a:t>
            </a:r>
            <a:br>
              <a:rPr lang="en-US" sz="800" baseline="30000" dirty="0"/>
            </a:br>
            <a:r>
              <a:rPr lang="en-US" sz="800" baseline="30000" dirty="0"/>
              <a:t> </a:t>
            </a:r>
            <a:r>
              <a:rPr lang="en-US" sz="800" baseline="30000" dirty="0" err="1"/>
              <a:t>b</a:t>
            </a:r>
            <a:r>
              <a:rPr lang="en-US" sz="800" dirty="0" err="1"/>
              <a:t>Twelve</a:t>
            </a:r>
            <a:r>
              <a:rPr lang="en-US" sz="800" dirty="0"/>
              <a:t> of the 79 patients received treatment matched to other alterations, but one patient in the matched group had an unclear match and was excluded from the pair-wise comparison analysis.</a:t>
            </a:r>
            <a:r>
              <a:rPr lang="en-US" sz="800" baseline="30000" dirty="0"/>
              <a:t>2</a:t>
            </a:r>
          </a:p>
          <a:p>
            <a:pPr marL="60325" indent="-60325">
              <a:spcBef>
                <a:spcPts val="300"/>
              </a:spcBef>
            </a:pPr>
            <a:r>
              <a:rPr lang="en-US" sz="800" b="1" dirty="0"/>
              <a:t>	1</a:t>
            </a:r>
            <a:r>
              <a:rPr lang="en-US" sz="800" dirty="0"/>
              <a:t>. Gao Q et al. </a:t>
            </a:r>
            <a:r>
              <a:rPr lang="en-US" sz="800" i="1" dirty="0"/>
              <a:t>Cell Rep</a:t>
            </a:r>
            <a:r>
              <a:rPr lang="en-US" sz="800" dirty="0"/>
              <a:t>. 2018;23(1):227-238. doi:10.1016/j.celrep.2018.03.050 </a:t>
            </a:r>
            <a:r>
              <a:rPr lang="en-US" sz="800" b="1" dirty="0"/>
              <a:t>2</a:t>
            </a:r>
            <a:r>
              <a:rPr lang="en-US" sz="800" dirty="0"/>
              <a:t>. </a:t>
            </a:r>
            <a:r>
              <a:rPr lang="en-US" sz="800" dirty="0" err="1"/>
              <a:t>Nikanjam</a:t>
            </a:r>
            <a:r>
              <a:rPr lang="en-US" sz="800" dirty="0"/>
              <a:t> M et al. </a:t>
            </a:r>
            <a:r>
              <a:rPr lang="en-US" sz="800" i="1" dirty="0"/>
              <a:t>Cancer.</a:t>
            </a:r>
            <a:r>
              <a:rPr lang="en-US" sz="800" dirty="0"/>
              <a:t> </a:t>
            </a:r>
            <a:r>
              <a:rPr lang="pt-BR" sz="800" dirty="0"/>
              <a:t>2020;126(6):1315-1321. doi:10.1002/cncr.32649 </a:t>
            </a:r>
            <a:endParaRPr lang="en-US" sz="8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EA5A93D-8E08-C317-4D08-5586B33EE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443" y="1132115"/>
            <a:ext cx="11278760" cy="847962"/>
          </a:xfrm>
        </p:spPr>
        <p:txBody>
          <a:bodyPr vert="horz" wrap="square" lIns="182880" tIns="45720" rIns="182880" bIns="45720" rtlCol="0" anchor="t" anchorCtr="0">
            <a:noAutofit/>
          </a:bodyPr>
          <a:lstStyle/>
          <a:p>
            <a:pPr algn="l"/>
            <a:r>
              <a:rPr lang="en-US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an analysis of 79 patients with identified gene fusions, poorer outcomes </a:t>
            </a:r>
            <a:br>
              <a:rPr lang="en-US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were observed in patients with pathogenic gene fusions who were not </a:t>
            </a:r>
            <a:br>
              <a:rPr lang="en-US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matched to an FDA-approved fusion-targeted therapy</a:t>
            </a:r>
            <a:r>
              <a:rPr lang="en-US" i="0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FAA0443-1538-A400-95C9-6E56F2CB13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55418"/>
              </p:ext>
            </p:extLst>
          </p:nvPr>
        </p:nvGraphicFramePr>
        <p:xfrm>
          <a:off x="1073316" y="2596818"/>
          <a:ext cx="9982612" cy="3599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D573BB6-8F58-E43B-A88D-A51E87F0DC89}"/>
              </a:ext>
            </a:extLst>
          </p:cNvPr>
          <p:cNvSpPr txBox="1"/>
          <p:nvPr/>
        </p:nvSpPr>
        <p:spPr>
          <a:xfrm>
            <a:off x="2362406" y="2759198"/>
            <a:ext cx="1793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11.6</a:t>
            </a:r>
            <a:r>
              <a:rPr lang="en-US" sz="2000" b="1" baseline="30000" dirty="0"/>
              <a:t>a</a:t>
            </a:r>
            <a:r>
              <a:rPr lang="en-US" sz="2000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49AB2-1761-AD8D-674A-F60FEE1D81DD}"/>
              </a:ext>
            </a:extLst>
          </p:cNvPr>
          <p:cNvSpPr txBox="1"/>
          <p:nvPr/>
        </p:nvSpPr>
        <p:spPr>
          <a:xfrm>
            <a:off x="5419652" y="4234002"/>
            <a:ext cx="1787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4.0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4954DC-4E65-EAE4-CFD2-348064BF56AF}"/>
              </a:ext>
            </a:extLst>
          </p:cNvPr>
          <p:cNvSpPr txBox="1"/>
          <p:nvPr/>
        </p:nvSpPr>
        <p:spPr>
          <a:xfrm>
            <a:off x="8429106" y="4022114"/>
            <a:ext cx="1787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5.0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2879" y="5484688"/>
            <a:ext cx="2418162" cy="472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/>
              <a:t>Treatment matched to fusions</a:t>
            </a:r>
            <a:br>
              <a:rPr lang="en-US" sz="1400" dirty="0"/>
            </a:br>
            <a:r>
              <a:rPr lang="en-US" sz="1200" dirty="0"/>
              <a:t>(n=25)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8294" y="5484688"/>
            <a:ext cx="3134897" cy="472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/>
              <a:t>Treatment matched to other alterations</a:t>
            </a:r>
            <a:br>
              <a:rPr lang="en-US" sz="1400" b="1" dirty="0"/>
            </a:br>
            <a:r>
              <a:rPr lang="en-US" sz="1200" dirty="0"/>
              <a:t>(n=11)</a:t>
            </a:r>
            <a:r>
              <a:rPr lang="en-US" sz="1200" baseline="30000" dirty="0"/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7945" y="5484688"/>
            <a:ext cx="1844031" cy="472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/>
              <a:t>Unmatched treatment</a:t>
            </a:r>
            <a:br>
              <a:rPr lang="en-US" sz="1400" dirty="0"/>
            </a:br>
            <a:r>
              <a:rPr lang="en-US" sz="1200" dirty="0"/>
              <a:t>(n=42)</a:t>
            </a:r>
          </a:p>
        </p:txBody>
      </p: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624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4945AB-BF41-BABA-9D0C-A93B210AAB4A}"/>
              </a:ext>
            </a:extLst>
          </p:cNvPr>
          <p:cNvSpPr txBox="1"/>
          <p:nvPr/>
        </p:nvSpPr>
        <p:spPr>
          <a:xfrm>
            <a:off x="8228225" y="2944896"/>
            <a:ext cx="2156746" cy="1077218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PFS Outcomes for Treatments Matched </a:t>
            </a:r>
            <a:br>
              <a:rPr lang="en-US" sz="16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16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Gene Fusions </a:t>
            </a:r>
            <a:br>
              <a:rPr lang="en-US" sz="16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16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vs Other Targets</a:t>
            </a:r>
            <a:r>
              <a:rPr lang="en-US" sz="1600" b="1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2BC41916-6DF4-5E4D-C749-77549F2041EA}"/>
              </a:ext>
            </a:extLst>
          </p:cNvPr>
          <p:cNvSpPr/>
          <p:nvPr/>
        </p:nvSpPr>
        <p:spPr>
          <a:xfrm>
            <a:off x="2349505" y="3132448"/>
            <a:ext cx="1793958" cy="2242191"/>
          </a:xfrm>
          <a:prstGeom prst="round2SameRect">
            <a:avLst>
              <a:gd name="adj1" fmla="val 9871"/>
              <a:gd name="adj2" fmla="val 0"/>
            </a:avLst>
          </a:prstGeom>
          <a:gradFill flip="none" rotWithShape="1">
            <a:gsLst>
              <a:gs pos="64000">
                <a:schemeClr val="bg2"/>
              </a:gs>
              <a:gs pos="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F06261DA-CAC7-795C-491B-8D3E3A4F84D0}"/>
              </a:ext>
            </a:extLst>
          </p:cNvPr>
          <p:cNvSpPr/>
          <p:nvPr/>
        </p:nvSpPr>
        <p:spPr>
          <a:xfrm>
            <a:off x="5372105" y="4597400"/>
            <a:ext cx="1793958" cy="777239"/>
          </a:xfrm>
          <a:prstGeom prst="round2SameRect">
            <a:avLst>
              <a:gd name="adj1" fmla="val 18103"/>
              <a:gd name="adj2" fmla="val 0"/>
            </a:avLst>
          </a:prstGeom>
          <a:gradFill flip="none" rotWithShape="1">
            <a:gsLst>
              <a:gs pos="64000">
                <a:schemeClr val="bg2"/>
              </a:gs>
              <a:gs pos="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EF27F4D0-7119-4E8B-422B-E6ED4CA5FE58}"/>
              </a:ext>
            </a:extLst>
          </p:cNvPr>
          <p:cNvSpPr/>
          <p:nvPr/>
        </p:nvSpPr>
        <p:spPr>
          <a:xfrm>
            <a:off x="8404865" y="4409440"/>
            <a:ext cx="1793958" cy="965199"/>
          </a:xfrm>
          <a:prstGeom prst="round2SameRect">
            <a:avLst>
              <a:gd name="adj1" fmla="val 18103"/>
              <a:gd name="adj2" fmla="val 0"/>
            </a:avLst>
          </a:prstGeom>
          <a:gradFill flip="none" rotWithShape="1">
            <a:gsLst>
              <a:gs pos="64000">
                <a:schemeClr val="bg2"/>
              </a:gs>
              <a:gs pos="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02017" y="2222067"/>
            <a:ext cx="5142883" cy="1588127"/>
          </a:xfrm>
        </p:spPr>
        <p:txBody>
          <a:bodyPr/>
          <a:lstStyle/>
          <a:p>
            <a:r>
              <a:rPr lang="en-US" sz="4400" i="1" dirty="0"/>
              <a:t>NRG1</a:t>
            </a:r>
            <a:r>
              <a:rPr lang="en-US" sz="4400" dirty="0"/>
              <a:t> </a:t>
            </a:r>
            <a:br>
              <a:rPr lang="en-US" dirty="0"/>
            </a:br>
            <a:r>
              <a:rPr lang="en-US" sz="3200" b="0" dirty="0"/>
              <a:t>An Example of an Important </a:t>
            </a:r>
            <a:br>
              <a:rPr lang="en-US" sz="3200" b="0" dirty="0"/>
            </a:br>
            <a:r>
              <a:rPr lang="en-US" sz="3200" b="0" dirty="0"/>
              <a:t>Pathogenic Gene Fusion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7656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56F5FD-B8AC-4243-94EE-615BF9A4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82" y="375646"/>
            <a:ext cx="9606284" cy="508409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/>
              <a:t>NRG1 Is Important for Normal Cellular Development</a:t>
            </a:r>
            <a:r>
              <a:rPr lang="en-US" sz="3200" baseline="30000" dirty="0"/>
              <a:t>1,2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326DC-3600-4C9E-9858-D8A8DF465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F1FE7-663E-4466-9BC7-B7B99D8843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994AB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994AB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4AB78FD-0995-430D-8B50-7209A9383357}"/>
              </a:ext>
            </a:extLst>
          </p:cNvPr>
          <p:cNvSpPr/>
          <p:nvPr/>
        </p:nvSpPr>
        <p:spPr>
          <a:xfrm>
            <a:off x="375676" y="6068495"/>
            <a:ext cx="11368322" cy="500137"/>
          </a:xfrm>
          <a:prstGeom prst="rect">
            <a:avLst/>
          </a:prstGeom>
        </p:spPr>
        <p:txBody>
          <a:bodyPr wrap="square" lIns="91440" tIns="45720" rIns="91440" bIns="45720" num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HER3, human epidermal growth factor receptor 3; WT, wild type.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 </a:t>
            </a:r>
            <a:r>
              <a:rPr lang="en-US" sz="800" dirty="0" err="1">
                <a:cs typeface="Calibri"/>
              </a:rPr>
              <a:t>Mujoo</a:t>
            </a:r>
            <a:r>
              <a:rPr lang="en-US" sz="800" dirty="0">
                <a:cs typeface="Calibri"/>
              </a:rPr>
              <a:t> K et al. </a:t>
            </a:r>
            <a:r>
              <a:rPr lang="en-US" sz="800" i="1" dirty="0" err="1">
                <a:cs typeface="Calibri"/>
              </a:rPr>
              <a:t>Oncotarget</a:t>
            </a:r>
            <a:r>
              <a:rPr lang="en-US" sz="800" dirty="0">
                <a:cs typeface="Calibri"/>
              </a:rPr>
              <a:t>. 2014;5(21):10222-10236. doi:10.18632/oncotarget.2655 </a:t>
            </a:r>
            <a:r>
              <a:rPr lang="en-US" sz="800" b="1" dirty="0">
                <a:cs typeface="Calibri"/>
              </a:rPr>
              <a:t>2.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Teo JCM et al. In: Lee SJ et al, eds. Academic Press; 2016:313-344. </a:t>
            </a:r>
            <a:r>
              <a:rPr lang="en-US" sz="800" b="1" dirty="0">
                <a:solidFill>
                  <a:prstClr val="black"/>
                </a:solidFill>
                <a:latin typeface="Calibri"/>
                <a:cs typeface="Calibri"/>
              </a:rPr>
              <a:t>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Laskin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J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Ann Oncol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2020;31(12):1693-1703. doi:10.1016/j.annonc.2020.08.2335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4.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Zhang C et al.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Biochim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Biophys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Acta Rev Cancer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2022;1877(3):188707. doi:10.1016/j.bbcan.2022.188707</a:t>
            </a:r>
          </a:p>
        </p:txBody>
      </p:sp>
      <p:sp>
        <p:nvSpPr>
          <p:cNvPr id="25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63850" y="6562624"/>
            <a:ext cx="30643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FindTheFusions.com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download this presentation.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096A8D7-7A1B-67A7-483C-EF91D284111E}"/>
              </a:ext>
            </a:extLst>
          </p:cNvPr>
          <p:cNvSpPr txBox="1">
            <a:spLocks/>
          </p:cNvSpPr>
          <p:nvPr/>
        </p:nvSpPr>
        <p:spPr>
          <a:xfrm>
            <a:off x="372828" y="1101169"/>
            <a:ext cx="2935608" cy="344709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6363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 is a key signaling protein involved in proliferation and survival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1,2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2E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 normally is inactive until it is cleaved by proteases at the cell surface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2E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Extracellular binding of NRG1 induces receptor dimerization and activation of PI3K- and RAS-mediated growth pathways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3,4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EE88A3F-DB33-E13D-B89F-D2151B447E75}"/>
              </a:ext>
            </a:extLst>
          </p:cNvPr>
          <p:cNvGrpSpPr/>
          <p:nvPr/>
        </p:nvGrpSpPr>
        <p:grpSpPr>
          <a:xfrm>
            <a:off x="3073849" y="1212851"/>
            <a:ext cx="8648372" cy="5106241"/>
            <a:chOff x="3081666" y="1212851"/>
            <a:chExt cx="8648372" cy="5106241"/>
          </a:xfrm>
        </p:grpSpPr>
        <p:sp>
          <p:nvSpPr>
            <p:cNvPr id="78" name="Rounded Rectangle 40">
              <a:extLst>
                <a:ext uri="{FF2B5EF4-FFF2-40B4-BE49-F238E27FC236}">
                  <a16:creationId xmlns:a16="http://schemas.microsoft.com/office/drawing/2014/main" id="{7D065279-9B03-EAE1-12B1-EC91C4B43FFC}"/>
                </a:ext>
              </a:extLst>
            </p:cNvPr>
            <p:cNvSpPr/>
            <p:nvPr/>
          </p:nvSpPr>
          <p:spPr>
            <a:xfrm>
              <a:off x="3409950" y="1212851"/>
              <a:ext cx="8320088" cy="4771260"/>
            </a:xfrm>
            <a:prstGeom prst="roundRect">
              <a:avLst>
                <a:gd name="adj" fmla="val 1365"/>
              </a:avLst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" name="Picture 74" descr="A group of colorful objects&#10;&#10;Description automatically generated">
              <a:extLst>
                <a:ext uri="{FF2B5EF4-FFF2-40B4-BE49-F238E27FC236}">
                  <a16:creationId xmlns:a16="http://schemas.microsoft.com/office/drawing/2014/main" id="{BCAD75DA-92E1-5C61-1CEB-C7D5FD92C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93" r="37014" b="43523"/>
            <a:stretch/>
          </p:blipFill>
          <p:spPr>
            <a:xfrm>
              <a:off x="3081666" y="2103498"/>
              <a:ext cx="5630505" cy="2777616"/>
            </a:xfrm>
            <a:prstGeom prst="rect">
              <a:avLst/>
            </a:prstGeom>
          </p:spPr>
        </p:pic>
        <p:sp>
          <p:nvSpPr>
            <p:cNvPr id="76" name="Round Same Side Corner Rectangle 38">
              <a:extLst>
                <a:ext uri="{FF2B5EF4-FFF2-40B4-BE49-F238E27FC236}">
                  <a16:creationId xmlns:a16="http://schemas.microsoft.com/office/drawing/2014/main" id="{C75C58F8-C46C-D7A3-DE77-EFBA8B9FB500}"/>
                </a:ext>
              </a:extLst>
            </p:cNvPr>
            <p:cNvSpPr/>
            <p:nvPr/>
          </p:nvSpPr>
          <p:spPr>
            <a:xfrm>
              <a:off x="3409950" y="1218077"/>
              <a:ext cx="8320088" cy="461529"/>
            </a:xfrm>
            <a:prstGeom prst="round2SameRect">
              <a:avLst>
                <a:gd name="adj1" fmla="val 12468"/>
                <a:gd name="adj2" fmla="val 0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0" scaled="1"/>
              <a:tileRect/>
            </a:gra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105267"/>
                </a:buClr>
                <a:buSzPct val="100000"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896AB49-4F02-F027-5803-E1E631895471}"/>
                </a:ext>
              </a:extLst>
            </p:cNvPr>
            <p:cNvSpPr txBox="1"/>
            <p:nvPr/>
          </p:nvSpPr>
          <p:spPr>
            <a:xfrm>
              <a:off x="3400890" y="1271461"/>
              <a:ext cx="8320087" cy="38472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lang="en-US" sz="2000" b="1" dirty="0" err="1">
                  <a:solidFill>
                    <a:prstClr val="white"/>
                  </a:solidFill>
                  <a:latin typeface="Calibri" panose="020F0502020204030204"/>
                </a:rPr>
                <a:t>ild</a:t>
              </a:r>
              <a:r>
                <a:rPr lang="en-US" sz="2000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Type NRG1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Formation and Signaling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CD32F9C-ED26-0EA2-B5E6-AE7D29E12FC5}"/>
                </a:ext>
              </a:extLst>
            </p:cNvPr>
            <p:cNvSpPr txBox="1"/>
            <p:nvPr/>
          </p:nvSpPr>
          <p:spPr>
            <a:xfrm>
              <a:off x="3489324" y="5441075"/>
              <a:ext cx="393192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Pro-</a:t>
              </a:r>
              <a:r>
                <a:rPr kumimoji="0" lang="en-US" sz="11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NRG1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is cleaved to active </a:t>
              </a:r>
              <a:r>
                <a:rPr kumimoji="0" lang="en-US" sz="11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NRG1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allowing it to bind to HER3 and promote receptor dimerization and signaling.</a:t>
              </a:r>
              <a:r>
                <a:rPr lang="en-US" sz="1100" baseline="300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  <a:endPara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3CADABC-D1E3-FC24-9ADC-B9D116D00EF9}"/>
                </a:ext>
              </a:extLst>
            </p:cNvPr>
            <p:cNvSpPr txBox="1"/>
            <p:nvPr/>
          </p:nvSpPr>
          <p:spPr>
            <a:xfrm>
              <a:off x="3665491" y="1773812"/>
              <a:ext cx="2351783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(WT) Pro-</a:t>
              </a:r>
              <a:r>
                <a:rPr kumimoji="0" lang="en-US" sz="15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NRG1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cleavage 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active </a:t>
              </a:r>
              <a:r>
                <a:rPr kumimoji="0" lang="en-US" sz="15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NRG1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57242AE-646C-D5C7-1539-D0877C1595EF}"/>
                </a:ext>
              </a:extLst>
            </p:cNvPr>
            <p:cNvSpPr txBox="1"/>
            <p:nvPr/>
          </p:nvSpPr>
          <p:spPr>
            <a:xfrm>
              <a:off x="5717742" y="2889261"/>
              <a:ext cx="730911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1200" cap="none" spc="0" normalizeH="0" baseline="0" noProof="0" dirty="0">
                  <a:ln>
                    <a:noFill/>
                  </a:ln>
                  <a:solidFill>
                    <a:srgbClr val="B137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NRG1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8F4A3DF-E9BA-E0A0-B7E4-752D53CD2FE5}"/>
                </a:ext>
              </a:extLst>
            </p:cNvPr>
            <p:cNvSpPr txBox="1"/>
            <p:nvPr/>
          </p:nvSpPr>
          <p:spPr>
            <a:xfrm>
              <a:off x="3744671" y="2904740"/>
              <a:ext cx="954475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137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Pro-</a:t>
              </a:r>
              <a:r>
                <a:rPr kumimoji="0" lang="en-US" sz="1400" b="1" u="none" strike="noStrike" kern="1200" cap="none" spc="0" normalizeH="0" baseline="0" noProof="0" dirty="0">
                  <a:ln>
                    <a:noFill/>
                  </a:ln>
                  <a:solidFill>
                    <a:srgbClr val="B137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NRG1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DC12C9D-B65F-4674-B06F-7281B5077627}"/>
                </a:ext>
              </a:extLst>
            </p:cNvPr>
            <p:cNvSpPr txBox="1"/>
            <p:nvPr/>
          </p:nvSpPr>
          <p:spPr>
            <a:xfrm>
              <a:off x="4370600" y="3205794"/>
              <a:ext cx="795218" cy="282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Cleavage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23A7108-ECAC-3C21-AD5F-9F68E29FED80}"/>
                </a:ext>
              </a:extLst>
            </p:cNvPr>
            <p:cNvSpPr txBox="1"/>
            <p:nvPr/>
          </p:nvSpPr>
          <p:spPr>
            <a:xfrm>
              <a:off x="6658062" y="1773812"/>
              <a:ext cx="18238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5000"/>
                </a:lnSpc>
                <a:defRPr/>
              </a:pPr>
              <a:r>
                <a:rPr kumimoji="0" lang="en-US" sz="15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WT NRG1 </a:t>
              </a:r>
              <a:r>
                <a:rPr lang="en-US" sz="1500" b="1" dirty="0">
                  <a:solidFill>
                    <a:prstClr val="black"/>
                  </a:solidFill>
                </a:rPr>
                <a:t>unbound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(extracellular)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B5A2F10-5C0D-1CF1-D7C9-23FF69C478B7}"/>
                </a:ext>
              </a:extLst>
            </p:cNvPr>
            <p:cNvSpPr txBox="1"/>
            <p:nvPr/>
          </p:nvSpPr>
          <p:spPr>
            <a:xfrm rot="20040000">
              <a:off x="6738192" y="3082481"/>
              <a:ext cx="516487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9B231F3-536A-372F-A421-A635A2D78416}"/>
                </a:ext>
              </a:extLst>
            </p:cNvPr>
            <p:cNvSpPr txBox="1"/>
            <p:nvPr/>
          </p:nvSpPr>
          <p:spPr>
            <a:xfrm rot="1560000">
              <a:off x="7723478" y="3047224"/>
              <a:ext cx="730911" cy="23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HER3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AF7DCB8-CA1D-05CD-E1B4-06C02E8227F1}"/>
                </a:ext>
              </a:extLst>
            </p:cNvPr>
            <p:cNvSpPr txBox="1"/>
            <p:nvPr/>
          </p:nvSpPr>
          <p:spPr>
            <a:xfrm>
              <a:off x="7069446" y="2638398"/>
              <a:ext cx="730911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1200" cap="none" spc="0" normalizeH="0" baseline="0" noProof="0" dirty="0">
                  <a:ln>
                    <a:noFill/>
                  </a:ln>
                  <a:solidFill>
                    <a:srgbClr val="B137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NRG1</a:t>
              </a:r>
            </a:p>
          </p:txBody>
        </p:sp>
        <p:pic>
          <p:nvPicPr>
            <p:cNvPr id="90" name="Picture 89" descr="A group of colorful objects&#10;&#10;Description automatically generated">
              <a:extLst>
                <a:ext uri="{FF2B5EF4-FFF2-40B4-BE49-F238E27FC236}">
                  <a16:creationId xmlns:a16="http://schemas.microsoft.com/office/drawing/2014/main" id="{ED6C3F14-C4E9-A060-A99A-D88229C7C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79" t="-1448" r="8171" b="1448"/>
            <a:stretch/>
          </p:blipFill>
          <p:spPr>
            <a:xfrm>
              <a:off x="8792474" y="1487550"/>
              <a:ext cx="2456852" cy="483154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2437B80-3C8B-6A00-7E62-49643E6512AF}"/>
                </a:ext>
              </a:extLst>
            </p:cNvPr>
            <p:cNvSpPr txBox="1"/>
            <p:nvPr/>
          </p:nvSpPr>
          <p:spPr>
            <a:xfrm rot="1560000">
              <a:off x="10055006" y="2486942"/>
              <a:ext cx="730911" cy="23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53C1C93-79E9-80CA-B3E8-01B63497E369}"/>
                </a:ext>
              </a:extLst>
            </p:cNvPr>
            <p:cNvSpPr txBox="1"/>
            <p:nvPr/>
          </p:nvSpPr>
          <p:spPr>
            <a:xfrm>
              <a:off x="10946163" y="2261783"/>
              <a:ext cx="730911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1200" cap="none" spc="0" normalizeH="0" baseline="0" noProof="0" dirty="0">
                  <a:ln>
                    <a:noFill/>
                  </a:ln>
                  <a:solidFill>
                    <a:srgbClr val="B137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NRG1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5B23429-1766-5732-CD5D-EF1EECA14151}"/>
                </a:ext>
              </a:extLst>
            </p:cNvPr>
            <p:cNvSpPr txBox="1"/>
            <p:nvPr/>
          </p:nvSpPr>
          <p:spPr>
            <a:xfrm rot="20040000">
              <a:off x="9526521" y="2496432"/>
              <a:ext cx="516487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HER2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B59432ED-E3D3-F858-BDE4-E2C8BE706861}"/>
                </a:ext>
              </a:extLst>
            </p:cNvPr>
            <p:cNvGrpSpPr/>
            <p:nvPr/>
          </p:nvGrpSpPr>
          <p:grpSpPr>
            <a:xfrm>
              <a:off x="9664330" y="3938681"/>
              <a:ext cx="956185" cy="1386005"/>
              <a:chOff x="9664330" y="3938681"/>
              <a:chExt cx="956185" cy="1386005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45EFE48-24CB-9D9A-AC22-290D467AC717}"/>
                  </a:ext>
                </a:extLst>
              </p:cNvPr>
              <p:cNvSpPr txBox="1"/>
              <p:nvPr/>
            </p:nvSpPr>
            <p:spPr>
              <a:xfrm>
                <a:off x="10109546" y="4101265"/>
                <a:ext cx="457200" cy="2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PI3K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1D4BFB6-9431-4DCF-52CC-44683FED4DB1}"/>
                  </a:ext>
                </a:extLst>
              </p:cNvPr>
              <p:cNvSpPr txBox="1"/>
              <p:nvPr/>
            </p:nvSpPr>
            <p:spPr>
              <a:xfrm>
                <a:off x="10117041" y="4428378"/>
                <a:ext cx="389850" cy="2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AKT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24F3CB6-310E-9634-9B02-3545037F2814}"/>
                  </a:ext>
                </a:extLst>
              </p:cNvPr>
              <p:cNvSpPr txBox="1"/>
              <p:nvPr/>
            </p:nvSpPr>
            <p:spPr>
              <a:xfrm>
                <a:off x="10085431" y="4783512"/>
                <a:ext cx="535083" cy="209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800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mTOR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0B2D637-5030-D133-4074-7ACC3DD6B869}"/>
                  </a:ext>
                </a:extLst>
              </p:cNvPr>
              <p:cNvSpPr txBox="1"/>
              <p:nvPr/>
            </p:nvSpPr>
            <p:spPr>
              <a:xfrm>
                <a:off x="10111111" y="5100779"/>
                <a:ext cx="509404" cy="2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S6K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3188C66-9407-5D9C-1C5C-6CEBF785FEDC}"/>
                  </a:ext>
                </a:extLst>
              </p:cNvPr>
              <p:cNvSpPr txBox="1"/>
              <p:nvPr/>
            </p:nvSpPr>
            <p:spPr>
              <a:xfrm>
                <a:off x="9693578" y="4101265"/>
                <a:ext cx="382164" cy="2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900" b="1" dirty="0">
                    <a:solidFill>
                      <a:schemeClr val="tx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RAS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2CAC76C-4594-C154-1924-9BE35B9A9817}"/>
                  </a:ext>
                </a:extLst>
              </p:cNvPr>
              <p:cNvSpPr txBox="1"/>
              <p:nvPr/>
            </p:nvSpPr>
            <p:spPr>
              <a:xfrm>
                <a:off x="9699603" y="4434821"/>
                <a:ext cx="410694" cy="2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900" b="1" dirty="0">
                    <a:solidFill>
                      <a:schemeClr val="tx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RAF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64A9A045-22A0-C994-D8D7-5155241E167B}"/>
                  </a:ext>
                </a:extLst>
              </p:cNvPr>
              <p:cNvSpPr txBox="1"/>
              <p:nvPr/>
            </p:nvSpPr>
            <p:spPr>
              <a:xfrm>
                <a:off x="9692013" y="4776275"/>
                <a:ext cx="427248" cy="2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MEK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AF6679E-EE79-72CB-2375-D30DE410D65A}"/>
                  </a:ext>
                </a:extLst>
              </p:cNvPr>
              <p:cNvSpPr txBox="1"/>
              <p:nvPr/>
            </p:nvSpPr>
            <p:spPr>
              <a:xfrm>
                <a:off x="9664330" y="5100358"/>
                <a:ext cx="509404" cy="2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MAPK</a:t>
                </a:r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7F78B085-B103-ADA8-83F3-AC4D1502FEFD}"/>
                  </a:ext>
                </a:extLst>
              </p:cNvPr>
              <p:cNvSpPr/>
              <p:nvPr/>
            </p:nvSpPr>
            <p:spPr>
              <a:xfrm>
                <a:off x="9714434" y="3938681"/>
                <a:ext cx="779813" cy="16459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7D5DCB-B625-1F6D-3E0F-E2D7B2EA9472}"/>
              </a:ext>
            </a:extLst>
          </p:cNvPr>
          <p:cNvSpPr txBox="1"/>
          <p:nvPr/>
        </p:nvSpPr>
        <p:spPr>
          <a:xfrm>
            <a:off x="10603427" y="5296754"/>
            <a:ext cx="1198168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N</a:t>
            </a:r>
            <a:r>
              <a:rPr kumimoji="0" lang="en-US" sz="1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ormal</a:t>
            </a: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cell signaling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A7CC3-25BB-DFE4-F370-7867ED7B6159}"/>
              </a:ext>
            </a:extLst>
          </p:cNvPr>
          <p:cNvSpPr txBox="1"/>
          <p:nvPr/>
        </p:nvSpPr>
        <p:spPr>
          <a:xfrm>
            <a:off x="8858713" y="1779488"/>
            <a:ext cx="245685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 NRG1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-HER3 binding and receptor dimerization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3014430A-81D7-5D2F-59C2-3F6C31B928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 rot="16200000">
            <a:off x="4580898" y="3375304"/>
            <a:ext cx="358989" cy="454688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B83C6A35-3BD7-EE06-19FC-0C4ADE5FAF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>
            <a:off x="10016303" y="3914639"/>
            <a:ext cx="173982" cy="22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dna process&#10;&#10;Description automatically generated with medium confidence">
            <a:extLst>
              <a:ext uri="{FF2B5EF4-FFF2-40B4-BE49-F238E27FC236}">
                <a16:creationId xmlns:a16="http://schemas.microsoft.com/office/drawing/2014/main" id="{117AD36C-3E05-4215-43C5-27B1EFFD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36" y="2110244"/>
            <a:ext cx="2140935" cy="3800761"/>
          </a:xfrm>
          <a:prstGeom prst="rect">
            <a:avLst/>
          </a:prstGeom>
        </p:spPr>
      </p:pic>
      <p:sp>
        <p:nvSpPr>
          <p:cNvPr id="25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624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FindTheFusions.com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download this presentation.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56F5FD-B8AC-4243-94EE-615BF9A4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68" y="364201"/>
            <a:ext cx="10813666" cy="50847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>
                <a:solidFill>
                  <a:schemeClr val="tx1"/>
                </a:solidFill>
              </a:rPr>
              <a:t>NRG1 Fusions Result in Increased Cell Signaling and Growth</a:t>
            </a:r>
            <a:r>
              <a:rPr lang="en-US" sz="3200" baseline="30000" dirty="0">
                <a:solidFill>
                  <a:schemeClr val="tx1"/>
                </a:solidFill>
              </a:rPr>
              <a:t>1,2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326DC-3600-4C9E-9858-D8A8DF465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F1FE7-663E-4466-9BC7-B7B99D8843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994AB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994AB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4AB78FD-0995-430D-8B50-7209A9383357}"/>
              </a:ext>
            </a:extLst>
          </p:cNvPr>
          <p:cNvSpPr/>
          <p:nvPr/>
        </p:nvSpPr>
        <p:spPr>
          <a:xfrm>
            <a:off x="376464" y="6113102"/>
            <a:ext cx="11368322" cy="461665"/>
          </a:xfrm>
          <a:prstGeom prst="rect">
            <a:avLst/>
          </a:prstGeom>
        </p:spPr>
        <p:txBody>
          <a:bodyPr wrap="square" lIns="91440" tIns="45720" rIns="91440" bIns="45720" num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1.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Schram AM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Cancer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Discov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2022;12(5):1233-1247. doi:10.1158/2159-8290.CD-21-1119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Geuijen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CAW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Cancer Cell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2018;33(5):922-936. doi:10.1016/j.ccell.2018.04.003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Laskin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J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Ann Oncol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2020;31(12):1693-1703. doi:10.1016/j.annonc.2020.08.2335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4.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Zhang C et al.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Biochim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Biophys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Acta Rev Cancer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2022;1877(3):188707. doi:10.1016/j.bbcan.2022.188707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5.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Drilon A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J Clin Oncol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2021;39(25):2791-2802. doi:10.1200/JCO.20.03307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6.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Howarth KD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Breast Cancer Res.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2021;23(1):3.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doi:10.1186/s13058-020-01377-5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56C90D38-EB7F-4888-8732-6416E83A8736}"/>
              </a:ext>
            </a:extLst>
          </p:cNvPr>
          <p:cNvSpPr txBox="1">
            <a:spLocks/>
          </p:cNvSpPr>
          <p:nvPr/>
        </p:nvSpPr>
        <p:spPr>
          <a:xfrm>
            <a:off x="374784" y="1097143"/>
            <a:ext cx="3787154" cy="406265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nl-NL"/>
            </a:defPPr>
            <a:lvl1pPr indent="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2000" b="1" i="1">
                <a:solidFill>
                  <a:schemeClr val="bg2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>
                <a:solidFill>
                  <a:schemeClr val="accent1"/>
                </a:solidFill>
              </a:defRPr>
            </a:lvl2pPr>
            <a:lvl3pPr indent="-22383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376363" indent="-2349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Calibri" panose="020F0502020204030204" pitchFamily="34" charset="0"/>
              <a:buChar char="‒"/>
              <a:defRPr sz="1600">
                <a:solidFill>
                  <a:schemeClr val="tx2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 fusions induce receptor dimerization </a:t>
            </a:r>
            <a:r>
              <a:rPr lang="en-US" i="0" dirty="0">
                <a:solidFill>
                  <a:srgbClr val="00A2ED"/>
                </a:solidFill>
                <a:latin typeface="Calibri" panose="020F0502020204030204"/>
              </a:rPr>
              <a:t>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result in aberrant cell signaling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2ED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fusions</a:t>
            </a:r>
          </a:p>
          <a:p>
            <a:pPr marL="2317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00A2E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heterogenous and have many different gene partners and breakpoints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317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00A2E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Cannot be cleaved by cell surface proteases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increased expression of the fusions at the cell surface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6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317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00A2E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 the signaling domain of WT NRG1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4,6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buClr>
                <a:srgbClr val="00A2ED"/>
              </a:buClr>
              <a:buSzPct val="10000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Certain NRG1 fusions are membrane bound resulting in increased cell signaling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Same Side Corner Rectangle 38">
            <a:extLst>
              <a:ext uri="{FF2B5EF4-FFF2-40B4-BE49-F238E27FC236}">
                <a16:creationId xmlns:a16="http://schemas.microsoft.com/office/drawing/2014/main" id="{63EF5803-FF7D-6B63-D3D7-927F368C2DF7}"/>
              </a:ext>
            </a:extLst>
          </p:cNvPr>
          <p:cNvSpPr/>
          <p:nvPr/>
        </p:nvSpPr>
        <p:spPr>
          <a:xfrm>
            <a:off x="4235526" y="1222608"/>
            <a:ext cx="7483859" cy="461529"/>
          </a:xfrm>
          <a:prstGeom prst="round2SameRect">
            <a:avLst>
              <a:gd name="adj1" fmla="val 34482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05267"/>
              </a:buClr>
              <a:buSzPct val="10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8DF038CC-F8D0-FE5C-41DD-EB547EED3688}"/>
              </a:ext>
            </a:extLst>
          </p:cNvPr>
          <p:cNvSpPr txBox="1"/>
          <p:nvPr/>
        </p:nvSpPr>
        <p:spPr>
          <a:xfrm>
            <a:off x="4235526" y="1265517"/>
            <a:ext cx="7483858" cy="3847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 Fusion Signaling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40">
            <a:extLst>
              <a:ext uri="{FF2B5EF4-FFF2-40B4-BE49-F238E27FC236}">
                <a16:creationId xmlns:a16="http://schemas.microsoft.com/office/drawing/2014/main" id="{BAEE9729-7EAD-B6F5-9F9D-A25DF2B64892}"/>
              </a:ext>
            </a:extLst>
          </p:cNvPr>
          <p:cNvSpPr/>
          <p:nvPr/>
        </p:nvSpPr>
        <p:spPr>
          <a:xfrm>
            <a:off x="4235526" y="1222609"/>
            <a:ext cx="7483859" cy="4727440"/>
          </a:xfrm>
          <a:prstGeom prst="roundRect">
            <a:avLst>
              <a:gd name="adj" fmla="val 2888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316DA51E-FEBC-F9A0-0C7F-4371B4611930}"/>
              </a:ext>
            </a:extLst>
          </p:cNvPr>
          <p:cNvSpPr txBox="1"/>
          <p:nvPr/>
        </p:nvSpPr>
        <p:spPr>
          <a:xfrm>
            <a:off x="4327274" y="5268318"/>
            <a:ext cx="39319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 fusions remain anchored in the cell membrane where they bind to and activate HER3, leading to dimerization with HER2 and downstream oncogenic signaling.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6" name="TextBox 22">
            <a:extLst>
              <a:ext uri="{FF2B5EF4-FFF2-40B4-BE49-F238E27FC236}">
                <a16:creationId xmlns:a16="http://schemas.microsoft.com/office/drawing/2014/main" id="{A23A6652-23E6-64E1-D50C-63F544D8344F}"/>
              </a:ext>
            </a:extLst>
          </p:cNvPr>
          <p:cNvSpPr txBox="1"/>
          <p:nvPr/>
        </p:nvSpPr>
        <p:spPr>
          <a:xfrm>
            <a:off x="5253000" y="2585781"/>
            <a:ext cx="608051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</a:t>
            </a:r>
          </a:p>
        </p:txBody>
      </p:sp>
      <p:sp>
        <p:nvSpPr>
          <p:cNvPr id="50" name="TextBox 25">
            <a:extLst>
              <a:ext uri="{FF2B5EF4-FFF2-40B4-BE49-F238E27FC236}">
                <a16:creationId xmlns:a16="http://schemas.microsoft.com/office/drawing/2014/main" id="{419C8363-E266-9A98-A1AE-6B3080C1A06D}"/>
              </a:ext>
            </a:extLst>
          </p:cNvPr>
          <p:cNvSpPr txBox="1"/>
          <p:nvPr/>
        </p:nvSpPr>
        <p:spPr>
          <a:xfrm>
            <a:off x="4948961" y="4497673"/>
            <a:ext cx="1817938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104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Fusion partner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C7B1D841-2584-A9E8-AED4-4313597A7FA2}"/>
              </a:ext>
            </a:extLst>
          </p:cNvPr>
          <p:cNvSpPr/>
          <p:nvPr/>
        </p:nvSpPr>
        <p:spPr>
          <a:xfrm>
            <a:off x="5042566" y="2875689"/>
            <a:ext cx="195200" cy="1554480"/>
          </a:xfrm>
          <a:prstGeom prst="leftBrace">
            <a:avLst/>
          </a:prstGeom>
          <a:ln w="19050">
            <a:solidFill>
              <a:srgbClr val="AB37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34">
            <a:extLst>
              <a:ext uri="{FF2B5EF4-FFF2-40B4-BE49-F238E27FC236}">
                <a16:creationId xmlns:a16="http://schemas.microsoft.com/office/drawing/2014/main" id="{CF2FE877-37E9-0404-8ACB-2C9F9825B3B8}"/>
              </a:ext>
            </a:extLst>
          </p:cNvPr>
          <p:cNvSpPr txBox="1"/>
          <p:nvPr/>
        </p:nvSpPr>
        <p:spPr>
          <a:xfrm>
            <a:off x="4291726" y="3380923"/>
            <a:ext cx="74741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B37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 fusion</a:t>
            </a:r>
          </a:p>
        </p:txBody>
      </p:sp>
      <p:sp>
        <p:nvSpPr>
          <p:cNvPr id="54" name="TextBox 40">
            <a:extLst>
              <a:ext uri="{FF2B5EF4-FFF2-40B4-BE49-F238E27FC236}">
                <a16:creationId xmlns:a16="http://schemas.microsoft.com/office/drawing/2014/main" id="{172B8B74-8110-AE17-8180-1E5A31FE14F8}"/>
              </a:ext>
            </a:extLst>
          </p:cNvPr>
          <p:cNvSpPr txBox="1"/>
          <p:nvPr/>
        </p:nvSpPr>
        <p:spPr>
          <a:xfrm>
            <a:off x="5113020" y="1787013"/>
            <a:ext cx="2570218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 fusion</a:t>
            </a:r>
          </a:p>
        </p:txBody>
      </p:sp>
      <p:sp>
        <p:nvSpPr>
          <p:cNvPr id="55" name="TextBox 14">
            <a:extLst>
              <a:ext uri="{FF2B5EF4-FFF2-40B4-BE49-F238E27FC236}">
                <a16:creationId xmlns:a16="http://schemas.microsoft.com/office/drawing/2014/main" id="{200F860C-883A-FE85-48DC-40F73266E3DF}"/>
              </a:ext>
            </a:extLst>
          </p:cNvPr>
          <p:cNvSpPr txBox="1"/>
          <p:nvPr/>
        </p:nvSpPr>
        <p:spPr>
          <a:xfrm>
            <a:off x="8310069" y="1790871"/>
            <a:ext cx="1970354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 fusion binding</a:t>
            </a:r>
          </a:p>
        </p:txBody>
      </p:sp>
      <p:sp>
        <p:nvSpPr>
          <p:cNvPr id="56" name="TextBox 15">
            <a:extLst>
              <a:ext uri="{FF2B5EF4-FFF2-40B4-BE49-F238E27FC236}">
                <a16:creationId xmlns:a16="http://schemas.microsoft.com/office/drawing/2014/main" id="{82B95753-354C-C8AE-20C1-F448C66B42EE}"/>
              </a:ext>
            </a:extLst>
          </p:cNvPr>
          <p:cNvSpPr txBox="1"/>
          <p:nvPr/>
        </p:nvSpPr>
        <p:spPr>
          <a:xfrm rot="20040000">
            <a:off x="8616375" y="2219101"/>
            <a:ext cx="730911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HER2</a:t>
            </a:r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C0577A83-9D7A-46CC-733C-BF074FAC7A94}"/>
              </a:ext>
            </a:extLst>
          </p:cNvPr>
          <p:cNvSpPr txBox="1"/>
          <p:nvPr/>
        </p:nvSpPr>
        <p:spPr>
          <a:xfrm rot="1560000">
            <a:off x="9253735" y="2219843"/>
            <a:ext cx="730911" cy="23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HER3</a:t>
            </a: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06457F2C-DFFB-1184-C061-4FCE8590C8D4}"/>
              </a:ext>
            </a:extLst>
          </p:cNvPr>
          <p:cNvSpPr txBox="1"/>
          <p:nvPr/>
        </p:nvSpPr>
        <p:spPr>
          <a:xfrm>
            <a:off x="10448637" y="2534025"/>
            <a:ext cx="1270748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Signaling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tethered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membrane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416CFEC-884B-AA38-3785-F4A8ED2537F3}"/>
              </a:ext>
            </a:extLst>
          </p:cNvPr>
          <p:cNvSpPr/>
          <p:nvPr/>
        </p:nvSpPr>
        <p:spPr>
          <a:xfrm>
            <a:off x="9999770" y="5066724"/>
            <a:ext cx="897732" cy="5016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signaling </a:t>
            </a:r>
          </a:p>
        </p:txBody>
      </p:sp>
      <p:sp>
        <p:nvSpPr>
          <p:cNvPr id="61" name="TextBox 1">
            <a:extLst>
              <a:ext uri="{FF2B5EF4-FFF2-40B4-BE49-F238E27FC236}">
                <a16:creationId xmlns:a16="http://schemas.microsoft.com/office/drawing/2014/main" id="{20C7100C-029C-99A4-DB6D-390D7BEE8764}"/>
              </a:ext>
            </a:extLst>
          </p:cNvPr>
          <p:cNvSpPr txBox="1"/>
          <p:nvPr/>
        </p:nvSpPr>
        <p:spPr>
          <a:xfrm>
            <a:off x="9298394" y="3815924"/>
            <a:ext cx="457200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PI3K</a:t>
            </a:r>
          </a:p>
        </p:txBody>
      </p:sp>
      <p:sp>
        <p:nvSpPr>
          <p:cNvPr id="62" name="TextBox 3">
            <a:extLst>
              <a:ext uri="{FF2B5EF4-FFF2-40B4-BE49-F238E27FC236}">
                <a16:creationId xmlns:a16="http://schemas.microsoft.com/office/drawing/2014/main" id="{54316850-4496-8B31-9169-0997E6D9E3DE}"/>
              </a:ext>
            </a:extLst>
          </p:cNvPr>
          <p:cNvSpPr txBox="1"/>
          <p:nvPr/>
        </p:nvSpPr>
        <p:spPr>
          <a:xfrm>
            <a:off x="9305889" y="4143037"/>
            <a:ext cx="389850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AKT</a:t>
            </a:r>
          </a:p>
        </p:txBody>
      </p:sp>
      <p:sp>
        <p:nvSpPr>
          <p:cNvPr id="63" name="TextBox 7">
            <a:extLst>
              <a:ext uri="{FF2B5EF4-FFF2-40B4-BE49-F238E27FC236}">
                <a16:creationId xmlns:a16="http://schemas.microsoft.com/office/drawing/2014/main" id="{458ACF8A-1980-85AB-CF08-8BC9619A78A1}"/>
              </a:ext>
            </a:extLst>
          </p:cNvPr>
          <p:cNvSpPr txBox="1"/>
          <p:nvPr/>
        </p:nvSpPr>
        <p:spPr>
          <a:xfrm>
            <a:off x="9274279" y="4498171"/>
            <a:ext cx="535083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mTOR</a:t>
            </a:r>
          </a:p>
        </p:txBody>
      </p:sp>
      <p:sp>
        <p:nvSpPr>
          <p:cNvPr id="64" name="TextBox 8">
            <a:extLst>
              <a:ext uri="{FF2B5EF4-FFF2-40B4-BE49-F238E27FC236}">
                <a16:creationId xmlns:a16="http://schemas.microsoft.com/office/drawing/2014/main" id="{C183C557-1B8E-D544-7319-91E19AF67F66}"/>
              </a:ext>
            </a:extLst>
          </p:cNvPr>
          <p:cNvSpPr txBox="1"/>
          <p:nvPr/>
        </p:nvSpPr>
        <p:spPr>
          <a:xfrm>
            <a:off x="9299959" y="4815438"/>
            <a:ext cx="509404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S6K</a:t>
            </a:r>
          </a:p>
        </p:txBody>
      </p:sp>
      <p:sp>
        <p:nvSpPr>
          <p:cNvPr id="65" name="TextBox 9">
            <a:extLst>
              <a:ext uri="{FF2B5EF4-FFF2-40B4-BE49-F238E27FC236}">
                <a16:creationId xmlns:a16="http://schemas.microsoft.com/office/drawing/2014/main" id="{8A70D6A3-A587-5BD5-6755-9690A6D4F467}"/>
              </a:ext>
            </a:extLst>
          </p:cNvPr>
          <p:cNvSpPr txBox="1"/>
          <p:nvPr/>
        </p:nvSpPr>
        <p:spPr>
          <a:xfrm>
            <a:off x="8882426" y="3815924"/>
            <a:ext cx="382164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0526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RAS</a:t>
            </a:r>
          </a:p>
        </p:txBody>
      </p:sp>
      <p:sp>
        <p:nvSpPr>
          <p:cNvPr id="66" name="TextBox 12">
            <a:extLst>
              <a:ext uri="{FF2B5EF4-FFF2-40B4-BE49-F238E27FC236}">
                <a16:creationId xmlns:a16="http://schemas.microsoft.com/office/drawing/2014/main" id="{C0331775-AA95-6B85-237C-294C0AE34F19}"/>
              </a:ext>
            </a:extLst>
          </p:cNvPr>
          <p:cNvSpPr txBox="1"/>
          <p:nvPr/>
        </p:nvSpPr>
        <p:spPr>
          <a:xfrm>
            <a:off x="8888451" y="4149480"/>
            <a:ext cx="410694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10526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RAF</a:t>
            </a:r>
          </a:p>
        </p:txBody>
      </p:sp>
      <p:sp>
        <p:nvSpPr>
          <p:cNvPr id="67" name="TextBox 13">
            <a:extLst>
              <a:ext uri="{FF2B5EF4-FFF2-40B4-BE49-F238E27FC236}">
                <a16:creationId xmlns:a16="http://schemas.microsoft.com/office/drawing/2014/main" id="{96E08A02-469E-29B5-FD9D-E2A00CB16093}"/>
              </a:ext>
            </a:extLst>
          </p:cNvPr>
          <p:cNvSpPr txBox="1"/>
          <p:nvPr/>
        </p:nvSpPr>
        <p:spPr>
          <a:xfrm>
            <a:off x="8880861" y="4490934"/>
            <a:ext cx="427248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MEK</a:t>
            </a:r>
          </a:p>
        </p:txBody>
      </p:sp>
      <p:sp>
        <p:nvSpPr>
          <p:cNvPr id="68" name="TextBox 16">
            <a:extLst>
              <a:ext uri="{FF2B5EF4-FFF2-40B4-BE49-F238E27FC236}">
                <a16:creationId xmlns:a16="http://schemas.microsoft.com/office/drawing/2014/main" id="{3DE0D8B7-667C-F661-3655-77354A0C8CFE}"/>
              </a:ext>
            </a:extLst>
          </p:cNvPr>
          <p:cNvSpPr txBox="1"/>
          <p:nvPr/>
        </p:nvSpPr>
        <p:spPr>
          <a:xfrm>
            <a:off x="8853178" y="4815017"/>
            <a:ext cx="509404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MAPK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606F4F6-9C2A-0437-85CC-9729C5D0A477}"/>
              </a:ext>
            </a:extLst>
          </p:cNvPr>
          <p:cNvSpPr/>
          <p:nvPr/>
        </p:nvSpPr>
        <p:spPr>
          <a:xfrm>
            <a:off x="8882101" y="3640012"/>
            <a:ext cx="779813" cy="164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91E50C7-CEE9-E70A-695E-33329D4E26E5}"/>
              </a:ext>
            </a:extLst>
          </p:cNvPr>
          <p:cNvSpPr/>
          <p:nvPr/>
        </p:nvSpPr>
        <p:spPr>
          <a:xfrm>
            <a:off x="9709991" y="2545362"/>
            <a:ext cx="214939" cy="213051"/>
          </a:xfrm>
          <a:custGeom>
            <a:avLst/>
            <a:gdLst>
              <a:gd name="connsiteX0" fmla="*/ 223143 w 302322"/>
              <a:gd name="connsiteY0" fmla="*/ 252788 h 299666"/>
              <a:gd name="connsiteX1" fmla="*/ 236118 w 302322"/>
              <a:gd name="connsiteY1" fmla="*/ 272078 h 299666"/>
              <a:gd name="connsiteX2" fmla="*/ 220112 w 302322"/>
              <a:gd name="connsiteY2" fmla="*/ 275974 h 299666"/>
              <a:gd name="connsiteX3" fmla="*/ 198044 w 302322"/>
              <a:gd name="connsiteY3" fmla="*/ 262480 h 299666"/>
              <a:gd name="connsiteX4" fmla="*/ 191509 w 302322"/>
              <a:gd name="connsiteY4" fmla="*/ 287567 h 299666"/>
              <a:gd name="connsiteX5" fmla="*/ 177965 w 302322"/>
              <a:gd name="connsiteY5" fmla="*/ 299635 h 299666"/>
              <a:gd name="connsiteX6" fmla="*/ 160822 w 302322"/>
              <a:gd name="connsiteY6" fmla="*/ 287662 h 299666"/>
              <a:gd name="connsiteX7" fmla="*/ 146047 w 302322"/>
              <a:gd name="connsiteY7" fmla="*/ 285001 h 299666"/>
              <a:gd name="connsiteX8" fmla="*/ 131461 w 302322"/>
              <a:gd name="connsiteY8" fmla="*/ 283861 h 299666"/>
              <a:gd name="connsiteX9" fmla="*/ 118865 w 302322"/>
              <a:gd name="connsiteY9" fmla="*/ 273883 h 299666"/>
              <a:gd name="connsiteX10" fmla="*/ 108162 w 302322"/>
              <a:gd name="connsiteY10" fmla="*/ 262670 h 299666"/>
              <a:gd name="connsiteX11" fmla="*/ 89220 w 302322"/>
              <a:gd name="connsiteY11" fmla="*/ 271983 h 299666"/>
              <a:gd name="connsiteX12" fmla="*/ 69709 w 302322"/>
              <a:gd name="connsiteY12" fmla="*/ 275689 h 299666"/>
              <a:gd name="connsiteX13" fmla="*/ 59007 w 302322"/>
              <a:gd name="connsiteY13" fmla="*/ 263336 h 299666"/>
              <a:gd name="connsiteX14" fmla="*/ 46505 w 302322"/>
              <a:gd name="connsiteY14" fmla="*/ 253833 h 299666"/>
              <a:gd name="connsiteX15" fmla="*/ 55787 w 302322"/>
              <a:gd name="connsiteY15" fmla="*/ 225421 h 299666"/>
              <a:gd name="connsiteX16" fmla="*/ 39117 w 302322"/>
              <a:gd name="connsiteY16" fmla="*/ 221050 h 299666"/>
              <a:gd name="connsiteX17" fmla="*/ 48778 w 302322"/>
              <a:gd name="connsiteY17" fmla="*/ 214493 h 299666"/>
              <a:gd name="connsiteX18" fmla="*/ 13924 w 302322"/>
              <a:gd name="connsiteY18" fmla="*/ 218579 h 299666"/>
              <a:gd name="connsiteX19" fmla="*/ 34476 w 302322"/>
              <a:gd name="connsiteY19" fmla="*/ 192732 h 299666"/>
              <a:gd name="connsiteX20" fmla="*/ 27657 w 302322"/>
              <a:gd name="connsiteY20" fmla="*/ 181044 h 299666"/>
              <a:gd name="connsiteX21" fmla="*/ 12598 w 302322"/>
              <a:gd name="connsiteY21" fmla="*/ 170116 h 299666"/>
              <a:gd name="connsiteX22" fmla="*/ 19607 w 302322"/>
              <a:gd name="connsiteY22" fmla="*/ 154912 h 299666"/>
              <a:gd name="connsiteX23" fmla="*/ 1 w 302322"/>
              <a:gd name="connsiteY23" fmla="*/ 140183 h 299666"/>
              <a:gd name="connsiteX24" fmla="*/ 5305 w 302322"/>
              <a:gd name="connsiteY24" fmla="*/ 124980 h 299666"/>
              <a:gd name="connsiteX25" fmla="*/ 29362 w 302322"/>
              <a:gd name="connsiteY25" fmla="*/ 115097 h 299666"/>
              <a:gd name="connsiteX26" fmla="*/ 12124 w 302322"/>
              <a:gd name="connsiteY26" fmla="*/ 94952 h 299666"/>
              <a:gd name="connsiteX27" fmla="*/ 37981 w 302322"/>
              <a:gd name="connsiteY27" fmla="*/ 90295 h 299666"/>
              <a:gd name="connsiteX28" fmla="*/ 48494 w 302322"/>
              <a:gd name="connsiteY28" fmla="*/ 81363 h 299666"/>
              <a:gd name="connsiteX29" fmla="*/ 52282 w 302322"/>
              <a:gd name="connsiteY29" fmla="*/ 68345 h 299666"/>
              <a:gd name="connsiteX30" fmla="*/ 39496 w 302322"/>
              <a:gd name="connsiteY30" fmla="*/ 37937 h 299666"/>
              <a:gd name="connsiteX31" fmla="*/ 57397 w 302322"/>
              <a:gd name="connsiteY31" fmla="*/ 34136 h 299666"/>
              <a:gd name="connsiteX32" fmla="*/ 73403 w 302322"/>
              <a:gd name="connsiteY32" fmla="*/ 30715 h 299666"/>
              <a:gd name="connsiteX33" fmla="*/ 76529 w 302322"/>
              <a:gd name="connsiteY33" fmla="*/ 35276 h 299666"/>
              <a:gd name="connsiteX34" fmla="*/ 89315 w 302322"/>
              <a:gd name="connsiteY34" fmla="*/ 29860 h 299666"/>
              <a:gd name="connsiteX35" fmla="*/ 92819 w 302322"/>
              <a:gd name="connsiteY35" fmla="*/ 2017 h 299666"/>
              <a:gd name="connsiteX36" fmla="*/ 115834 w 302322"/>
              <a:gd name="connsiteY36" fmla="*/ 24063 h 299666"/>
              <a:gd name="connsiteX37" fmla="*/ 124926 w 302322"/>
              <a:gd name="connsiteY37" fmla="*/ 22 h 299666"/>
              <a:gd name="connsiteX38" fmla="*/ 141880 w 302322"/>
              <a:gd name="connsiteY38" fmla="*/ 23398 h 299666"/>
              <a:gd name="connsiteX39" fmla="*/ 155518 w 302322"/>
              <a:gd name="connsiteY39" fmla="*/ 1162 h 299666"/>
              <a:gd name="connsiteX40" fmla="*/ 170672 w 302322"/>
              <a:gd name="connsiteY40" fmla="*/ 1637 h 299666"/>
              <a:gd name="connsiteX41" fmla="*/ 179575 w 302322"/>
              <a:gd name="connsiteY41" fmla="*/ 28814 h 299666"/>
              <a:gd name="connsiteX42" fmla="*/ 201832 w 302322"/>
              <a:gd name="connsiteY42" fmla="*/ 3823 h 299666"/>
              <a:gd name="connsiteX43" fmla="*/ 211493 w 302322"/>
              <a:gd name="connsiteY43" fmla="*/ 19787 h 299666"/>
              <a:gd name="connsiteX44" fmla="*/ 219165 w 302322"/>
              <a:gd name="connsiteY44" fmla="*/ 35086 h 299666"/>
              <a:gd name="connsiteX45" fmla="*/ 235360 w 302322"/>
              <a:gd name="connsiteY45" fmla="*/ 36226 h 299666"/>
              <a:gd name="connsiteX46" fmla="*/ 237539 w 302322"/>
              <a:gd name="connsiteY46" fmla="*/ 54851 h 299666"/>
              <a:gd name="connsiteX47" fmla="*/ 267373 w 302322"/>
              <a:gd name="connsiteY47" fmla="*/ 46869 h 299666"/>
              <a:gd name="connsiteX48" fmla="*/ 270783 w 302322"/>
              <a:gd name="connsiteY48" fmla="*/ 63879 h 299666"/>
              <a:gd name="connsiteX49" fmla="*/ 276844 w 302322"/>
              <a:gd name="connsiteY49" fmla="*/ 59792 h 299666"/>
              <a:gd name="connsiteX50" fmla="*/ 287925 w 302322"/>
              <a:gd name="connsiteY50" fmla="*/ 71956 h 299666"/>
              <a:gd name="connsiteX51" fmla="*/ 282811 w 302322"/>
              <a:gd name="connsiteY51" fmla="*/ 91626 h 299666"/>
              <a:gd name="connsiteX52" fmla="*/ 282622 w 302322"/>
              <a:gd name="connsiteY52" fmla="*/ 107210 h 299666"/>
              <a:gd name="connsiteX53" fmla="*/ 287831 w 302322"/>
              <a:gd name="connsiteY53" fmla="*/ 120893 h 299666"/>
              <a:gd name="connsiteX54" fmla="*/ 278265 w 302322"/>
              <a:gd name="connsiteY54" fmla="*/ 136192 h 299666"/>
              <a:gd name="connsiteX55" fmla="*/ 302322 w 302322"/>
              <a:gd name="connsiteY55" fmla="*/ 150446 h 299666"/>
              <a:gd name="connsiteX56" fmla="*/ 284895 w 302322"/>
              <a:gd name="connsiteY56" fmla="*/ 164035 h 299666"/>
              <a:gd name="connsiteX57" fmla="*/ 297681 w 302322"/>
              <a:gd name="connsiteY57" fmla="*/ 181899 h 299666"/>
              <a:gd name="connsiteX58" fmla="*/ 279212 w 302322"/>
              <a:gd name="connsiteY58" fmla="*/ 192067 h 299666"/>
              <a:gd name="connsiteX59" fmla="*/ 262448 w 302322"/>
              <a:gd name="connsiteY59" fmla="*/ 199859 h 299666"/>
              <a:gd name="connsiteX60" fmla="*/ 279780 w 302322"/>
              <a:gd name="connsiteY60" fmla="*/ 225991 h 299666"/>
              <a:gd name="connsiteX61" fmla="*/ 271256 w 302322"/>
              <a:gd name="connsiteY61" fmla="*/ 239579 h 299666"/>
              <a:gd name="connsiteX62" fmla="*/ 249567 w 302322"/>
              <a:gd name="connsiteY62" fmla="*/ 240910 h 299666"/>
              <a:gd name="connsiteX63" fmla="*/ 250420 w 302322"/>
              <a:gd name="connsiteY63" fmla="*/ 264381 h 299666"/>
              <a:gd name="connsiteX64" fmla="*/ 223048 w 302322"/>
              <a:gd name="connsiteY64" fmla="*/ 252788 h 29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2322" h="299666">
                <a:moveTo>
                  <a:pt x="223143" y="252788"/>
                </a:moveTo>
                <a:cubicBezTo>
                  <a:pt x="223143" y="252788"/>
                  <a:pt x="236118" y="272078"/>
                  <a:pt x="236118" y="272078"/>
                </a:cubicBezTo>
                <a:cubicBezTo>
                  <a:pt x="232140" y="274834"/>
                  <a:pt x="224279" y="273693"/>
                  <a:pt x="220112" y="275974"/>
                </a:cubicBezTo>
                <a:cubicBezTo>
                  <a:pt x="215944" y="278255"/>
                  <a:pt x="202401" y="260675"/>
                  <a:pt x="198044" y="262480"/>
                </a:cubicBezTo>
                <a:cubicBezTo>
                  <a:pt x="193687" y="264286"/>
                  <a:pt x="196055" y="286237"/>
                  <a:pt x="191509" y="287567"/>
                </a:cubicBezTo>
                <a:cubicBezTo>
                  <a:pt x="186963" y="288897"/>
                  <a:pt x="182701" y="298875"/>
                  <a:pt x="177965" y="299635"/>
                </a:cubicBezTo>
                <a:cubicBezTo>
                  <a:pt x="173229" y="300395"/>
                  <a:pt x="165558" y="287282"/>
                  <a:pt x="160822" y="287662"/>
                </a:cubicBezTo>
                <a:cubicBezTo>
                  <a:pt x="156087" y="288042"/>
                  <a:pt x="150783" y="285191"/>
                  <a:pt x="146047" y="285001"/>
                </a:cubicBezTo>
                <a:cubicBezTo>
                  <a:pt x="141311" y="284811"/>
                  <a:pt x="136197" y="284526"/>
                  <a:pt x="131461" y="283861"/>
                </a:cubicBezTo>
                <a:cubicBezTo>
                  <a:pt x="126726" y="283196"/>
                  <a:pt x="123506" y="275024"/>
                  <a:pt x="118865" y="273883"/>
                </a:cubicBezTo>
                <a:cubicBezTo>
                  <a:pt x="114224" y="272743"/>
                  <a:pt x="112708" y="264286"/>
                  <a:pt x="108162" y="262670"/>
                </a:cubicBezTo>
                <a:cubicBezTo>
                  <a:pt x="103616" y="261055"/>
                  <a:pt x="93577" y="274073"/>
                  <a:pt x="89220" y="271983"/>
                </a:cubicBezTo>
                <a:cubicBezTo>
                  <a:pt x="84863" y="269892"/>
                  <a:pt x="73782" y="278160"/>
                  <a:pt x="69709" y="275689"/>
                </a:cubicBezTo>
                <a:cubicBezTo>
                  <a:pt x="65637" y="273218"/>
                  <a:pt x="62795" y="266376"/>
                  <a:pt x="59007" y="263336"/>
                </a:cubicBezTo>
                <a:cubicBezTo>
                  <a:pt x="55218" y="260295"/>
                  <a:pt x="50009" y="257159"/>
                  <a:pt x="46505" y="253833"/>
                </a:cubicBezTo>
                <a:cubicBezTo>
                  <a:pt x="43001" y="250507"/>
                  <a:pt x="58912" y="229127"/>
                  <a:pt x="55787" y="225421"/>
                </a:cubicBezTo>
                <a:cubicBezTo>
                  <a:pt x="52661" y="221715"/>
                  <a:pt x="41864" y="225041"/>
                  <a:pt x="39117" y="221050"/>
                </a:cubicBezTo>
                <a:cubicBezTo>
                  <a:pt x="39117" y="221050"/>
                  <a:pt x="48778" y="214493"/>
                  <a:pt x="48778" y="214493"/>
                </a:cubicBezTo>
                <a:cubicBezTo>
                  <a:pt x="46031" y="210502"/>
                  <a:pt x="16197" y="222760"/>
                  <a:pt x="13924" y="218579"/>
                </a:cubicBezTo>
                <a:cubicBezTo>
                  <a:pt x="11651" y="214398"/>
                  <a:pt x="36276" y="197103"/>
                  <a:pt x="34476" y="192732"/>
                </a:cubicBezTo>
                <a:cubicBezTo>
                  <a:pt x="32677" y="188361"/>
                  <a:pt x="28983" y="185605"/>
                  <a:pt x="27657" y="181044"/>
                </a:cubicBezTo>
                <a:cubicBezTo>
                  <a:pt x="26331" y="176483"/>
                  <a:pt x="13356" y="174773"/>
                  <a:pt x="12598" y="170116"/>
                </a:cubicBezTo>
                <a:cubicBezTo>
                  <a:pt x="11840" y="165460"/>
                  <a:pt x="19891" y="159664"/>
                  <a:pt x="19607" y="154912"/>
                </a:cubicBezTo>
                <a:cubicBezTo>
                  <a:pt x="19323" y="150161"/>
                  <a:pt x="-188" y="144935"/>
                  <a:pt x="1" y="140183"/>
                </a:cubicBezTo>
                <a:cubicBezTo>
                  <a:pt x="191" y="135432"/>
                  <a:pt x="4642" y="129731"/>
                  <a:pt x="5305" y="124980"/>
                </a:cubicBezTo>
                <a:cubicBezTo>
                  <a:pt x="5968" y="120228"/>
                  <a:pt x="28226" y="119753"/>
                  <a:pt x="29362" y="115097"/>
                </a:cubicBezTo>
                <a:cubicBezTo>
                  <a:pt x="30499" y="110441"/>
                  <a:pt x="10514" y="99418"/>
                  <a:pt x="12124" y="94952"/>
                </a:cubicBezTo>
                <a:cubicBezTo>
                  <a:pt x="13735" y="90486"/>
                  <a:pt x="35897" y="94667"/>
                  <a:pt x="37981" y="90295"/>
                </a:cubicBezTo>
                <a:cubicBezTo>
                  <a:pt x="40064" y="85924"/>
                  <a:pt x="45937" y="85449"/>
                  <a:pt x="48494" y="81363"/>
                </a:cubicBezTo>
                <a:cubicBezTo>
                  <a:pt x="51051" y="77277"/>
                  <a:pt x="49346" y="72146"/>
                  <a:pt x="52282" y="68345"/>
                </a:cubicBezTo>
                <a:cubicBezTo>
                  <a:pt x="55218" y="64544"/>
                  <a:pt x="36181" y="41358"/>
                  <a:pt x="39496" y="37937"/>
                </a:cubicBezTo>
                <a:cubicBezTo>
                  <a:pt x="42811" y="34516"/>
                  <a:pt x="53703" y="37272"/>
                  <a:pt x="57397" y="34136"/>
                </a:cubicBezTo>
                <a:cubicBezTo>
                  <a:pt x="61091" y="31000"/>
                  <a:pt x="69425" y="33471"/>
                  <a:pt x="73403" y="30715"/>
                </a:cubicBezTo>
                <a:cubicBezTo>
                  <a:pt x="73403" y="30715"/>
                  <a:pt x="76529" y="35276"/>
                  <a:pt x="76529" y="35276"/>
                </a:cubicBezTo>
                <a:cubicBezTo>
                  <a:pt x="80506" y="32520"/>
                  <a:pt x="85147" y="32045"/>
                  <a:pt x="89315" y="29860"/>
                </a:cubicBezTo>
                <a:cubicBezTo>
                  <a:pt x="93482" y="27674"/>
                  <a:pt x="88368" y="3823"/>
                  <a:pt x="92819" y="2017"/>
                </a:cubicBezTo>
                <a:cubicBezTo>
                  <a:pt x="97270" y="212"/>
                  <a:pt x="111288" y="25298"/>
                  <a:pt x="115834" y="24063"/>
                </a:cubicBezTo>
                <a:cubicBezTo>
                  <a:pt x="120380" y="22828"/>
                  <a:pt x="120285" y="877"/>
                  <a:pt x="124926" y="22"/>
                </a:cubicBezTo>
                <a:cubicBezTo>
                  <a:pt x="129567" y="-833"/>
                  <a:pt x="137144" y="23683"/>
                  <a:pt x="141880" y="23398"/>
                </a:cubicBezTo>
                <a:cubicBezTo>
                  <a:pt x="146615" y="23113"/>
                  <a:pt x="150688" y="972"/>
                  <a:pt x="155518" y="1162"/>
                </a:cubicBezTo>
                <a:cubicBezTo>
                  <a:pt x="160349" y="1352"/>
                  <a:pt x="165937" y="972"/>
                  <a:pt x="170672" y="1637"/>
                </a:cubicBezTo>
                <a:cubicBezTo>
                  <a:pt x="175408" y="2302"/>
                  <a:pt x="174934" y="27674"/>
                  <a:pt x="179575" y="28814"/>
                </a:cubicBezTo>
                <a:cubicBezTo>
                  <a:pt x="184216" y="29955"/>
                  <a:pt x="197381" y="2207"/>
                  <a:pt x="201832" y="3823"/>
                </a:cubicBezTo>
                <a:cubicBezTo>
                  <a:pt x="206284" y="5438"/>
                  <a:pt x="207231" y="17696"/>
                  <a:pt x="211493" y="19787"/>
                </a:cubicBezTo>
                <a:cubicBezTo>
                  <a:pt x="215755" y="21878"/>
                  <a:pt x="215092" y="32520"/>
                  <a:pt x="219165" y="35086"/>
                </a:cubicBezTo>
                <a:cubicBezTo>
                  <a:pt x="223237" y="37652"/>
                  <a:pt x="231572" y="33281"/>
                  <a:pt x="235360" y="36226"/>
                </a:cubicBezTo>
                <a:cubicBezTo>
                  <a:pt x="239149" y="39172"/>
                  <a:pt x="234034" y="51525"/>
                  <a:pt x="237539" y="54851"/>
                </a:cubicBezTo>
                <a:cubicBezTo>
                  <a:pt x="241043" y="58177"/>
                  <a:pt x="264247" y="43163"/>
                  <a:pt x="267373" y="46869"/>
                </a:cubicBezTo>
                <a:cubicBezTo>
                  <a:pt x="270498" y="50575"/>
                  <a:pt x="268131" y="59792"/>
                  <a:pt x="270783" y="63879"/>
                </a:cubicBezTo>
                <a:cubicBezTo>
                  <a:pt x="270783" y="63879"/>
                  <a:pt x="276844" y="59792"/>
                  <a:pt x="276844" y="59792"/>
                </a:cubicBezTo>
                <a:cubicBezTo>
                  <a:pt x="279591" y="63784"/>
                  <a:pt x="285747" y="67775"/>
                  <a:pt x="287925" y="71956"/>
                </a:cubicBezTo>
                <a:cubicBezTo>
                  <a:pt x="290104" y="76137"/>
                  <a:pt x="281011" y="87255"/>
                  <a:pt x="282811" y="91626"/>
                </a:cubicBezTo>
                <a:cubicBezTo>
                  <a:pt x="284611" y="95997"/>
                  <a:pt x="281390" y="102649"/>
                  <a:pt x="282622" y="107210"/>
                </a:cubicBezTo>
                <a:cubicBezTo>
                  <a:pt x="283853" y="111771"/>
                  <a:pt x="287073" y="116237"/>
                  <a:pt x="287831" y="120893"/>
                </a:cubicBezTo>
                <a:cubicBezTo>
                  <a:pt x="288588" y="125550"/>
                  <a:pt x="277886" y="131441"/>
                  <a:pt x="278265" y="136192"/>
                </a:cubicBezTo>
                <a:cubicBezTo>
                  <a:pt x="278644" y="140944"/>
                  <a:pt x="302511" y="145695"/>
                  <a:pt x="302322" y="150446"/>
                </a:cubicBezTo>
                <a:cubicBezTo>
                  <a:pt x="302132" y="155197"/>
                  <a:pt x="285558" y="159283"/>
                  <a:pt x="284895" y="164035"/>
                </a:cubicBezTo>
                <a:cubicBezTo>
                  <a:pt x="284232" y="168786"/>
                  <a:pt x="298817" y="177243"/>
                  <a:pt x="297681" y="181899"/>
                </a:cubicBezTo>
                <a:cubicBezTo>
                  <a:pt x="296544" y="186556"/>
                  <a:pt x="280822" y="187601"/>
                  <a:pt x="279212" y="192067"/>
                </a:cubicBezTo>
                <a:cubicBezTo>
                  <a:pt x="277602" y="196533"/>
                  <a:pt x="264532" y="195583"/>
                  <a:pt x="262448" y="199859"/>
                </a:cubicBezTo>
                <a:cubicBezTo>
                  <a:pt x="260364" y="204135"/>
                  <a:pt x="282243" y="221905"/>
                  <a:pt x="279780" y="225991"/>
                </a:cubicBezTo>
                <a:cubicBezTo>
                  <a:pt x="277318" y="230077"/>
                  <a:pt x="274192" y="235778"/>
                  <a:pt x="271256" y="239579"/>
                </a:cubicBezTo>
                <a:cubicBezTo>
                  <a:pt x="268320" y="243380"/>
                  <a:pt x="252882" y="237394"/>
                  <a:pt x="249567" y="240910"/>
                </a:cubicBezTo>
                <a:cubicBezTo>
                  <a:pt x="246252" y="244426"/>
                  <a:pt x="254113" y="261245"/>
                  <a:pt x="250420" y="264381"/>
                </a:cubicBezTo>
                <a:cubicBezTo>
                  <a:pt x="246726" y="267517"/>
                  <a:pt x="227026" y="250127"/>
                  <a:pt x="223048" y="252788"/>
                </a:cubicBezTo>
                <a:close/>
              </a:path>
            </a:pathLst>
          </a:custGeom>
          <a:solidFill>
            <a:srgbClr val="AD222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43D5CDC-FBFA-1FFA-4D71-32472A0D5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8395" y="3619229"/>
            <a:ext cx="2613913" cy="391388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28CE30B4-B23B-D4B5-4FF4-6A3D0B33B3B4}"/>
              </a:ext>
            </a:extLst>
          </p:cNvPr>
          <p:cNvSpPr/>
          <p:nvPr/>
        </p:nvSpPr>
        <p:spPr>
          <a:xfrm>
            <a:off x="6771054" y="2525187"/>
            <a:ext cx="214939" cy="213051"/>
          </a:xfrm>
          <a:custGeom>
            <a:avLst/>
            <a:gdLst>
              <a:gd name="connsiteX0" fmla="*/ 223143 w 302322"/>
              <a:gd name="connsiteY0" fmla="*/ 252788 h 299666"/>
              <a:gd name="connsiteX1" fmla="*/ 236118 w 302322"/>
              <a:gd name="connsiteY1" fmla="*/ 272078 h 299666"/>
              <a:gd name="connsiteX2" fmla="*/ 220112 w 302322"/>
              <a:gd name="connsiteY2" fmla="*/ 275974 h 299666"/>
              <a:gd name="connsiteX3" fmla="*/ 198044 w 302322"/>
              <a:gd name="connsiteY3" fmla="*/ 262480 h 299666"/>
              <a:gd name="connsiteX4" fmla="*/ 191509 w 302322"/>
              <a:gd name="connsiteY4" fmla="*/ 287567 h 299666"/>
              <a:gd name="connsiteX5" fmla="*/ 177965 w 302322"/>
              <a:gd name="connsiteY5" fmla="*/ 299635 h 299666"/>
              <a:gd name="connsiteX6" fmla="*/ 160822 w 302322"/>
              <a:gd name="connsiteY6" fmla="*/ 287662 h 299666"/>
              <a:gd name="connsiteX7" fmla="*/ 146047 w 302322"/>
              <a:gd name="connsiteY7" fmla="*/ 285001 h 299666"/>
              <a:gd name="connsiteX8" fmla="*/ 131461 w 302322"/>
              <a:gd name="connsiteY8" fmla="*/ 283861 h 299666"/>
              <a:gd name="connsiteX9" fmla="*/ 118865 w 302322"/>
              <a:gd name="connsiteY9" fmla="*/ 273883 h 299666"/>
              <a:gd name="connsiteX10" fmla="*/ 108162 w 302322"/>
              <a:gd name="connsiteY10" fmla="*/ 262670 h 299666"/>
              <a:gd name="connsiteX11" fmla="*/ 89220 w 302322"/>
              <a:gd name="connsiteY11" fmla="*/ 271983 h 299666"/>
              <a:gd name="connsiteX12" fmla="*/ 69709 w 302322"/>
              <a:gd name="connsiteY12" fmla="*/ 275689 h 299666"/>
              <a:gd name="connsiteX13" fmla="*/ 59007 w 302322"/>
              <a:gd name="connsiteY13" fmla="*/ 263336 h 299666"/>
              <a:gd name="connsiteX14" fmla="*/ 46505 w 302322"/>
              <a:gd name="connsiteY14" fmla="*/ 253833 h 299666"/>
              <a:gd name="connsiteX15" fmla="*/ 55787 w 302322"/>
              <a:gd name="connsiteY15" fmla="*/ 225421 h 299666"/>
              <a:gd name="connsiteX16" fmla="*/ 39117 w 302322"/>
              <a:gd name="connsiteY16" fmla="*/ 221050 h 299666"/>
              <a:gd name="connsiteX17" fmla="*/ 48778 w 302322"/>
              <a:gd name="connsiteY17" fmla="*/ 214493 h 299666"/>
              <a:gd name="connsiteX18" fmla="*/ 13924 w 302322"/>
              <a:gd name="connsiteY18" fmla="*/ 218579 h 299666"/>
              <a:gd name="connsiteX19" fmla="*/ 34476 w 302322"/>
              <a:gd name="connsiteY19" fmla="*/ 192732 h 299666"/>
              <a:gd name="connsiteX20" fmla="*/ 27657 w 302322"/>
              <a:gd name="connsiteY20" fmla="*/ 181044 h 299666"/>
              <a:gd name="connsiteX21" fmla="*/ 12598 w 302322"/>
              <a:gd name="connsiteY21" fmla="*/ 170116 h 299666"/>
              <a:gd name="connsiteX22" fmla="*/ 19607 w 302322"/>
              <a:gd name="connsiteY22" fmla="*/ 154912 h 299666"/>
              <a:gd name="connsiteX23" fmla="*/ 1 w 302322"/>
              <a:gd name="connsiteY23" fmla="*/ 140183 h 299666"/>
              <a:gd name="connsiteX24" fmla="*/ 5305 w 302322"/>
              <a:gd name="connsiteY24" fmla="*/ 124980 h 299666"/>
              <a:gd name="connsiteX25" fmla="*/ 29362 w 302322"/>
              <a:gd name="connsiteY25" fmla="*/ 115097 h 299666"/>
              <a:gd name="connsiteX26" fmla="*/ 12124 w 302322"/>
              <a:gd name="connsiteY26" fmla="*/ 94952 h 299666"/>
              <a:gd name="connsiteX27" fmla="*/ 37981 w 302322"/>
              <a:gd name="connsiteY27" fmla="*/ 90295 h 299666"/>
              <a:gd name="connsiteX28" fmla="*/ 48494 w 302322"/>
              <a:gd name="connsiteY28" fmla="*/ 81363 h 299666"/>
              <a:gd name="connsiteX29" fmla="*/ 52282 w 302322"/>
              <a:gd name="connsiteY29" fmla="*/ 68345 h 299666"/>
              <a:gd name="connsiteX30" fmla="*/ 39496 w 302322"/>
              <a:gd name="connsiteY30" fmla="*/ 37937 h 299666"/>
              <a:gd name="connsiteX31" fmla="*/ 57397 w 302322"/>
              <a:gd name="connsiteY31" fmla="*/ 34136 h 299666"/>
              <a:gd name="connsiteX32" fmla="*/ 73403 w 302322"/>
              <a:gd name="connsiteY32" fmla="*/ 30715 h 299666"/>
              <a:gd name="connsiteX33" fmla="*/ 76529 w 302322"/>
              <a:gd name="connsiteY33" fmla="*/ 35276 h 299666"/>
              <a:gd name="connsiteX34" fmla="*/ 89315 w 302322"/>
              <a:gd name="connsiteY34" fmla="*/ 29860 h 299666"/>
              <a:gd name="connsiteX35" fmla="*/ 92819 w 302322"/>
              <a:gd name="connsiteY35" fmla="*/ 2017 h 299666"/>
              <a:gd name="connsiteX36" fmla="*/ 115834 w 302322"/>
              <a:gd name="connsiteY36" fmla="*/ 24063 h 299666"/>
              <a:gd name="connsiteX37" fmla="*/ 124926 w 302322"/>
              <a:gd name="connsiteY37" fmla="*/ 22 h 299666"/>
              <a:gd name="connsiteX38" fmla="*/ 141880 w 302322"/>
              <a:gd name="connsiteY38" fmla="*/ 23398 h 299666"/>
              <a:gd name="connsiteX39" fmla="*/ 155518 w 302322"/>
              <a:gd name="connsiteY39" fmla="*/ 1162 h 299666"/>
              <a:gd name="connsiteX40" fmla="*/ 170672 w 302322"/>
              <a:gd name="connsiteY40" fmla="*/ 1637 h 299666"/>
              <a:gd name="connsiteX41" fmla="*/ 179575 w 302322"/>
              <a:gd name="connsiteY41" fmla="*/ 28814 h 299666"/>
              <a:gd name="connsiteX42" fmla="*/ 201832 w 302322"/>
              <a:gd name="connsiteY42" fmla="*/ 3823 h 299666"/>
              <a:gd name="connsiteX43" fmla="*/ 211493 w 302322"/>
              <a:gd name="connsiteY43" fmla="*/ 19787 h 299666"/>
              <a:gd name="connsiteX44" fmla="*/ 219165 w 302322"/>
              <a:gd name="connsiteY44" fmla="*/ 35086 h 299666"/>
              <a:gd name="connsiteX45" fmla="*/ 235360 w 302322"/>
              <a:gd name="connsiteY45" fmla="*/ 36226 h 299666"/>
              <a:gd name="connsiteX46" fmla="*/ 237539 w 302322"/>
              <a:gd name="connsiteY46" fmla="*/ 54851 h 299666"/>
              <a:gd name="connsiteX47" fmla="*/ 267373 w 302322"/>
              <a:gd name="connsiteY47" fmla="*/ 46869 h 299666"/>
              <a:gd name="connsiteX48" fmla="*/ 270783 w 302322"/>
              <a:gd name="connsiteY48" fmla="*/ 63879 h 299666"/>
              <a:gd name="connsiteX49" fmla="*/ 276844 w 302322"/>
              <a:gd name="connsiteY49" fmla="*/ 59792 h 299666"/>
              <a:gd name="connsiteX50" fmla="*/ 287925 w 302322"/>
              <a:gd name="connsiteY50" fmla="*/ 71956 h 299666"/>
              <a:gd name="connsiteX51" fmla="*/ 282811 w 302322"/>
              <a:gd name="connsiteY51" fmla="*/ 91626 h 299666"/>
              <a:gd name="connsiteX52" fmla="*/ 282622 w 302322"/>
              <a:gd name="connsiteY52" fmla="*/ 107210 h 299666"/>
              <a:gd name="connsiteX53" fmla="*/ 287831 w 302322"/>
              <a:gd name="connsiteY53" fmla="*/ 120893 h 299666"/>
              <a:gd name="connsiteX54" fmla="*/ 278265 w 302322"/>
              <a:gd name="connsiteY54" fmla="*/ 136192 h 299666"/>
              <a:gd name="connsiteX55" fmla="*/ 302322 w 302322"/>
              <a:gd name="connsiteY55" fmla="*/ 150446 h 299666"/>
              <a:gd name="connsiteX56" fmla="*/ 284895 w 302322"/>
              <a:gd name="connsiteY56" fmla="*/ 164035 h 299666"/>
              <a:gd name="connsiteX57" fmla="*/ 297681 w 302322"/>
              <a:gd name="connsiteY57" fmla="*/ 181899 h 299666"/>
              <a:gd name="connsiteX58" fmla="*/ 279212 w 302322"/>
              <a:gd name="connsiteY58" fmla="*/ 192067 h 299666"/>
              <a:gd name="connsiteX59" fmla="*/ 262448 w 302322"/>
              <a:gd name="connsiteY59" fmla="*/ 199859 h 299666"/>
              <a:gd name="connsiteX60" fmla="*/ 279780 w 302322"/>
              <a:gd name="connsiteY60" fmla="*/ 225991 h 299666"/>
              <a:gd name="connsiteX61" fmla="*/ 271256 w 302322"/>
              <a:gd name="connsiteY61" fmla="*/ 239579 h 299666"/>
              <a:gd name="connsiteX62" fmla="*/ 249567 w 302322"/>
              <a:gd name="connsiteY62" fmla="*/ 240910 h 299666"/>
              <a:gd name="connsiteX63" fmla="*/ 250420 w 302322"/>
              <a:gd name="connsiteY63" fmla="*/ 264381 h 299666"/>
              <a:gd name="connsiteX64" fmla="*/ 223048 w 302322"/>
              <a:gd name="connsiteY64" fmla="*/ 252788 h 29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2322" h="299666">
                <a:moveTo>
                  <a:pt x="223143" y="252788"/>
                </a:moveTo>
                <a:cubicBezTo>
                  <a:pt x="223143" y="252788"/>
                  <a:pt x="236118" y="272078"/>
                  <a:pt x="236118" y="272078"/>
                </a:cubicBezTo>
                <a:cubicBezTo>
                  <a:pt x="232140" y="274834"/>
                  <a:pt x="224279" y="273693"/>
                  <a:pt x="220112" y="275974"/>
                </a:cubicBezTo>
                <a:cubicBezTo>
                  <a:pt x="215944" y="278255"/>
                  <a:pt x="202401" y="260675"/>
                  <a:pt x="198044" y="262480"/>
                </a:cubicBezTo>
                <a:cubicBezTo>
                  <a:pt x="193687" y="264286"/>
                  <a:pt x="196055" y="286237"/>
                  <a:pt x="191509" y="287567"/>
                </a:cubicBezTo>
                <a:cubicBezTo>
                  <a:pt x="186963" y="288897"/>
                  <a:pt x="182701" y="298875"/>
                  <a:pt x="177965" y="299635"/>
                </a:cubicBezTo>
                <a:cubicBezTo>
                  <a:pt x="173229" y="300395"/>
                  <a:pt x="165558" y="287282"/>
                  <a:pt x="160822" y="287662"/>
                </a:cubicBezTo>
                <a:cubicBezTo>
                  <a:pt x="156087" y="288042"/>
                  <a:pt x="150783" y="285191"/>
                  <a:pt x="146047" y="285001"/>
                </a:cubicBezTo>
                <a:cubicBezTo>
                  <a:pt x="141311" y="284811"/>
                  <a:pt x="136197" y="284526"/>
                  <a:pt x="131461" y="283861"/>
                </a:cubicBezTo>
                <a:cubicBezTo>
                  <a:pt x="126726" y="283196"/>
                  <a:pt x="123506" y="275024"/>
                  <a:pt x="118865" y="273883"/>
                </a:cubicBezTo>
                <a:cubicBezTo>
                  <a:pt x="114224" y="272743"/>
                  <a:pt x="112708" y="264286"/>
                  <a:pt x="108162" y="262670"/>
                </a:cubicBezTo>
                <a:cubicBezTo>
                  <a:pt x="103616" y="261055"/>
                  <a:pt x="93577" y="274073"/>
                  <a:pt x="89220" y="271983"/>
                </a:cubicBezTo>
                <a:cubicBezTo>
                  <a:pt x="84863" y="269892"/>
                  <a:pt x="73782" y="278160"/>
                  <a:pt x="69709" y="275689"/>
                </a:cubicBezTo>
                <a:cubicBezTo>
                  <a:pt x="65637" y="273218"/>
                  <a:pt x="62795" y="266376"/>
                  <a:pt x="59007" y="263336"/>
                </a:cubicBezTo>
                <a:cubicBezTo>
                  <a:pt x="55218" y="260295"/>
                  <a:pt x="50009" y="257159"/>
                  <a:pt x="46505" y="253833"/>
                </a:cubicBezTo>
                <a:cubicBezTo>
                  <a:pt x="43001" y="250507"/>
                  <a:pt x="58912" y="229127"/>
                  <a:pt x="55787" y="225421"/>
                </a:cubicBezTo>
                <a:cubicBezTo>
                  <a:pt x="52661" y="221715"/>
                  <a:pt x="41864" y="225041"/>
                  <a:pt x="39117" y="221050"/>
                </a:cubicBezTo>
                <a:cubicBezTo>
                  <a:pt x="39117" y="221050"/>
                  <a:pt x="48778" y="214493"/>
                  <a:pt x="48778" y="214493"/>
                </a:cubicBezTo>
                <a:cubicBezTo>
                  <a:pt x="46031" y="210502"/>
                  <a:pt x="16197" y="222760"/>
                  <a:pt x="13924" y="218579"/>
                </a:cubicBezTo>
                <a:cubicBezTo>
                  <a:pt x="11651" y="214398"/>
                  <a:pt x="36276" y="197103"/>
                  <a:pt x="34476" y="192732"/>
                </a:cubicBezTo>
                <a:cubicBezTo>
                  <a:pt x="32677" y="188361"/>
                  <a:pt x="28983" y="185605"/>
                  <a:pt x="27657" y="181044"/>
                </a:cubicBezTo>
                <a:cubicBezTo>
                  <a:pt x="26331" y="176483"/>
                  <a:pt x="13356" y="174773"/>
                  <a:pt x="12598" y="170116"/>
                </a:cubicBezTo>
                <a:cubicBezTo>
                  <a:pt x="11840" y="165460"/>
                  <a:pt x="19891" y="159664"/>
                  <a:pt x="19607" y="154912"/>
                </a:cubicBezTo>
                <a:cubicBezTo>
                  <a:pt x="19323" y="150161"/>
                  <a:pt x="-188" y="144935"/>
                  <a:pt x="1" y="140183"/>
                </a:cubicBezTo>
                <a:cubicBezTo>
                  <a:pt x="191" y="135432"/>
                  <a:pt x="4642" y="129731"/>
                  <a:pt x="5305" y="124980"/>
                </a:cubicBezTo>
                <a:cubicBezTo>
                  <a:pt x="5968" y="120228"/>
                  <a:pt x="28226" y="119753"/>
                  <a:pt x="29362" y="115097"/>
                </a:cubicBezTo>
                <a:cubicBezTo>
                  <a:pt x="30499" y="110441"/>
                  <a:pt x="10514" y="99418"/>
                  <a:pt x="12124" y="94952"/>
                </a:cubicBezTo>
                <a:cubicBezTo>
                  <a:pt x="13735" y="90486"/>
                  <a:pt x="35897" y="94667"/>
                  <a:pt x="37981" y="90295"/>
                </a:cubicBezTo>
                <a:cubicBezTo>
                  <a:pt x="40064" y="85924"/>
                  <a:pt x="45937" y="85449"/>
                  <a:pt x="48494" y="81363"/>
                </a:cubicBezTo>
                <a:cubicBezTo>
                  <a:pt x="51051" y="77277"/>
                  <a:pt x="49346" y="72146"/>
                  <a:pt x="52282" y="68345"/>
                </a:cubicBezTo>
                <a:cubicBezTo>
                  <a:pt x="55218" y="64544"/>
                  <a:pt x="36181" y="41358"/>
                  <a:pt x="39496" y="37937"/>
                </a:cubicBezTo>
                <a:cubicBezTo>
                  <a:pt x="42811" y="34516"/>
                  <a:pt x="53703" y="37272"/>
                  <a:pt x="57397" y="34136"/>
                </a:cubicBezTo>
                <a:cubicBezTo>
                  <a:pt x="61091" y="31000"/>
                  <a:pt x="69425" y="33471"/>
                  <a:pt x="73403" y="30715"/>
                </a:cubicBezTo>
                <a:cubicBezTo>
                  <a:pt x="73403" y="30715"/>
                  <a:pt x="76529" y="35276"/>
                  <a:pt x="76529" y="35276"/>
                </a:cubicBezTo>
                <a:cubicBezTo>
                  <a:pt x="80506" y="32520"/>
                  <a:pt x="85147" y="32045"/>
                  <a:pt x="89315" y="29860"/>
                </a:cubicBezTo>
                <a:cubicBezTo>
                  <a:pt x="93482" y="27674"/>
                  <a:pt x="88368" y="3823"/>
                  <a:pt x="92819" y="2017"/>
                </a:cubicBezTo>
                <a:cubicBezTo>
                  <a:pt x="97270" y="212"/>
                  <a:pt x="111288" y="25298"/>
                  <a:pt x="115834" y="24063"/>
                </a:cubicBezTo>
                <a:cubicBezTo>
                  <a:pt x="120380" y="22828"/>
                  <a:pt x="120285" y="877"/>
                  <a:pt x="124926" y="22"/>
                </a:cubicBezTo>
                <a:cubicBezTo>
                  <a:pt x="129567" y="-833"/>
                  <a:pt x="137144" y="23683"/>
                  <a:pt x="141880" y="23398"/>
                </a:cubicBezTo>
                <a:cubicBezTo>
                  <a:pt x="146615" y="23113"/>
                  <a:pt x="150688" y="972"/>
                  <a:pt x="155518" y="1162"/>
                </a:cubicBezTo>
                <a:cubicBezTo>
                  <a:pt x="160349" y="1352"/>
                  <a:pt x="165937" y="972"/>
                  <a:pt x="170672" y="1637"/>
                </a:cubicBezTo>
                <a:cubicBezTo>
                  <a:pt x="175408" y="2302"/>
                  <a:pt x="174934" y="27674"/>
                  <a:pt x="179575" y="28814"/>
                </a:cubicBezTo>
                <a:cubicBezTo>
                  <a:pt x="184216" y="29955"/>
                  <a:pt x="197381" y="2207"/>
                  <a:pt x="201832" y="3823"/>
                </a:cubicBezTo>
                <a:cubicBezTo>
                  <a:pt x="206284" y="5438"/>
                  <a:pt x="207231" y="17696"/>
                  <a:pt x="211493" y="19787"/>
                </a:cubicBezTo>
                <a:cubicBezTo>
                  <a:pt x="215755" y="21878"/>
                  <a:pt x="215092" y="32520"/>
                  <a:pt x="219165" y="35086"/>
                </a:cubicBezTo>
                <a:cubicBezTo>
                  <a:pt x="223237" y="37652"/>
                  <a:pt x="231572" y="33281"/>
                  <a:pt x="235360" y="36226"/>
                </a:cubicBezTo>
                <a:cubicBezTo>
                  <a:pt x="239149" y="39172"/>
                  <a:pt x="234034" y="51525"/>
                  <a:pt x="237539" y="54851"/>
                </a:cubicBezTo>
                <a:cubicBezTo>
                  <a:pt x="241043" y="58177"/>
                  <a:pt x="264247" y="43163"/>
                  <a:pt x="267373" y="46869"/>
                </a:cubicBezTo>
                <a:cubicBezTo>
                  <a:pt x="270498" y="50575"/>
                  <a:pt x="268131" y="59792"/>
                  <a:pt x="270783" y="63879"/>
                </a:cubicBezTo>
                <a:cubicBezTo>
                  <a:pt x="270783" y="63879"/>
                  <a:pt x="276844" y="59792"/>
                  <a:pt x="276844" y="59792"/>
                </a:cubicBezTo>
                <a:cubicBezTo>
                  <a:pt x="279591" y="63784"/>
                  <a:pt x="285747" y="67775"/>
                  <a:pt x="287925" y="71956"/>
                </a:cubicBezTo>
                <a:cubicBezTo>
                  <a:pt x="290104" y="76137"/>
                  <a:pt x="281011" y="87255"/>
                  <a:pt x="282811" y="91626"/>
                </a:cubicBezTo>
                <a:cubicBezTo>
                  <a:pt x="284611" y="95997"/>
                  <a:pt x="281390" y="102649"/>
                  <a:pt x="282622" y="107210"/>
                </a:cubicBezTo>
                <a:cubicBezTo>
                  <a:pt x="283853" y="111771"/>
                  <a:pt x="287073" y="116237"/>
                  <a:pt x="287831" y="120893"/>
                </a:cubicBezTo>
                <a:cubicBezTo>
                  <a:pt x="288588" y="125550"/>
                  <a:pt x="277886" y="131441"/>
                  <a:pt x="278265" y="136192"/>
                </a:cubicBezTo>
                <a:cubicBezTo>
                  <a:pt x="278644" y="140944"/>
                  <a:pt x="302511" y="145695"/>
                  <a:pt x="302322" y="150446"/>
                </a:cubicBezTo>
                <a:cubicBezTo>
                  <a:pt x="302132" y="155197"/>
                  <a:pt x="285558" y="159283"/>
                  <a:pt x="284895" y="164035"/>
                </a:cubicBezTo>
                <a:cubicBezTo>
                  <a:pt x="284232" y="168786"/>
                  <a:pt x="298817" y="177243"/>
                  <a:pt x="297681" y="181899"/>
                </a:cubicBezTo>
                <a:cubicBezTo>
                  <a:pt x="296544" y="186556"/>
                  <a:pt x="280822" y="187601"/>
                  <a:pt x="279212" y="192067"/>
                </a:cubicBezTo>
                <a:cubicBezTo>
                  <a:pt x="277602" y="196533"/>
                  <a:pt x="264532" y="195583"/>
                  <a:pt x="262448" y="199859"/>
                </a:cubicBezTo>
                <a:cubicBezTo>
                  <a:pt x="260364" y="204135"/>
                  <a:pt x="282243" y="221905"/>
                  <a:pt x="279780" y="225991"/>
                </a:cubicBezTo>
                <a:cubicBezTo>
                  <a:pt x="277318" y="230077"/>
                  <a:pt x="274192" y="235778"/>
                  <a:pt x="271256" y="239579"/>
                </a:cubicBezTo>
                <a:cubicBezTo>
                  <a:pt x="268320" y="243380"/>
                  <a:pt x="252882" y="237394"/>
                  <a:pt x="249567" y="240910"/>
                </a:cubicBezTo>
                <a:cubicBezTo>
                  <a:pt x="246252" y="244426"/>
                  <a:pt x="254113" y="261245"/>
                  <a:pt x="250420" y="264381"/>
                </a:cubicBezTo>
                <a:cubicBezTo>
                  <a:pt x="246726" y="267517"/>
                  <a:pt x="227026" y="250127"/>
                  <a:pt x="223048" y="252788"/>
                </a:cubicBezTo>
                <a:close/>
              </a:path>
            </a:pathLst>
          </a:custGeom>
          <a:solidFill>
            <a:srgbClr val="AD222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D87EAE-31D0-CC85-6D68-5FBAD22B5515}"/>
              </a:ext>
            </a:extLst>
          </p:cNvPr>
          <p:cNvGrpSpPr/>
          <p:nvPr/>
        </p:nvGrpSpPr>
        <p:grpSpPr>
          <a:xfrm>
            <a:off x="5392525" y="3041218"/>
            <a:ext cx="557165" cy="1497180"/>
            <a:chOff x="14704354" y="3783956"/>
            <a:chExt cx="783679" cy="2105855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3CBB025-EC95-6FE6-FA10-F13B8460C8EA}"/>
                </a:ext>
              </a:extLst>
            </p:cNvPr>
            <p:cNvSpPr/>
            <p:nvPr/>
          </p:nvSpPr>
          <p:spPr>
            <a:xfrm>
              <a:off x="15209582" y="4242081"/>
              <a:ext cx="278451" cy="1647730"/>
            </a:xfrm>
            <a:custGeom>
              <a:avLst/>
              <a:gdLst>
                <a:gd name="connsiteX0" fmla="*/ 278453 w 278452"/>
                <a:gd name="connsiteY0" fmla="*/ 823865 h 1647730"/>
                <a:gd name="connsiteX1" fmla="*/ 139226 w 278452"/>
                <a:gd name="connsiteY1" fmla="*/ 1647731 h 1647730"/>
                <a:gd name="connsiteX2" fmla="*/ 0 w 278452"/>
                <a:gd name="connsiteY2" fmla="*/ 823865 h 1647730"/>
                <a:gd name="connsiteX3" fmla="*/ 139226 w 278452"/>
                <a:gd name="connsiteY3" fmla="*/ 0 h 1647730"/>
                <a:gd name="connsiteX4" fmla="*/ 278453 w 278452"/>
                <a:gd name="connsiteY4" fmla="*/ 823865 h 164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452" h="1647730">
                  <a:moveTo>
                    <a:pt x="278453" y="823865"/>
                  </a:moveTo>
                  <a:cubicBezTo>
                    <a:pt x="278453" y="1278873"/>
                    <a:pt x="216119" y="1647731"/>
                    <a:pt x="139226" y="1647731"/>
                  </a:cubicBezTo>
                  <a:cubicBezTo>
                    <a:pt x="62334" y="1647731"/>
                    <a:pt x="0" y="1278874"/>
                    <a:pt x="0" y="823865"/>
                  </a:cubicBezTo>
                  <a:cubicBezTo>
                    <a:pt x="0" y="368857"/>
                    <a:pt x="62334" y="0"/>
                    <a:pt x="139226" y="0"/>
                  </a:cubicBezTo>
                  <a:cubicBezTo>
                    <a:pt x="216119" y="0"/>
                    <a:pt x="278453" y="368857"/>
                    <a:pt x="278453" y="823865"/>
                  </a:cubicBezTo>
                  <a:close/>
                </a:path>
              </a:pathLst>
            </a:custGeom>
            <a:solidFill>
              <a:srgbClr val="F003D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39AC940-7D8D-DD0D-8D39-8CB0D3ED1F0A}"/>
                </a:ext>
              </a:extLst>
            </p:cNvPr>
            <p:cNvSpPr/>
            <p:nvPr/>
          </p:nvSpPr>
          <p:spPr>
            <a:xfrm>
              <a:off x="14704354" y="3783956"/>
              <a:ext cx="302322" cy="299666"/>
            </a:xfrm>
            <a:custGeom>
              <a:avLst/>
              <a:gdLst>
                <a:gd name="connsiteX0" fmla="*/ 223143 w 302322"/>
                <a:gd name="connsiteY0" fmla="*/ 252788 h 299666"/>
                <a:gd name="connsiteX1" fmla="*/ 236118 w 302322"/>
                <a:gd name="connsiteY1" fmla="*/ 272078 h 299666"/>
                <a:gd name="connsiteX2" fmla="*/ 220112 w 302322"/>
                <a:gd name="connsiteY2" fmla="*/ 275974 h 299666"/>
                <a:gd name="connsiteX3" fmla="*/ 198044 w 302322"/>
                <a:gd name="connsiteY3" fmla="*/ 262480 h 299666"/>
                <a:gd name="connsiteX4" fmla="*/ 191509 w 302322"/>
                <a:gd name="connsiteY4" fmla="*/ 287567 h 299666"/>
                <a:gd name="connsiteX5" fmla="*/ 177965 w 302322"/>
                <a:gd name="connsiteY5" fmla="*/ 299635 h 299666"/>
                <a:gd name="connsiteX6" fmla="*/ 160822 w 302322"/>
                <a:gd name="connsiteY6" fmla="*/ 287662 h 299666"/>
                <a:gd name="connsiteX7" fmla="*/ 146047 w 302322"/>
                <a:gd name="connsiteY7" fmla="*/ 285001 h 299666"/>
                <a:gd name="connsiteX8" fmla="*/ 131461 w 302322"/>
                <a:gd name="connsiteY8" fmla="*/ 283861 h 299666"/>
                <a:gd name="connsiteX9" fmla="*/ 118865 w 302322"/>
                <a:gd name="connsiteY9" fmla="*/ 273883 h 299666"/>
                <a:gd name="connsiteX10" fmla="*/ 108162 w 302322"/>
                <a:gd name="connsiteY10" fmla="*/ 262670 h 299666"/>
                <a:gd name="connsiteX11" fmla="*/ 89220 w 302322"/>
                <a:gd name="connsiteY11" fmla="*/ 271983 h 299666"/>
                <a:gd name="connsiteX12" fmla="*/ 69709 w 302322"/>
                <a:gd name="connsiteY12" fmla="*/ 275689 h 299666"/>
                <a:gd name="connsiteX13" fmla="*/ 59007 w 302322"/>
                <a:gd name="connsiteY13" fmla="*/ 263336 h 299666"/>
                <a:gd name="connsiteX14" fmla="*/ 46505 w 302322"/>
                <a:gd name="connsiteY14" fmla="*/ 253833 h 299666"/>
                <a:gd name="connsiteX15" fmla="*/ 55787 w 302322"/>
                <a:gd name="connsiteY15" fmla="*/ 225421 h 299666"/>
                <a:gd name="connsiteX16" fmla="*/ 39117 w 302322"/>
                <a:gd name="connsiteY16" fmla="*/ 221050 h 299666"/>
                <a:gd name="connsiteX17" fmla="*/ 48778 w 302322"/>
                <a:gd name="connsiteY17" fmla="*/ 214493 h 299666"/>
                <a:gd name="connsiteX18" fmla="*/ 13924 w 302322"/>
                <a:gd name="connsiteY18" fmla="*/ 218579 h 299666"/>
                <a:gd name="connsiteX19" fmla="*/ 34476 w 302322"/>
                <a:gd name="connsiteY19" fmla="*/ 192732 h 299666"/>
                <a:gd name="connsiteX20" fmla="*/ 27657 w 302322"/>
                <a:gd name="connsiteY20" fmla="*/ 181044 h 299666"/>
                <a:gd name="connsiteX21" fmla="*/ 12598 w 302322"/>
                <a:gd name="connsiteY21" fmla="*/ 170116 h 299666"/>
                <a:gd name="connsiteX22" fmla="*/ 19607 w 302322"/>
                <a:gd name="connsiteY22" fmla="*/ 154912 h 299666"/>
                <a:gd name="connsiteX23" fmla="*/ 1 w 302322"/>
                <a:gd name="connsiteY23" fmla="*/ 140183 h 299666"/>
                <a:gd name="connsiteX24" fmla="*/ 5305 w 302322"/>
                <a:gd name="connsiteY24" fmla="*/ 124980 h 299666"/>
                <a:gd name="connsiteX25" fmla="*/ 29362 w 302322"/>
                <a:gd name="connsiteY25" fmla="*/ 115097 h 299666"/>
                <a:gd name="connsiteX26" fmla="*/ 12124 w 302322"/>
                <a:gd name="connsiteY26" fmla="*/ 94952 h 299666"/>
                <a:gd name="connsiteX27" fmla="*/ 37981 w 302322"/>
                <a:gd name="connsiteY27" fmla="*/ 90295 h 299666"/>
                <a:gd name="connsiteX28" fmla="*/ 48494 w 302322"/>
                <a:gd name="connsiteY28" fmla="*/ 81363 h 299666"/>
                <a:gd name="connsiteX29" fmla="*/ 52282 w 302322"/>
                <a:gd name="connsiteY29" fmla="*/ 68345 h 299666"/>
                <a:gd name="connsiteX30" fmla="*/ 39496 w 302322"/>
                <a:gd name="connsiteY30" fmla="*/ 37937 h 299666"/>
                <a:gd name="connsiteX31" fmla="*/ 57397 w 302322"/>
                <a:gd name="connsiteY31" fmla="*/ 34136 h 299666"/>
                <a:gd name="connsiteX32" fmla="*/ 73403 w 302322"/>
                <a:gd name="connsiteY32" fmla="*/ 30715 h 299666"/>
                <a:gd name="connsiteX33" fmla="*/ 76529 w 302322"/>
                <a:gd name="connsiteY33" fmla="*/ 35276 h 299666"/>
                <a:gd name="connsiteX34" fmla="*/ 89315 w 302322"/>
                <a:gd name="connsiteY34" fmla="*/ 29860 h 299666"/>
                <a:gd name="connsiteX35" fmla="*/ 92819 w 302322"/>
                <a:gd name="connsiteY35" fmla="*/ 2017 h 299666"/>
                <a:gd name="connsiteX36" fmla="*/ 115834 w 302322"/>
                <a:gd name="connsiteY36" fmla="*/ 24063 h 299666"/>
                <a:gd name="connsiteX37" fmla="*/ 124926 w 302322"/>
                <a:gd name="connsiteY37" fmla="*/ 22 h 299666"/>
                <a:gd name="connsiteX38" fmla="*/ 141880 w 302322"/>
                <a:gd name="connsiteY38" fmla="*/ 23398 h 299666"/>
                <a:gd name="connsiteX39" fmla="*/ 155518 w 302322"/>
                <a:gd name="connsiteY39" fmla="*/ 1162 h 299666"/>
                <a:gd name="connsiteX40" fmla="*/ 170672 w 302322"/>
                <a:gd name="connsiteY40" fmla="*/ 1637 h 299666"/>
                <a:gd name="connsiteX41" fmla="*/ 179575 w 302322"/>
                <a:gd name="connsiteY41" fmla="*/ 28814 h 299666"/>
                <a:gd name="connsiteX42" fmla="*/ 201832 w 302322"/>
                <a:gd name="connsiteY42" fmla="*/ 3823 h 299666"/>
                <a:gd name="connsiteX43" fmla="*/ 211493 w 302322"/>
                <a:gd name="connsiteY43" fmla="*/ 19787 h 299666"/>
                <a:gd name="connsiteX44" fmla="*/ 219165 w 302322"/>
                <a:gd name="connsiteY44" fmla="*/ 35086 h 299666"/>
                <a:gd name="connsiteX45" fmla="*/ 235360 w 302322"/>
                <a:gd name="connsiteY45" fmla="*/ 36226 h 299666"/>
                <a:gd name="connsiteX46" fmla="*/ 237539 w 302322"/>
                <a:gd name="connsiteY46" fmla="*/ 54851 h 299666"/>
                <a:gd name="connsiteX47" fmla="*/ 267373 w 302322"/>
                <a:gd name="connsiteY47" fmla="*/ 46869 h 299666"/>
                <a:gd name="connsiteX48" fmla="*/ 270783 w 302322"/>
                <a:gd name="connsiteY48" fmla="*/ 63879 h 299666"/>
                <a:gd name="connsiteX49" fmla="*/ 276844 w 302322"/>
                <a:gd name="connsiteY49" fmla="*/ 59792 h 299666"/>
                <a:gd name="connsiteX50" fmla="*/ 287925 w 302322"/>
                <a:gd name="connsiteY50" fmla="*/ 71956 h 299666"/>
                <a:gd name="connsiteX51" fmla="*/ 282811 w 302322"/>
                <a:gd name="connsiteY51" fmla="*/ 91626 h 299666"/>
                <a:gd name="connsiteX52" fmla="*/ 282622 w 302322"/>
                <a:gd name="connsiteY52" fmla="*/ 107210 h 299666"/>
                <a:gd name="connsiteX53" fmla="*/ 287831 w 302322"/>
                <a:gd name="connsiteY53" fmla="*/ 120893 h 299666"/>
                <a:gd name="connsiteX54" fmla="*/ 278265 w 302322"/>
                <a:gd name="connsiteY54" fmla="*/ 136192 h 299666"/>
                <a:gd name="connsiteX55" fmla="*/ 302322 w 302322"/>
                <a:gd name="connsiteY55" fmla="*/ 150446 h 299666"/>
                <a:gd name="connsiteX56" fmla="*/ 284895 w 302322"/>
                <a:gd name="connsiteY56" fmla="*/ 164035 h 299666"/>
                <a:gd name="connsiteX57" fmla="*/ 297681 w 302322"/>
                <a:gd name="connsiteY57" fmla="*/ 181899 h 299666"/>
                <a:gd name="connsiteX58" fmla="*/ 279212 w 302322"/>
                <a:gd name="connsiteY58" fmla="*/ 192067 h 299666"/>
                <a:gd name="connsiteX59" fmla="*/ 262448 w 302322"/>
                <a:gd name="connsiteY59" fmla="*/ 199859 h 299666"/>
                <a:gd name="connsiteX60" fmla="*/ 279780 w 302322"/>
                <a:gd name="connsiteY60" fmla="*/ 225991 h 299666"/>
                <a:gd name="connsiteX61" fmla="*/ 271256 w 302322"/>
                <a:gd name="connsiteY61" fmla="*/ 239579 h 299666"/>
                <a:gd name="connsiteX62" fmla="*/ 249567 w 302322"/>
                <a:gd name="connsiteY62" fmla="*/ 240910 h 299666"/>
                <a:gd name="connsiteX63" fmla="*/ 250420 w 302322"/>
                <a:gd name="connsiteY63" fmla="*/ 264381 h 299666"/>
                <a:gd name="connsiteX64" fmla="*/ 223048 w 302322"/>
                <a:gd name="connsiteY64" fmla="*/ 252788 h 29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02322" h="299666">
                  <a:moveTo>
                    <a:pt x="223143" y="252788"/>
                  </a:moveTo>
                  <a:cubicBezTo>
                    <a:pt x="223143" y="252788"/>
                    <a:pt x="236118" y="272078"/>
                    <a:pt x="236118" y="272078"/>
                  </a:cubicBezTo>
                  <a:cubicBezTo>
                    <a:pt x="232140" y="274834"/>
                    <a:pt x="224279" y="273693"/>
                    <a:pt x="220112" y="275974"/>
                  </a:cubicBezTo>
                  <a:cubicBezTo>
                    <a:pt x="215944" y="278255"/>
                    <a:pt x="202401" y="260675"/>
                    <a:pt x="198044" y="262480"/>
                  </a:cubicBezTo>
                  <a:cubicBezTo>
                    <a:pt x="193687" y="264286"/>
                    <a:pt x="196055" y="286237"/>
                    <a:pt x="191509" y="287567"/>
                  </a:cubicBezTo>
                  <a:cubicBezTo>
                    <a:pt x="186963" y="288897"/>
                    <a:pt x="182701" y="298875"/>
                    <a:pt x="177965" y="299635"/>
                  </a:cubicBezTo>
                  <a:cubicBezTo>
                    <a:pt x="173229" y="300395"/>
                    <a:pt x="165558" y="287282"/>
                    <a:pt x="160822" y="287662"/>
                  </a:cubicBezTo>
                  <a:cubicBezTo>
                    <a:pt x="156087" y="288042"/>
                    <a:pt x="150783" y="285191"/>
                    <a:pt x="146047" y="285001"/>
                  </a:cubicBezTo>
                  <a:cubicBezTo>
                    <a:pt x="141311" y="284811"/>
                    <a:pt x="136197" y="284526"/>
                    <a:pt x="131461" y="283861"/>
                  </a:cubicBezTo>
                  <a:cubicBezTo>
                    <a:pt x="126726" y="283196"/>
                    <a:pt x="123506" y="275024"/>
                    <a:pt x="118865" y="273883"/>
                  </a:cubicBezTo>
                  <a:cubicBezTo>
                    <a:pt x="114224" y="272743"/>
                    <a:pt x="112708" y="264286"/>
                    <a:pt x="108162" y="262670"/>
                  </a:cubicBezTo>
                  <a:cubicBezTo>
                    <a:pt x="103616" y="261055"/>
                    <a:pt x="93577" y="274073"/>
                    <a:pt x="89220" y="271983"/>
                  </a:cubicBezTo>
                  <a:cubicBezTo>
                    <a:pt x="84863" y="269892"/>
                    <a:pt x="73782" y="278160"/>
                    <a:pt x="69709" y="275689"/>
                  </a:cubicBezTo>
                  <a:cubicBezTo>
                    <a:pt x="65637" y="273218"/>
                    <a:pt x="62795" y="266376"/>
                    <a:pt x="59007" y="263336"/>
                  </a:cubicBezTo>
                  <a:cubicBezTo>
                    <a:pt x="55218" y="260295"/>
                    <a:pt x="50009" y="257159"/>
                    <a:pt x="46505" y="253833"/>
                  </a:cubicBezTo>
                  <a:cubicBezTo>
                    <a:pt x="43001" y="250507"/>
                    <a:pt x="58912" y="229127"/>
                    <a:pt x="55787" y="225421"/>
                  </a:cubicBezTo>
                  <a:cubicBezTo>
                    <a:pt x="52661" y="221715"/>
                    <a:pt x="41864" y="225041"/>
                    <a:pt x="39117" y="221050"/>
                  </a:cubicBezTo>
                  <a:cubicBezTo>
                    <a:pt x="39117" y="221050"/>
                    <a:pt x="48778" y="214493"/>
                    <a:pt x="48778" y="214493"/>
                  </a:cubicBezTo>
                  <a:cubicBezTo>
                    <a:pt x="46031" y="210502"/>
                    <a:pt x="16197" y="222760"/>
                    <a:pt x="13924" y="218579"/>
                  </a:cubicBezTo>
                  <a:cubicBezTo>
                    <a:pt x="11651" y="214398"/>
                    <a:pt x="36276" y="197103"/>
                    <a:pt x="34476" y="192732"/>
                  </a:cubicBezTo>
                  <a:cubicBezTo>
                    <a:pt x="32677" y="188361"/>
                    <a:pt x="28983" y="185605"/>
                    <a:pt x="27657" y="181044"/>
                  </a:cubicBezTo>
                  <a:cubicBezTo>
                    <a:pt x="26331" y="176483"/>
                    <a:pt x="13356" y="174773"/>
                    <a:pt x="12598" y="170116"/>
                  </a:cubicBezTo>
                  <a:cubicBezTo>
                    <a:pt x="11840" y="165460"/>
                    <a:pt x="19891" y="159664"/>
                    <a:pt x="19607" y="154912"/>
                  </a:cubicBezTo>
                  <a:cubicBezTo>
                    <a:pt x="19323" y="150161"/>
                    <a:pt x="-188" y="144935"/>
                    <a:pt x="1" y="140183"/>
                  </a:cubicBezTo>
                  <a:cubicBezTo>
                    <a:pt x="191" y="135432"/>
                    <a:pt x="4642" y="129731"/>
                    <a:pt x="5305" y="124980"/>
                  </a:cubicBezTo>
                  <a:cubicBezTo>
                    <a:pt x="5968" y="120228"/>
                    <a:pt x="28226" y="119753"/>
                    <a:pt x="29362" y="115097"/>
                  </a:cubicBezTo>
                  <a:cubicBezTo>
                    <a:pt x="30499" y="110441"/>
                    <a:pt x="10514" y="99418"/>
                    <a:pt x="12124" y="94952"/>
                  </a:cubicBezTo>
                  <a:cubicBezTo>
                    <a:pt x="13735" y="90486"/>
                    <a:pt x="35897" y="94667"/>
                    <a:pt x="37981" y="90295"/>
                  </a:cubicBezTo>
                  <a:cubicBezTo>
                    <a:pt x="40064" y="85924"/>
                    <a:pt x="45937" y="85449"/>
                    <a:pt x="48494" y="81363"/>
                  </a:cubicBezTo>
                  <a:cubicBezTo>
                    <a:pt x="51051" y="77277"/>
                    <a:pt x="49346" y="72146"/>
                    <a:pt x="52282" y="68345"/>
                  </a:cubicBezTo>
                  <a:cubicBezTo>
                    <a:pt x="55218" y="64544"/>
                    <a:pt x="36181" y="41358"/>
                    <a:pt x="39496" y="37937"/>
                  </a:cubicBezTo>
                  <a:cubicBezTo>
                    <a:pt x="42811" y="34516"/>
                    <a:pt x="53703" y="37272"/>
                    <a:pt x="57397" y="34136"/>
                  </a:cubicBezTo>
                  <a:cubicBezTo>
                    <a:pt x="61091" y="31000"/>
                    <a:pt x="69425" y="33471"/>
                    <a:pt x="73403" y="30715"/>
                  </a:cubicBezTo>
                  <a:cubicBezTo>
                    <a:pt x="73403" y="30715"/>
                    <a:pt x="76529" y="35276"/>
                    <a:pt x="76529" y="35276"/>
                  </a:cubicBezTo>
                  <a:cubicBezTo>
                    <a:pt x="80506" y="32520"/>
                    <a:pt x="85147" y="32045"/>
                    <a:pt x="89315" y="29860"/>
                  </a:cubicBezTo>
                  <a:cubicBezTo>
                    <a:pt x="93482" y="27674"/>
                    <a:pt x="88368" y="3823"/>
                    <a:pt x="92819" y="2017"/>
                  </a:cubicBezTo>
                  <a:cubicBezTo>
                    <a:pt x="97270" y="212"/>
                    <a:pt x="111288" y="25298"/>
                    <a:pt x="115834" y="24063"/>
                  </a:cubicBezTo>
                  <a:cubicBezTo>
                    <a:pt x="120380" y="22828"/>
                    <a:pt x="120285" y="877"/>
                    <a:pt x="124926" y="22"/>
                  </a:cubicBezTo>
                  <a:cubicBezTo>
                    <a:pt x="129567" y="-833"/>
                    <a:pt x="137144" y="23683"/>
                    <a:pt x="141880" y="23398"/>
                  </a:cubicBezTo>
                  <a:cubicBezTo>
                    <a:pt x="146615" y="23113"/>
                    <a:pt x="150688" y="972"/>
                    <a:pt x="155518" y="1162"/>
                  </a:cubicBezTo>
                  <a:cubicBezTo>
                    <a:pt x="160349" y="1352"/>
                    <a:pt x="165937" y="972"/>
                    <a:pt x="170672" y="1637"/>
                  </a:cubicBezTo>
                  <a:cubicBezTo>
                    <a:pt x="175408" y="2302"/>
                    <a:pt x="174934" y="27674"/>
                    <a:pt x="179575" y="28814"/>
                  </a:cubicBezTo>
                  <a:cubicBezTo>
                    <a:pt x="184216" y="29955"/>
                    <a:pt x="197381" y="2207"/>
                    <a:pt x="201832" y="3823"/>
                  </a:cubicBezTo>
                  <a:cubicBezTo>
                    <a:pt x="206284" y="5438"/>
                    <a:pt x="207231" y="17696"/>
                    <a:pt x="211493" y="19787"/>
                  </a:cubicBezTo>
                  <a:cubicBezTo>
                    <a:pt x="215755" y="21878"/>
                    <a:pt x="215092" y="32520"/>
                    <a:pt x="219165" y="35086"/>
                  </a:cubicBezTo>
                  <a:cubicBezTo>
                    <a:pt x="223237" y="37652"/>
                    <a:pt x="231572" y="33281"/>
                    <a:pt x="235360" y="36226"/>
                  </a:cubicBezTo>
                  <a:cubicBezTo>
                    <a:pt x="239149" y="39172"/>
                    <a:pt x="234034" y="51525"/>
                    <a:pt x="237539" y="54851"/>
                  </a:cubicBezTo>
                  <a:cubicBezTo>
                    <a:pt x="241043" y="58177"/>
                    <a:pt x="264247" y="43163"/>
                    <a:pt x="267373" y="46869"/>
                  </a:cubicBezTo>
                  <a:cubicBezTo>
                    <a:pt x="270498" y="50575"/>
                    <a:pt x="268131" y="59792"/>
                    <a:pt x="270783" y="63879"/>
                  </a:cubicBezTo>
                  <a:cubicBezTo>
                    <a:pt x="270783" y="63879"/>
                    <a:pt x="276844" y="59792"/>
                    <a:pt x="276844" y="59792"/>
                  </a:cubicBezTo>
                  <a:cubicBezTo>
                    <a:pt x="279591" y="63784"/>
                    <a:pt x="285747" y="67775"/>
                    <a:pt x="287925" y="71956"/>
                  </a:cubicBezTo>
                  <a:cubicBezTo>
                    <a:pt x="290104" y="76137"/>
                    <a:pt x="281011" y="87255"/>
                    <a:pt x="282811" y="91626"/>
                  </a:cubicBezTo>
                  <a:cubicBezTo>
                    <a:pt x="284611" y="95997"/>
                    <a:pt x="281390" y="102649"/>
                    <a:pt x="282622" y="107210"/>
                  </a:cubicBezTo>
                  <a:cubicBezTo>
                    <a:pt x="283853" y="111771"/>
                    <a:pt x="287073" y="116237"/>
                    <a:pt x="287831" y="120893"/>
                  </a:cubicBezTo>
                  <a:cubicBezTo>
                    <a:pt x="288588" y="125550"/>
                    <a:pt x="277886" y="131441"/>
                    <a:pt x="278265" y="136192"/>
                  </a:cubicBezTo>
                  <a:cubicBezTo>
                    <a:pt x="278644" y="140944"/>
                    <a:pt x="302511" y="145695"/>
                    <a:pt x="302322" y="150446"/>
                  </a:cubicBezTo>
                  <a:cubicBezTo>
                    <a:pt x="302132" y="155197"/>
                    <a:pt x="285558" y="159283"/>
                    <a:pt x="284895" y="164035"/>
                  </a:cubicBezTo>
                  <a:cubicBezTo>
                    <a:pt x="284232" y="168786"/>
                    <a:pt x="298817" y="177243"/>
                    <a:pt x="297681" y="181899"/>
                  </a:cubicBezTo>
                  <a:cubicBezTo>
                    <a:pt x="296544" y="186556"/>
                    <a:pt x="280822" y="187601"/>
                    <a:pt x="279212" y="192067"/>
                  </a:cubicBezTo>
                  <a:cubicBezTo>
                    <a:pt x="277602" y="196533"/>
                    <a:pt x="264532" y="195583"/>
                    <a:pt x="262448" y="199859"/>
                  </a:cubicBezTo>
                  <a:cubicBezTo>
                    <a:pt x="260364" y="204135"/>
                    <a:pt x="282243" y="221905"/>
                    <a:pt x="279780" y="225991"/>
                  </a:cubicBezTo>
                  <a:cubicBezTo>
                    <a:pt x="277318" y="230077"/>
                    <a:pt x="274192" y="235778"/>
                    <a:pt x="271256" y="239579"/>
                  </a:cubicBezTo>
                  <a:cubicBezTo>
                    <a:pt x="268320" y="243380"/>
                    <a:pt x="252882" y="237394"/>
                    <a:pt x="249567" y="240910"/>
                  </a:cubicBezTo>
                  <a:cubicBezTo>
                    <a:pt x="246252" y="244426"/>
                    <a:pt x="254113" y="261245"/>
                    <a:pt x="250420" y="264381"/>
                  </a:cubicBezTo>
                  <a:cubicBezTo>
                    <a:pt x="246726" y="267517"/>
                    <a:pt x="227026" y="250127"/>
                    <a:pt x="223048" y="252788"/>
                  </a:cubicBezTo>
                  <a:close/>
                </a:path>
              </a:pathLst>
            </a:custGeom>
            <a:solidFill>
              <a:srgbClr val="AD222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1" name="Graphic 80">
            <a:extLst>
              <a:ext uri="{FF2B5EF4-FFF2-40B4-BE49-F238E27FC236}">
                <a16:creationId xmlns:a16="http://schemas.microsoft.com/office/drawing/2014/main" id="{FCB97F34-99FD-0EC9-158A-37E45AFAA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0599" y="2745750"/>
            <a:ext cx="799306" cy="799306"/>
          </a:xfrm>
          <a:prstGeom prst="rect">
            <a:avLst/>
          </a:prstGeom>
        </p:spPr>
      </p:pic>
      <p:sp>
        <p:nvSpPr>
          <p:cNvPr id="83" name="TextBox 23">
            <a:extLst>
              <a:ext uri="{FF2B5EF4-FFF2-40B4-BE49-F238E27FC236}">
                <a16:creationId xmlns:a16="http://schemas.microsoft.com/office/drawing/2014/main" id="{3B373C21-80A3-B9D8-022F-A7D1D16C235E}"/>
              </a:ext>
            </a:extLst>
          </p:cNvPr>
          <p:cNvSpPr txBox="1"/>
          <p:nvPr/>
        </p:nvSpPr>
        <p:spPr>
          <a:xfrm>
            <a:off x="6053922" y="2879070"/>
            <a:ext cx="777585" cy="282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cleavage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BBF35AC-CE96-CA7A-2384-8E84766AC8C6}"/>
              </a:ext>
            </a:extLst>
          </p:cNvPr>
          <p:cNvSpPr/>
          <p:nvPr/>
        </p:nvSpPr>
        <p:spPr>
          <a:xfrm>
            <a:off x="5522914" y="3142082"/>
            <a:ext cx="332701" cy="224170"/>
          </a:xfrm>
          <a:custGeom>
            <a:avLst/>
            <a:gdLst>
              <a:gd name="connsiteX0" fmla="*/ 0 w 332701"/>
              <a:gd name="connsiteY0" fmla="*/ 2979 h 224170"/>
              <a:gd name="connsiteX1" fmla="*/ 30615 w 332701"/>
              <a:gd name="connsiteY1" fmla="*/ 51358 h 224170"/>
              <a:gd name="connsiteX2" fmla="*/ 55280 w 332701"/>
              <a:gd name="connsiteY2" fmla="*/ 0 h 224170"/>
              <a:gd name="connsiteX3" fmla="*/ 78643 w 332701"/>
              <a:gd name="connsiteY3" fmla="*/ 51969 h 224170"/>
              <a:gd name="connsiteX4" fmla="*/ 109692 w 332701"/>
              <a:gd name="connsiteY4" fmla="*/ 4151 h 224170"/>
              <a:gd name="connsiteX5" fmla="*/ 125753 w 332701"/>
              <a:gd name="connsiteY5" fmla="*/ 58793 h 224170"/>
              <a:gd name="connsiteX6" fmla="*/ 163670 w 332701"/>
              <a:gd name="connsiteY6" fmla="*/ 16194 h 224170"/>
              <a:gd name="connsiteX7" fmla="*/ 170207 w 332701"/>
              <a:gd name="connsiteY7" fmla="*/ 72720 h 224170"/>
              <a:gd name="connsiteX8" fmla="*/ 215580 w 332701"/>
              <a:gd name="connsiteY8" fmla="*/ 38168 h 224170"/>
              <a:gd name="connsiteX9" fmla="*/ 209758 w 332701"/>
              <a:gd name="connsiteY9" fmla="*/ 94745 h 224170"/>
              <a:gd name="connsiteX10" fmla="*/ 262051 w 332701"/>
              <a:gd name="connsiteY10" fmla="*/ 72033 h 224170"/>
              <a:gd name="connsiteX11" fmla="*/ 241879 w 332701"/>
              <a:gd name="connsiteY11" fmla="*/ 125224 h 224170"/>
              <a:gd name="connsiteX12" fmla="*/ 298334 w 332701"/>
              <a:gd name="connsiteY12" fmla="*/ 117178 h 224170"/>
              <a:gd name="connsiteX13" fmla="*/ 264834 w 332701"/>
              <a:gd name="connsiteY13" fmla="*/ 163239 h 224170"/>
              <a:gd name="connsiteX14" fmla="*/ 321518 w 332701"/>
              <a:gd name="connsiteY14" fmla="*/ 169426 h 224170"/>
              <a:gd name="connsiteX15" fmla="*/ 278367 w 332701"/>
              <a:gd name="connsiteY15" fmla="*/ 206729 h 224170"/>
              <a:gd name="connsiteX16" fmla="*/ 332702 w 332701"/>
              <a:gd name="connsiteY16" fmla="*/ 224170 h 22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701" h="224170">
                <a:moveTo>
                  <a:pt x="0" y="2979"/>
                </a:moveTo>
                <a:cubicBezTo>
                  <a:pt x="12690" y="1070"/>
                  <a:pt x="14733" y="52147"/>
                  <a:pt x="30615" y="51358"/>
                </a:cubicBezTo>
                <a:cubicBezTo>
                  <a:pt x="37943" y="51001"/>
                  <a:pt x="45654" y="-127"/>
                  <a:pt x="55280" y="0"/>
                </a:cubicBezTo>
                <a:cubicBezTo>
                  <a:pt x="63221" y="102"/>
                  <a:pt x="69553" y="51281"/>
                  <a:pt x="78643" y="51969"/>
                </a:cubicBezTo>
                <a:cubicBezTo>
                  <a:pt x="86788" y="52580"/>
                  <a:pt x="100909" y="2903"/>
                  <a:pt x="109692" y="4151"/>
                </a:cubicBezTo>
                <a:cubicBezTo>
                  <a:pt x="117914" y="5322"/>
                  <a:pt x="117199" y="56908"/>
                  <a:pt x="125753" y="58793"/>
                </a:cubicBezTo>
                <a:cubicBezTo>
                  <a:pt x="134306" y="60677"/>
                  <a:pt x="155372" y="13597"/>
                  <a:pt x="163670" y="16194"/>
                </a:cubicBezTo>
                <a:cubicBezTo>
                  <a:pt x="171968" y="18791"/>
                  <a:pt x="162240" y="69385"/>
                  <a:pt x="170207" y="72720"/>
                </a:cubicBezTo>
                <a:cubicBezTo>
                  <a:pt x="178173" y="76056"/>
                  <a:pt x="208047" y="33992"/>
                  <a:pt x="215580" y="38168"/>
                </a:cubicBezTo>
                <a:cubicBezTo>
                  <a:pt x="223112" y="42344"/>
                  <a:pt x="202762" y="89678"/>
                  <a:pt x="209758" y="94745"/>
                </a:cubicBezTo>
                <a:cubicBezTo>
                  <a:pt x="216754" y="99812"/>
                  <a:pt x="255769" y="66075"/>
                  <a:pt x="262051" y="72033"/>
                </a:cubicBezTo>
                <a:cubicBezTo>
                  <a:pt x="268332" y="77991"/>
                  <a:pt x="236415" y="118425"/>
                  <a:pt x="241879" y="125224"/>
                </a:cubicBezTo>
                <a:cubicBezTo>
                  <a:pt x="247343" y="132022"/>
                  <a:pt x="293814" y="109666"/>
                  <a:pt x="298334" y="117178"/>
                </a:cubicBezTo>
                <a:cubicBezTo>
                  <a:pt x="302598" y="124256"/>
                  <a:pt x="261285" y="155193"/>
                  <a:pt x="264834" y="163239"/>
                </a:cubicBezTo>
                <a:cubicBezTo>
                  <a:pt x="268153" y="170776"/>
                  <a:pt x="318914" y="160998"/>
                  <a:pt x="321518" y="169426"/>
                </a:cubicBezTo>
                <a:cubicBezTo>
                  <a:pt x="323944" y="177269"/>
                  <a:pt x="276630" y="198071"/>
                  <a:pt x="278367" y="206729"/>
                </a:cubicBezTo>
                <a:cubicBezTo>
                  <a:pt x="280001" y="214775"/>
                  <a:pt x="331706" y="215386"/>
                  <a:pt x="332702" y="224170"/>
                </a:cubicBezTo>
              </a:path>
            </a:pathLst>
          </a:custGeom>
          <a:noFill/>
          <a:ln w="16167" cap="rnd">
            <a:solidFill>
              <a:srgbClr val="AD22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165D6F6-8582-6F7C-71A9-A96C8F8552A5}"/>
              </a:ext>
            </a:extLst>
          </p:cNvPr>
          <p:cNvSpPr/>
          <p:nvPr/>
        </p:nvSpPr>
        <p:spPr>
          <a:xfrm>
            <a:off x="6916329" y="2667618"/>
            <a:ext cx="331578" cy="704414"/>
          </a:xfrm>
          <a:custGeom>
            <a:avLst/>
            <a:gdLst>
              <a:gd name="connsiteX0" fmla="*/ 0 w 331578"/>
              <a:gd name="connsiteY0" fmla="*/ 0 h 704414"/>
              <a:gd name="connsiteX1" fmla="*/ 13992 w 331578"/>
              <a:gd name="connsiteY1" fmla="*/ 58360 h 704414"/>
              <a:gd name="connsiteX2" fmla="*/ 63527 w 331578"/>
              <a:gd name="connsiteY2" fmla="*/ 25106 h 704414"/>
              <a:gd name="connsiteX3" fmla="*/ 65366 w 331578"/>
              <a:gd name="connsiteY3" fmla="*/ 84662 h 704414"/>
              <a:gd name="connsiteX4" fmla="*/ 119676 w 331578"/>
              <a:gd name="connsiteY4" fmla="*/ 59862 h 704414"/>
              <a:gd name="connsiteX5" fmla="*/ 112322 w 331578"/>
              <a:gd name="connsiteY5" fmla="*/ 118985 h 704414"/>
              <a:gd name="connsiteX6" fmla="*/ 169747 w 331578"/>
              <a:gd name="connsiteY6" fmla="*/ 102537 h 704414"/>
              <a:gd name="connsiteX7" fmla="*/ 153840 w 331578"/>
              <a:gd name="connsiteY7" fmla="*/ 159980 h 704414"/>
              <a:gd name="connsiteX8" fmla="*/ 213026 w 331578"/>
              <a:gd name="connsiteY8" fmla="*/ 151832 h 704414"/>
              <a:gd name="connsiteX9" fmla="*/ 189306 w 331578"/>
              <a:gd name="connsiteY9" fmla="*/ 206525 h 704414"/>
              <a:gd name="connsiteX10" fmla="*/ 249054 w 331578"/>
              <a:gd name="connsiteY10" fmla="*/ 206321 h 704414"/>
              <a:gd name="connsiteX11" fmla="*/ 218490 w 331578"/>
              <a:gd name="connsiteY11" fmla="*/ 257526 h 704414"/>
              <a:gd name="connsiteX12" fmla="*/ 277805 w 331578"/>
              <a:gd name="connsiteY12" fmla="*/ 264604 h 704414"/>
              <a:gd name="connsiteX13" fmla="*/ 241496 w 331578"/>
              <a:gd name="connsiteY13" fmla="*/ 311938 h 704414"/>
              <a:gd name="connsiteX14" fmla="*/ 299687 w 331578"/>
              <a:gd name="connsiteY14" fmla="*/ 325459 h 704414"/>
              <a:gd name="connsiteX15" fmla="*/ 258680 w 331578"/>
              <a:gd name="connsiteY15" fmla="*/ 368821 h 704414"/>
              <a:gd name="connsiteX16" fmla="*/ 315314 w 331578"/>
              <a:gd name="connsiteY16" fmla="*/ 387842 h 704414"/>
              <a:gd name="connsiteX17" fmla="*/ 270553 w 331578"/>
              <a:gd name="connsiteY17" fmla="*/ 427359 h 704414"/>
              <a:gd name="connsiteX18" fmla="*/ 325374 w 331578"/>
              <a:gd name="connsiteY18" fmla="*/ 451090 h 704414"/>
              <a:gd name="connsiteX19" fmla="*/ 277652 w 331578"/>
              <a:gd name="connsiteY19" fmla="*/ 486992 h 704414"/>
              <a:gd name="connsiteX20" fmla="*/ 330583 w 331578"/>
              <a:gd name="connsiteY20" fmla="*/ 514644 h 704414"/>
              <a:gd name="connsiteX21" fmla="*/ 280511 w 331578"/>
              <a:gd name="connsiteY21" fmla="*/ 547210 h 704414"/>
              <a:gd name="connsiteX22" fmla="*/ 331579 w 331578"/>
              <a:gd name="connsiteY22" fmla="*/ 578172 h 704414"/>
              <a:gd name="connsiteX23" fmla="*/ 279669 w 331578"/>
              <a:gd name="connsiteY23" fmla="*/ 607734 h 704414"/>
              <a:gd name="connsiteX24" fmla="*/ 328948 w 331578"/>
              <a:gd name="connsiteY24" fmla="*/ 641471 h 704414"/>
              <a:gd name="connsiteX25" fmla="*/ 275558 w 331578"/>
              <a:gd name="connsiteY25" fmla="*/ 668309 h 704414"/>
              <a:gd name="connsiteX26" fmla="*/ 323127 w 331578"/>
              <a:gd name="connsiteY26" fmla="*/ 704414 h 70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1578" h="704414">
                <a:moveTo>
                  <a:pt x="0" y="0"/>
                </a:moveTo>
                <a:cubicBezTo>
                  <a:pt x="15142" y="3514"/>
                  <a:pt x="-4187" y="50975"/>
                  <a:pt x="13992" y="58360"/>
                </a:cubicBezTo>
                <a:cubicBezTo>
                  <a:pt x="22138" y="61670"/>
                  <a:pt x="52982" y="19708"/>
                  <a:pt x="63527" y="25106"/>
                </a:cubicBezTo>
                <a:cubicBezTo>
                  <a:pt x="71954" y="29434"/>
                  <a:pt x="55842" y="78755"/>
                  <a:pt x="65366" y="84662"/>
                </a:cubicBezTo>
                <a:cubicBezTo>
                  <a:pt x="73639" y="89780"/>
                  <a:pt x="110841" y="53394"/>
                  <a:pt x="119676" y="59862"/>
                </a:cubicBezTo>
                <a:cubicBezTo>
                  <a:pt x="127642" y="65693"/>
                  <a:pt x="104100" y="111983"/>
                  <a:pt x="112322" y="118985"/>
                </a:cubicBezTo>
                <a:cubicBezTo>
                  <a:pt x="119906" y="125453"/>
                  <a:pt x="162112" y="94974"/>
                  <a:pt x="169747" y="102537"/>
                </a:cubicBezTo>
                <a:cubicBezTo>
                  <a:pt x="176871" y="109564"/>
                  <a:pt x="146792" y="151933"/>
                  <a:pt x="153840" y="159980"/>
                </a:cubicBezTo>
                <a:cubicBezTo>
                  <a:pt x="160453" y="167516"/>
                  <a:pt x="206566" y="143353"/>
                  <a:pt x="213026" y="151832"/>
                </a:cubicBezTo>
                <a:cubicBezTo>
                  <a:pt x="219103" y="159827"/>
                  <a:pt x="183458" y="197664"/>
                  <a:pt x="189306" y="206525"/>
                </a:cubicBezTo>
                <a:cubicBezTo>
                  <a:pt x="194846" y="214927"/>
                  <a:pt x="243769" y="197104"/>
                  <a:pt x="249054" y="206321"/>
                </a:cubicBezTo>
                <a:cubicBezTo>
                  <a:pt x="254059" y="215054"/>
                  <a:pt x="213818" y="248028"/>
                  <a:pt x="218490" y="257526"/>
                </a:cubicBezTo>
                <a:cubicBezTo>
                  <a:pt x="223163" y="267023"/>
                  <a:pt x="273694" y="254852"/>
                  <a:pt x="277805" y="264604"/>
                </a:cubicBezTo>
                <a:cubicBezTo>
                  <a:pt x="281916" y="274356"/>
                  <a:pt x="237922" y="301983"/>
                  <a:pt x="241496" y="311938"/>
                </a:cubicBezTo>
                <a:cubicBezTo>
                  <a:pt x="245071" y="321894"/>
                  <a:pt x="296649" y="315325"/>
                  <a:pt x="299687" y="325459"/>
                </a:cubicBezTo>
                <a:cubicBezTo>
                  <a:pt x="302726" y="335593"/>
                  <a:pt x="256127" y="358560"/>
                  <a:pt x="258680" y="368821"/>
                </a:cubicBezTo>
                <a:cubicBezTo>
                  <a:pt x="261234" y="379083"/>
                  <a:pt x="313220" y="377504"/>
                  <a:pt x="315314" y="387842"/>
                </a:cubicBezTo>
                <a:cubicBezTo>
                  <a:pt x="317407" y="398179"/>
                  <a:pt x="268894" y="416919"/>
                  <a:pt x="270553" y="427359"/>
                </a:cubicBezTo>
                <a:cubicBezTo>
                  <a:pt x="272213" y="437799"/>
                  <a:pt x="324123" y="440599"/>
                  <a:pt x="325374" y="451090"/>
                </a:cubicBezTo>
                <a:cubicBezTo>
                  <a:pt x="326625" y="461580"/>
                  <a:pt x="276784" y="476476"/>
                  <a:pt x="277652" y="486992"/>
                </a:cubicBezTo>
                <a:cubicBezTo>
                  <a:pt x="278520" y="497508"/>
                  <a:pt x="330098" y="504128"/>
                  <a:pt x="330583" y="514644"/>
                </a:cubicBezTo>
                <a:cubicBezTo>
                  <a:pt x="331068" y="525160"/>
                  <a:pt x="280358" y="536694"/>
                  <a:pt x="280511" y="547210"/>
                </a:cubicBezTo>
                <a:cubicBezTo>
                  <a:pt x="280665" y="557726"/>
                  <a:pt x="331732" y="567631"/>
                  <a:pt x="331579" y="578172"/>
                </a:cubicBezTo>
                <a:cubicBezTo>
                  <a:pt x="331425" y="588714"/>
                  <a:pt x="280103" y="597218"/>
                  <a:pt x="279669" y="607734"/>
                </a:cubicBezTo>
                <a:cubicBezTo>
                  <a:pt x="279235" y="618250"/>
                  <a:pt x="329663" y="630981"/>
                  <a:pt x="328948" y="641471"/>
                </a:cubicBezTo>
                <a:cubicBezTo>
                  <a:pt x="328234" y="651962"/>
                  <a:pt x="276528" y="657844"/>
                  <a:pt x="275558" y="668309"/>
                </a:cubicBezTo>
                <a:cubicBezTo>
                  <a:pt x="274588" y="678774"/>
                  <a:pt x="324327" y="693975"/>
                  <a:pt x="323127" y="704414"/>
                </a:cubicBezTo>
              </a:path>
            </a:pathLst>
          </a:custGeom>
          <a:noFill/>
          <a:ln w="16167" cap="rnd">
            <a:solidFill>
              <a:srgbClr val="AD22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66A1D4-8FF9-280C-3A57-01E0C167FCD6}"/>
              </a:ext>
            </a:extLst>
          </p:cNvPr>
          <p:cNvSpPr/>
          <p:nvPr/>
        </p:nvSpPr>
        <p:spPr>
          <a:xfrm>
            <a:off x="9897369" y="2519434"/>
            <a:ext cx="377592" cy="347910"/>
          </a:xfrm>
          <a:custGeom>
            <a:avLst/>
            <a:gdLst>
              <a:gd name="connsiteX0" fmla="*/ 0 w 377592"/>
              <a:gd name="connsiteY0" fmla="*/ 130284 h 347910"/>
              <a:gd name="connsiteX1" fmla="*/ 60719 w 377592"/>
              <a:gd name="connsiteY1" fmla="*/ 144339 h 347910"/>
              <a:gd name="connsiteX2" fmla="*/ 54846 w 377592"/>
              <a:gd name="connsiteY2" fmla="*/ 82644 h 347910"/>
              <a:gd name="connsiteX3" fmla="*/ 113420 w 377592"/>
              <a:gd name="connsiteY3" fmla="*/ 103243 h 347910"/>
              <a:gd name="connsiteX4" fmla="*/ 114671 w 377592"/>
              <a:gd name="connsiteY4" fmla="*/ 41268 h 347910"/>
              <a:gd name="connsiteX5" fmla="*/ 169721 w 377592"/>
              <a:gd name="connsiteY5" fmla="*/ 69811 h 347910"/>
              <a:gd name="connsiteX6" fmla="*/ 182514 w 377592"/>
              <a:gd name="connsiteY6" fmla="*/ 9134 h 347910"/>
              <a:gd name="connsiteX7" fmla="*/ 227963 w 377592"/>
              <a:gd name="connsiteY7" fmla="*/ 50791 h 347910"/>
              <a:gd name="connsiteX8" fmla="*/ 263251 w 377592"/>
              <a:gd name="connsiteY8" fmla="*/ 44 h 347910"/>
              <a:gd name="connsiteX9" fmla="*/ 276273 w 377592"/>
              <a:gd name="connsiteY9" fmla="*/ 57513 h 347910"/>
              <a:gd name="connsiteX10" fmla="*/ 335715 w 377592"/>
              <a:gd name="connsiteY10" fmla="*/ 50434 h 347910"/>
              <a:gd name="connsiteX11" fmla="*/ 308139 w 377592"/>
              <a:gd name="connsiteY11" fmla="*/ 106400 h 347910"/>
              <a:gd name="connsiteX12" fmla="*/ 368526 w 377592"/>
              <a:gd name="connsiteY12" fmla="*/ 122544 h 347910"/>
              <a:gd name="connsiteX13" fmla="*/ 324889 w 377592"/>
              <a:gd name="connsiteY13" fmla="*/ 167230 h 347910"/>
              <a:gd name="connsiteX14" fmla="*/ 377590 w 377592"/>
              <a:gd name="connsiteY14" fmla="*/ 200764 h 347910"/>
              <a:gd name="connsiteX15" fmla="*/ 322897 w 377592"/>
              <a:gd name="connsiteY15" fmla="*/ 231140 h 347910"/>
              <a:gd name="connsiteX16" fmla="*/ 364976 w 377592"/>
              <a:gd name="connsiteY16" fmla="*/ 277303 h 347910"/>
              <a:gd name="connsiteX17" fmla="*/ 304641 w 377592"/>
              <a:gd name="connsiteY17" fmla="*/ 294134 h 347910"/>
              <a:gd name="connsiteX18" fmla="*/ 336455 w 377592"/>
              <a:gd name="connsiteY18" fmla="*/ 347910 h 3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7592" h="347910">
                <a:moveTo>
                  <a:pt x="0" y="130284"/>
                </a:moveTo>
                <a:cubicBezTo>
                  <a:pt x="12307" y="117986"/>
                  <a:pt x="44684" y="158216"/>
                  <a:pt x="60719" y="144339"/>
                </a:cubicBezTo>
                <a:cubicBezTo>
                  <a:pt x="68328" y="137744"/>
                  <a:pt x="44684" y="90588"/>
                  <a:pt x="54846" y="82644"/>
                </a:cubicBezTo>
                <a:cubicBezTo>
                  <a:pt x="63451" y="75922"/>
                  <a:pt x="103436" y="110194"/>
                  <a:pt x="113420" y="103243"/>
                </a:cubicBezTo>
                <a:cubicBezTo>
                  <a:pt x="122714" y="96801"/>
                  <a:pt x="104560" y="47328"/>
                  <a:pt x="114671" y="41268"/>
                </a:cubicBezTo>
                <a:cubicBezTo>
                  <a:pt x="124782" y="35208"/>
                  <a:pt x="159304" y="74827"/>
                  <a:pt x="169721" y="69811"/>
                </a:cubicBezTo>
                <a:cubicBezTo>
                  <a:pt x="180139" y="64795"/>
                  <a:pt x="171739" y="12750"/>
                  <a:pt x="182514" y="9134"/>
                </a:cubicBezTo>
                <a:cubicBezTo>
                  <a:pt x="193851" y="5341"/>
                  <a:pt x="216831" y="52293"/>
                  <a:pt x="227963" y="50791"/>
                </a:cubicBezTo>
                <a:cubicBezTo>
                  <a:pt x="239837" y="49187"/>
                  <a:pt x="252042" y="-1712"/>
                  <a:pt x="263251" y="44"/>
                </a:cubicBezTo>
                <a:cubicBezTo>
                  <a:pt x="274460" y="1801"/>
                  <a:pt x="266060" y="51402"/>
                  <a:pt x="276273" y="57513"/>
                </a:cubicBezTo>
                <a:cubicBezTo>
                  <a:pt x="290521" y="68258"/>
                  <a:pt x="323612" y="32280"/>
                  <a:pt x="335715" y="50434"/>
                </a:cubicBezTo>
                <a:cubicBezTo>
                  <a:pt x="341383" y="58939"/>
                  <a:pt x="302572" y="94153"/>
                  <a:pt x="308139" y="106400"/>
                </a:cubicBezTo>
                <a:cubicBezTo>
                  <a:pt x="312658" y="116356"/>
                  <a:pt x="365129" y="110169"/>
                  <a:pt x="368526" y="122544"/>
                </a:cubicBezTo>
                <a:cubicBezTo>
                  <a:pt x="371487" y="133314"/>
                  <a:pt x="323459" y="154677"/>
                  <a:pt x="324889" y="167230"/>
                </a:cubicBezTo>
                <a:cubicBezTo>
                  <a:pt x="326165" y="178408"/>
                  <a:pt x="377998" y="188211"/>
                  <a:pt x="377590" y="200764"/>
                </a:cubicBezTo>
                <a:cubicBezTo>
                  <a:pt x="377232" y="212043"/>
                  <a:pt x="324965" y="218791"/>
                  <a:pt x="322897" y="231140"/>
                </a:cubicBezTo>
                <a:cubicBezTo>
                  <a:pt x="321033" y="242293"/>
                  <a:pt x="368500" y="265285"/>
                  <a:pt x="364976" y="277303"/>
                </a:cubicBezTo>
                <a:cubicBezTo>
                  <a:pt x="361810" y="288176"/>
                  <a:pt x="309339" y="282549"/>
                  <a:pt x="304641" y="294134"/>
                </a:cubicBezTo>
                <a:cubicBezTo>
                  <a:pt x="300351" y="304650"/>
                  <a:pt x="342149" y="336809"/>
                  <a:pt x="336455" y="347910"/>
                </a:cubicBezTo>
              </a:path>
            </a:pathLst>
          </a:custGeom>
          <a:noFill/>
          <a:ln w="16167" cap="rnd">
            <a:solidFill>
              <a:srgbClr val="AD222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0915CB-F6D0-E63C-513F-CA9E87EFF493}"/>
              </a:ext>
            </a:extLst>
          </p:cNvPr>
          <p:cNvSpPr/>
          <p:nvPr/>
        </p:nvSpPr>
        <p:spPr>
          <a:xfrm>
            <a:off x="7132526" y="3366927"/>
            <a:ext cx="197968" cy="1171471"/>
          </a:xfrm>
          <a:custGeom>
            <a:avLst/>
            <a:gdLst>
              <a:gd name="connsiteX0" fmla="*/ 278453 w 278452"/>
              <a:gd name="connsiteY0" fmla="*/ 823865 h 1647730"/>
              <a:gd name="connsiteX1" fmla="*/ 139226 w 278452"/>
              <a:gd name="connsiteY1" fmla="*/ 1647731 h 1647730"/>
              <a:gd name="connsiteX2" fmla="*/ 0 w 278452"/>
              <a:gd name="connsiteY2" fmla="*/ 823865 h 1647730"/>
              <a:gd name="connsiteX3" fmla="*/ 139226 w 278452"/>
              <a:gd name="connsiteY3" fmla="*/ 0 h 1647730"/>
              <a:gd name="connsiteX4" fmla="*/ 278453 w 278452"/>
              <a:gd name="connsiteY4" fmla="*/ 823865 h 16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452" h="1647730">
                <a:moveTo>
                  <a:pt x="278453" y="823865"/>
                </a:moveTo>
                <a:cubicBezTo>
                  <a:pt x="278453" y="1278873"/>
                  <a:pt x="216119" y="1647731"/>
                  <a:pt x="139226" y="1647731"/>
                </a:cubicBezTo>
                <a:cubicBezTo>
                  <a:pt x="62334" y="1647731"/>
                  <a:pt x="0" y="1278874"/>
                  <a:pt x="0" y="823865"/>
                </a:cubicBezTo>
                <a:cubicBezTo>
                  <a:pt x="0" y="368857"/>
                  <a:pt x="62334" y="0"/>
                  <a:pt x="139226" y="0"/>
                </a:cubicBezTo>
                <a:cubicBezTo>
                  <a:pt x="216119" y="0"/>
                  <a:pt x="278453" y="368857"/>
                  <a:pt x="278453" y="823865"/>
                </a:cubicBezTo>
                <a:close/>
              </a:path>
            </a:pathLst>
          </a:custGeom>
          <a:solidFill>
            <a:srgbClr val="F003D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64FBBE1-4EC2-B6F9-44C5-77826E6218AF}"/>
              </a:ext>
            </a:extLst>
          </p:cNvPr>
          <p:cNvSpPr/>
          <p:nvPr/>
        </p:nvSpPr>
        <p:spPr>
          <a:xfrm>
            <a:off x="10115073" y="2839153"/>
            <a:ext cx="197968" cy="1171471"/>
          </a:xfrm>
          <a:custGeom>
            <a:avLst/>
            <a:gdLst>
              <a:gd name="connsiteX0" fmla="*/ 278453 w 278452"/>
              <a:gd name="connsiteY0" fmla="*/ 823865 h 1647730"/>
              <a:gd name="connsiteX1" fmla="*/ 139226 w 278452"/>
              <a:gd name="connsiteY1" fmla="*/ 1647731 h 1647730"/>
              <a:gd name="connsiteX2" fmla="*/ 0 w 278452"/>
              <a:gd name="connsiteY2" fmla="*/ 823865 h 1647730"/>
              <a:gd name="connsiteX3" fmla="*/ 139226 w 278452"/>
              <a:gd name="connsiteY3" fmla="*/ 0 h 1647730"/>
              <a:gd name="connsiteX4" fmla="*/ 278453 w 278452"/>
              <a:gd name="connsiteY4" fmla="*/ 823865 h 16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452" h="1647730">
                <a:moveTo>
                  <a:pt x="278453" y="823865"/>
                </a:moveTo>
                <a:cubicBezTo>
                  <a:pt x="278453" y="1278873"/>
                  <a:pt x="216119" y="1647731"/>
                  <a:pt x="139226" y="1647731"/>
                </a:cubicBezTo>
                <a:cubicBezTo>
                  <a:pt x="62334" y="1647731"/>
                  <a:pt x="0" y="1278874"/>
                  <a:pt x="0" y="823865"/>
                </a:cubicBezTo>
                <a:cubicBezTo>
                  <a:pt x="0" y="368857"/>
                  <a:pt x="62334" y="0"/>
                  <a:pt x="139226" y="0"/>
                </a:cubicBezTo>
                <a:cubicBezTo>
                  <a:pt x="216119" y="0"/>
                  <a:pt x="278453" y="368857"/>
                  <a:pt x="278453" y="823865"/>
                </a:cubicBezTo>
                <a:close/>
              </a:path>
            </a:pathLst>
          </a:custGeom>
          <a:solidFill>
            <a:srgbClr val="F003D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C47FB728-6BFF-A096-B5DA-FD9C5A4CB4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 rot="16200000">
            <a:off x="6289438" y="3022819"/>
            <a:ext cx="358989" cy="45468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FCB2889-6ABB-91DD-E170-07B8A2BDA1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>
            <a:off x="9184773" y="3625372"/>
            <a:ext cx="173982" cy="22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56F5FD-B8AC-4243-94EE-615BF9A4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956" y="143016"/>
            <a:ext cx="6572119" cy="918841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>
                <a:solidFill>
                  <a:schemeClr val="tx1"/>
                </a:solidFill>
              </a:rPr>
              <a:t>NRG1 Fusions Can Lead to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Uncontrolled Growth and Cancer</a:t>
            </a:r>
            <a:r>
              <a:rPr lang="en-US" sz="3200" baseline="30000" dirty="0">
                <a:solidFill>
                  <a:schemeClr val="tx1"/>
                </a:solidFill>
              </a:rPr>
              <a:t>1,2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326DC-3600-4C9E-9858-D8A8DF465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F1FE7-663E-4466-9BC7-B7B99D8843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994AB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994AB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4AB78FD-0995-430D-8B50-7209A9383357}"/>
              </a:ext>
            </a:extLst>
          </p:cNvPr>
          <p:cNvSpPr/>
          <p:nvPr/>
        </p:nvSpPr>
        <p:spPr>
          <a:xfrm>
            <a:off x="376464" y="5821162"/>
            <a:ext cx="11368322" cy="746358"/>
          </a:xfrm>
          <a:prstGeom prst="rect">
            <a:avLst/>
          </a:prstGeom>
        </p:spPr>
        <p:txBody>
          <a:bodyPr wrap="square" lIns="91440" tIns="45720" rIns="91440" bIns="45720" num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DFS, disease-free survival;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NRG1+, neuregulin 1 fusion positive.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 Schram AM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Cancer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Discov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2022;12(5):1233-1247. doi:10.1158/2159-8290.CD-21-1119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Geuijen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CAW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Cancer Cell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2018;33(5):922-936. doi:10.1016/j.ccell.2018.04.003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Dhanasekaran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SM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Nat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Commun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2014;5:5893. doi:10.1038/ncomms6893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4.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Rosas D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Cancers (Basel)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2021;13(20):5038. doi:10.3390/cancers13205038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5.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Drilon A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J Clin Oncol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2021;39(25):2791-2802. doi:10.1200/JCO.20.03307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6.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Laskin J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Ann Oncol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2020;31(12):1693-1703. doi:10.1016/j.annonc.2020.08.2335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7.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Shin DH et al.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Oncotarget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2016;7(43):69450-69465. doi:10.18632/oncotarget.11913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8.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Zhang C et al.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Biochim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Biophys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Acta Rev Cancer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2022;1877(3):188707. doi:10.1016/j.bbcan.2022.188707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9.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Jones MR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Clin Cancer Res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2019;25(15):4674-4681.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doi:10.1158/1078-0432.CCR-19-0191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56C90D38-EB7F-4888-8732-6416E83A8736}"/>
              </a:ext>
            </a:extLst>
          </p:cNvPr>
          <p:cNvSpPr txBox="1">
            <a:spLocks/>
          </p:cNvSpPr>
          <p:nvPr/>
        </p:nvSpPr>
        <p:spPr>
          <a:xfrm>
            <a:off x="375611" y="1107096"/>
            <a:ext cx="3787154" cy="464742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nl-NL"/>
            </a:defPPr>
            <a:lvl1pPr indent="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2000" b="1" i="1">
                <a:solidFill>
                  <a:schemeClr val="bg2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>
                <a:solidFill>
                  <a:schemeClr val="accent1"/>
                </a:solidFill>
              </a:defRPr>
            </a:lvl2pPr>
            <a:lvl3pPr indent="-22383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376363" indent="-2349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Calibri" panose="020F0502020204030204" pitchFamily="34" charset="0"/>
              <a:buChar char="‒"/>
              <a:defRPr sz="1600">
                <a:solidFill>
                  <a:schemeClr val="tx2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Cancers resulting from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 fusions are reported to be aggressive and associated with poor outcomes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2ED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fusions can lead to</a:t>
            </a:r>
          </a:p>
          <a:p>
            <a:pPr marL="2317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2E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Enhanced pathologic activation of PI3K- and RAS-mediated pathways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6,8</a:t>
            </a:r>
          </a:p>
          <a:p>
            <a:pPr marL="2317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2E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 cell proliferation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2ED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NRG1+ tumors</a:t>
            </a:r>
          </a:p>
          <a:p>
            <a:pPr marL="2317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2E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histologic features associated with growth, recurrence, invasiveness, metastasis, resistance to therapy, and worse prognosis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3-7</a:t>
            </a:r>
          </a:p>
          <a:p>
            <a:pPr marL="2317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2E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 poorly to available therapies and are associated with lower OS, DFS, and PFS in lung cancer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4-7,9</a:t>
            </a:r>
          </a:p>
        </p:txBody>
      </p:sp>
      <p:sp>
        <p:nvSpPr>
          <p:cNvPr id="25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624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2E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FindTheFusions.com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download this presentation.</a:t>
            </a:r>
          </a:p>
        </p:txBody>
      </p:sp>
      <p:sp>
        <p:nvSpPr>
          <p:cNvPr id="4" name="Round Same Side Corner Rectangle 38">
            <a:extLst>
              <a:ext uri="{FF2B5EF4-FFF2-40B4-BE49-F238E27FC236}">
                <a16:creationId xmlns:a16="http://schemas.microsoft.com/office/drawing/2014/main" id="{D0C300AB-DADA-B4FC-5F9D-B513D83F133F}"/>
              </a:ext>
            </a:extLst>
          </p:cNvPr>
          <p:cNvSpPr/>
          <p:nvPr/>
        </p:nvSpPr>
        <p:spPr>
          <a:xfrm>
            <a:off x="4246179" y="1218077"/>
            <a:ext cx="7483859" cy="461529"/>
          </a:xfrm>
          <a:prstGeom prst="round2SameRect">
            <a:avLst>
              <a:gd name="adj1" fmla="val 25676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05267"/>
              </a:buClr>
              <a:buSzPct val="10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7840E-F8B0-07EB-C099-7D22FDABE95D}"/>
              </a:ext>
            </a:extLst>
          </p:cNvPr>
          <p:cNvSpPr txBox="1"/>
          <p:nvPr/>
        </p:nvSpPr>
        <p:spPr>
          <a:xfrm>
            <a:off x="4246179" y="1255848"/>
            <a:ext cx="7483859" cy="3847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example of WT NRG1 </a:t>
            </a: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NRG1 Fusion Signaling</a:t>
            </a:r>
          </a:p>
        </p:txBody>
      </p:sp>
      <p:sp>
        <p:nvSpPr>
          <p:cNvPr id="10" name="Rounded Rectangle 40">
            <a:extLst>
              <a:ext uri="{FF2B5EF4-FFF2-40B4-BE49-F238E27FC236}">
                <a16:creationId xmlns:a16="http://schemas.microsoft.com/office/drawing/2014/main" id="{0AE2404C-2D7C-2F26-B880-2588E6920990}"/>
              </a:ext>
            </a:extLst>
          </p:cNvPr>
          <p:cNvSpPr/>
          <p:nvPr/>
        </p:nvSpPr>
        <p:spPr>
          <a:xfrm>
            <a:off x="4246179" y="1212851"/>
            <a:ext cx="7483859" cy="4666192"/>
          </a:xfrm>
          <a:prstGeom prst="roundRect">
            <a:avLst>
              <a:gd name="adj" fmla="val 2888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9BBB5-9A6F-91F2-F90C-A92705D3D7FA}"/>
              </a:ext>
            </a:extLst>
          </p:cNvPr>
          <p:cNvSpPr txBox="1"/>
          <p:nvPr/>
        </p:nvSpPr>
        <p:spPr>
          <a:xfrm>
            <a:off x="4337927" y="5410931"/>
            <a:ext cx="7271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NRG1 fusions remain anchored in the cell membrane where they bind to and activate HER3, leading to dimerization with HER2 and downstream oncogenic signaling.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D2A58-F950-864B-83A5-34509DABD309}"/>
              </a:ext>
            </a:extLst>
          </p:cNvPr>
          <p:cNvGrpSpPr/>
          <p:nvPr/>
        </p:nvGrpSpPr>
        <p:grpSpPr>
          <a:xfrm>
            <a:off x="5245813" y="1910649"/>
            <a:ext cx="6284772" cy="3474664"/>
            <a:chOff x="5245813" y="1910649"/>
            <a:chExt cx="6284772" cy="34746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467A88-830A-A81B-6A73-5B37CCF8EF68}"/>
                </a:ext>
              </a:extLst>
            </p:cNvPr>
            <p:cNvSpPr txBox="1"/>
            <p:nvPr/>
          </p:nvSpPr>
          <p:spPr>
            <a:xfrm>
              <a:off x="8269927" y="1910649"/>
              <a:ext cx="2100864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NRG1 fusion signaling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9E453-475D-820A-A746-016E2EFEED4C}"/>
                </a:ext>
              </a:extLst>
            </p:cNvPr>
            <p:cNvSpPr txBox="1"/>
            <p:nvPr/>
          </p:nvSpPr>
          <p:spPr>
            <a:xfrm rot="20040000">
              <a:off x="8597201" y="2457789"/>
              <a:ext cx="730911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3D2649-8EE9-7832-9546-0821932533DA}"/>
                </a:ext>
              </a:extLst>
            </p:cNvPr>
            <p:cNvSpPr txBox="1"/>
            <p:nvPr/>
          </p:nvSpPr>
          <p:spPr>
            <a:xfrm rot="1560000">
              <a:off x="9172933" y="2447068"/>
              <a:ext cx="730911" cy="23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803A1D-109E-83B5-B400-08B419C5D369}"/>
                </a:ext>
              </a:extLst>
            </p:cNvPr>
            <p:cNvSpPr/>
            <p:nvPr/>
          </p:nvSpPr>
          <p:spPr>
            <a:xfrm>
              <a:off x="8311308" y="4883637"/>
              <a:ext cx="2018102" cy="5016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Uncontrolled cell growth and cancer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B24A43E-C604-3250-F215-1CEB67C2CA1D}"/>
                </a:ext>
              </a:extLst>
            </p:cNvPr>
            <p:cNvSpPr/>
            <p:nvPr/>
          </p:nvSpPr>
          <p:spPr>
            <a:xfrm>
              <a:off x="8869885" y="3620441"/>
              <a:ext cx="112386" cy="11238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22E0A5B-3124-95E3-7535-99EE90E9DA33}"/>
                </a:ext>
              </a:extLst>
            </p:cNvPr>
            <p:cNvSpPr/>
            <p:nvPr/>
          </p:nvSpPr>
          <p:spPr>
            <a:xfrm>
              <a:off x="5486705" y="4792518"/>
              <a:ext cx="1610377" cy="2970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Normal cell growth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B445E4-EB96-7EF1-B20D-A9B2801C4F40}"/>
                </a:ext>
              </a:extLst>
            </p:cNvPr>
            <p:cNvSpPr txBox="1"/>
            <p:nvPr/>
          </p:nvSpPr>
          <p:spPr>
            <a:xfrm>
              <a:off x="5245813" y="1910649"/>
              <a:ext cx="2100864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WT NRG1 signaling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79A239-53B5-B150-B7AE-1F90694B9EDA}"/>
                </a:ext>
              </a:extLst>
            </p:cNvPr>
            <p:cNvSpPr txBox="1"/>
            <p:nvPr/>
          </p:nvSpPr>
          <p:spPr>
            <a:xfrm>
              <a:off x="10329411" y="2853200"/>
              <a:ext cx="1201174" cy="929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Signaling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domain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 tethered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membrane</a:t>
              </a:r>
            </a:p>
          </p:txBody>
        </p:sp>
        <p:sp>
          <p:nvSpPr>
            <p:cNvPr id="34" name="Down Arrow 11">
              <a:extLst>
                <a:ext uri="{FF2B5EF4-FFF2-40B4-BE49-F238E27FC236}">
                  <a16:creationId xmlns:a16="http://schemas.microsoft.com/office/drawing/2014/main" id="{C2C9122C-A272-3DD4-74BB-1F5C53056AD7}"/>
                </a:ext>
              </a:extLst>
            </p:cNvPr>
            <p:cNvSpPr/>
            <p:nvPr/>
          </p:nvSpPr>
          <p:spPr>
            <a:xfrm>
              <a:off x="9274640" y="4676246"/>
              <a:ext cx="68768" cy="205930"/>
            </a:xfrm>
            <a:prstGeom prst="downArrow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Down Arrow 17">
              <a:extLst>
                <a:ext uri="{FF2B5EF4-FFF2-40B4-BE49-F238E27FC236}">
                  <a16:creationId xmlns:a16="http://schemas.microsoft.com/office/drawing/2014/main" id="{B11CB12E-986D-8A47-63D8-D69A10F064DD}"/>
                </a:ext>
              </a:extLst>
            </p:cNvPr>
            <p:cNvSpPr/>
            <p:nvPr/>
          </p:nvSpPr>
          <p:spPr>
            <a:xfrm>
              <a:off x="6257508" y="4545617"/>
              <a:ext cx="68768" cy="205930"/>
            </a:xfrm>
            <a:prstGeom prst="downArrow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F2EF7B-FCB3-C998-119A-5F5B4044AC5F}"/>
                </a:ext>
              </a:extLst>
            </p:cNvPr>
            <p:cNvSpPr txBox="1"/>
            <p:nvPr/>
          </p:nvSpPr>
          <p:spPr>
            <a:xfrm rot="20040000">
              <a:off x="5600568" y="2613360"/>
              <a:ext cx="730911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9A5E655-0281-2B96-A225-B160511192D7}"/>
                </a:ext>
              </a:extLst>
            </p:cNvPr>
            <p:cNvSpPr txBox="1"/>
            <p:nvPr/>
          </p:nvSpPr>
          <p:spPr>
            <a:xfrm rot="1560000">
              <a:off x="6237928" y="2614102"/>
              <a:ext cx="730911" cy="23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88FC5C-6436-3342-6889-5F286020281C}"/>
                </a:ext>
              </a:extLst>
            </p:cNvPr>
            <p:cNvSpPr txBox="1"/>
            <p:nvPr/>
          </p:nvSpPr>
          <p:spPr>
            <a:xfrm rot="20040000">
              <a:off x="8606647" y="2601749"/>
              <a:ext cx="730911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22C6DF-6D1B-70B5-ED7C-60F260DC2FC8}"/>
                </a:ext>
              </a:extLst>
            </p:cNvPr>
            <p:cNvSpPr txBox="1"/>
            <p:nvPr/>
          </p:nvSpPr>
          <p:spPr>
            <a:xfrm rot="1560000">
              <a:off x="9244007" y="2602491"/>
              <a:ext cx="730911" cy="23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DD04CD-0899-B700-4719-94B74F1E1A7F}"/>
              </a:ext>
            </a:extLst>
          </p:cNvPr>
          <p:cNvGrpSpPr/>
          <p:nvPr/>
        </p:nvGrpSpPr>
        <p:grpSpPr>
          <a:xfrm>
            <a:off x="5245812" y="1910649"/>
            <a:ext cx="5124979" cy="3433808"/>
            <a:chOff x="5245812" y="1910649"/>
            <a:chExt cx="5124979" cy="34338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507D04-B04E-F4C2-3821-0A5CEEEF4D0E}"/>
                </a:ext>
              </a:extLst>
            </p:cNvPr>
            <p:cNvGrpSpPr/>
            <p:nvPr/>
          </p:nvGrpSpPr>
          <p:grpSpPr>
            <a:xfrm>
              <a:off x="5245812" y="1910649"/>
              <a:ext cx="5124979" cy="3433808"/>
              <a:chOff x="5245812" y="1910649"/>
              <a:chExt cx="5124979" cy="343380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50681E2-DE6C-23C2-5EB9-669C05872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r="3"/>
              <a:stretch/>
            </p:blipFill>
            <p:spPr>
              <a:xfrm>
                <a:off x="5245812" y="1910649"/>
                <a:ext cx="5124979" cy="3433808"/>
              </a:xfrm>
              <a:prstGeom prst="rect">
                <a:avLst/>
              </a:prstGeom>
            </p:spPr>
          </p:pic>
          <p:pic>
            <p:nvPicPr>
              <p:cNvPr id="6" name="Picture 5" descr="A red circle in the middle of a black background with Marfa lights in the background&#10;&#10;Description automatically generated">
                <a:extLst>
                  <a:ext uri="{FF2B5EF4-FFF2-40B4-BE49-F238E27FC236}">
                    <a16:creationId xmlns:a16="http://schemas.microsoft.com/office/drawing/2014/main" id="{74EFA971-08FE-71B0-4BFA-DCF93E4EB1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508" t="39439" r="46054" b="51994"/>
              <a:stretch/>
            </p:blipFill>
            <p:spPr>
              <a:xfrm>
                <a:off x="9958841" y="2483424"/>
                <a:ext cx="210312" cy="202390"/>
              </a:xfrm>
              <a:prstGeom prst="rect">
                <a:avLst/>
              </a:prstGeom>
            </p:spPr>
          </p:pic>
          <p:pic>
            <p:nvPicPr>
              <p:cNvPr id="7" name="Picture 6" descr="A red circle in the middle of a black background with Marfa lights in the background&#10;&#10;Description automatically generated">
                <a:extLst>
                  <a:ext uri="{FF2B5EF4-FFF2-40B4-BE49-F238E27FC236}">
                    <a16:creationId xmlns:a16="http://schemas.microsoft.com/office/drawing/2014/main" id="{42698CBC-73FB-43B2-EB8A-7844438D10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508" t="39439" r="46054" b="51994"/>
              <a:stretch/>
            </p:blipFill>
            <p:spPr>
              <a:xfrm>
                <a:off x="9514316" y="2287429"/>
                <a:ext cx="210312" cy="202390"/>
              </a:xfrm>
              <a:prstGeom prst="rect">
                <a:avLst/>
              </a:prstGeom>
            </p:spPr>
          </p:pic>
          <p:pic>
            <p:nvPicPr>
              <p:cNvPr id="8" name="Picture 7" descr="A red circle in the middle of a black background with Marfa lights in the background&#10;&#10;Description automatically generated">
                <a:extLst>
                  <a:ext uri="{FF2B5EF4-FFF2-40B4-BE49-F238E27FC236}">
                    <a16:creationId xmlns:a16="http://schemas.microsoft.com/office/drawing/2014/main" id="{4D11E632-AE28-E73B-3284-88150D6531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508" t="39439" r="46054" b="51994"/>
              <a:stretch/>
            </p:blipFill>
            <p:spPr>
              <a:xfrm>
                <a:off x="8608128" y="2412758"/>
                <a:ext cx="210312" cy="202390"/>
              </a:xfrm>
              <a:prstGeom prst="rect">
                <a:avLst/>
              </a:prstGeom>
            </p:spPr>
          </p:pic>
          <p:pic>
            <p:nvPicPr>
              <p:cNvPr id="11" name="Picture 10" descr="A red circle in the middle of a black background with Marfa lights in the background&#10;&#10;Description automatically generated">
                <a:extLst>
                  <a:ext uri="{FF2B5EF4-FFF2-40B4-BE49-F238E27FC236}">
                    <a16:creationId xmlns:a16="http://schemas.microsoft.com/office/drawing/2014/main" id="{982A71CE-366A-BF25-40FF-87DB1DA086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508" t="39439" r="46054" b="51994"/>
              <a:stretch/>
            </p:blipFill>
            <p:spPr>
              <a:xfrm>
                <a:off x="8279549" y="2374662"/>
                <a:ext cx="210312" cy="202390"/>
              </a:xfrm>
              <a:prstGeom prst="rect">
                <a:avLst/>
              </a:prstGeom>
            </p:spPr>
          </p:pic>
          <p:pic>
            <p:nvPicPr>
              <p:cNvPr id="13" name="Picture 12" descr="A red circle in the middle of a black background with Marfa lights in the background&#10;&#10;Description automatically generated">
                <a:extLst>
                  <a:ext uri="{FF2B5EF4-FFF2-40B4-BE49-F238E27FC236}">
                    <a16:creationId xmlns:a16="http://schemas.microsoft.com/office/drawing/2014/main" id="{73C392BB-A5F7-41B9-3E36-2680412FF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508" t="39439" r="46054" b="51994"/>
              <a:stretch/>
            </p:blipFill>
            <p:spPr>
              <a:xfrm>
                <a:off x="8345001" y="2786020"/>
                <a:ext cx="210312" cy="202390"/>
              </a:xfrm>
              <a:prstGeom prst="rect">
                <a:avLst/>
              </a:prstGeom>
            </p:spPr>
          </p:pic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C904CA3-3EC8-C3D1-F1B0-68ED0A2ABA2A}"/>
                </a:ext>
              </a:extLst>
            </p:cNvPr>
            <p:cNvSpPr txBox="1"/>
            <p:nvPr/>
          </p:nvSpPr>
          <p:spPr>
            <a:xfrm rot="20040000">
              <a:off x="8597202" y="2598613"/>
              <a:ext cx="730911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HER2</a:t>
              </a:r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46E50C56-F398-1B51-04BE-54928DEDA9B2}"/>
                </a:ext>
              </a:extLst>
            </p:cNvPr>
            <p:cNvSpPr txBox="1"/>
            <p:nvPr/>
          </p:nvSpPr>
          <p:spPr>
            <a:xfrm rot="1560000">
              <a:off x="9234562" y="2599355"/>
              <a:ext cx="730911" cy="23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HER3</a:t>
              </a: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48802E25-B2EE-DD81-95FA-7C091A21EC05}"/>
                </a:ext>
              </a:extLst>
            </p:cNvPr>
            <p:cNvSpPr txBox="1"/>
            <p:nvPr/>
          </p:nvSpPr>
          <p:spPr>
            <a:xfrm rot="20040000">
              <a:off x="5588691" y="2613918"/>
              <a:ext cx="730911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HER2</a:t>
              </a: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382A669A-F278-9A30-8275-D0D0DCE9CD52}"/>
                </a:ext>
              </a:extLst>
            </p:cNvPr>
            <p:cNvSpPr txBox="1"/>
            <p:nvPr/>
          </p:nvSpPr>
          <p:spPr>
            <a:xfrm rot="1560000">
              <a:off x="6226051" y="2614660"/>
              <a:ext cx="730911" cy="23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DAD1E33-E535-2570-F54F-57A66085ED83}"/>
              </a:ext>
            </a:extLst>
          </p:cNvPr>
          <p:cNvGrpSpPr/>
          <p:nvPr/>
        </p:nvGrpSpPr>
        <p:grpSpPr>
          <a:xfrm>
            <a:off x="9701668" y="2904215"/>
            <a:ext cx="420161" cy="1038951"/>
            <a:chOff x="9735392" y="2494033"/>
            <a:chExt cx="603050" cy="1491190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7B35FC-5E87-B95E-81F6-81B8C386CC7F}"/>
                </a:ext>
              </a:extLst>
            </p:cNvPr>
            <p:cNvSpPr/>
            <p:nvPr/>
          </p:nvSpPr>
          <p:spPr>
            <a:xfrm>
              <a:off x="9735392" y="2519961"/>
              <a:ext cx="214939" cy="213051"/>
            </a:xfrm>
            <a:custGeom>
              <a:avLst/>
              <a:gdLst>
                <a:gd name="connsiteX0" fmla="*/ 223143 w 302322"/>
                <a:gd name="connsiteY0" fmla="*/ 252788 h 299666"/>
                <a:gd name="connsiteX1" fmla="*/ 236118 w 302322"/>
                <a:gd name="connsiteY1" fmla="*/ 272078 h 299666"/>
                <a:gd name="connsiteX2" fmla="*/ 220112 w 302322"/>
                <a:gd name="connsiteY2" fmla="*/ 275974 h 299666"/>
                <a:gd name="connsiteX3" fmla="*/ 198044 w 302322"/>
                <a:gd name="connsiteY3" fmla="*/ 262480 h 299666"/>
                <a:gd name="connsiteX4" fmla="*/ 191509 w 302322"/>
                <a:gd name="connsiteY4" fmla="*/ 287567 h 299666"/>
                <a:gd name="connsiteX5" fmla="*/ 177965 w 302322"/>
                <a:gd name="connsiteY5" fmla="*/ 299635 h 299666"/>
                <a:gd name="connsiteX6" fmla="*/ 160822 w 302322"/>
                <a:gd name="connsiteY6" fmla="*/ 287662 h 299666"/>
                <a:gd name="connsiteX7" fmla="*/ 146047 w 302322"/>
                <a:gd name="connsiteY7" fmla="*/ 285001 h 299666"/>
                <a:gd name="connsiteX8" fmla="*/ 131461 w 302322"/>
                <a:gd name="connsiteY8" fmla="*/ 283861 h 299666"/>
                <a:gd name="connsiteX9" fmla="*/ 118865 w 302322"/>
                <a:gd name="connsiteY9" fmla="*/ 273883 h 299666"/>
                <a:gd name="connsiteX10" fmla="*/ 108162 w 302322"/>
                <a:gd name="connsiteY10" fmla="*/ 262670 h 299666"/>
                <a:gd name="connsiteX11" fmla="*/ 89220 w 302322"/>
                <a:gd name="connsiteY11" fmla="*/ 271983 h 299666"/>
                <a:gd name="connsiteX12" fmla="*/ 69709 w 302322"/>
                <a:gd name="connsiteY12" fmla="*/ 275689 h 299666"/>
                <a:gd name="connsiteX13" fmla="*/ 59007 w 302322"/>
                <a:gd name="connsiteY13" fmla="*/ 263336 h 299666"/>
                <a:gd name="connsiteX14" fmla="*/ 46505 w 302322"/>
                <a:gd name="connsiteY14" fmla="*/ 253833 h 299666"/>
                <a:gd name="connsiteX15" fmla="*/ 55787 w 302322"/>
                <a:gd name="connsiteY15" fmla="*/ 225421 h 299666"/>
                <a:gd name="connsiteX16" fmla="*/ 39117 w 302322"/>
                <a:gd name="connsiteY16" fmla="*/ 221050 h 299666"/>
                <a:gd name="connsiteX17" fmla="*/ 48778 w 302322"/>
                <a:gd name="connsiteY17" fmla="*/ 214493 h 299666"/>
                <a:gd name="connsiteX18" fmla="*/ 13924 w 302322"/>
                <a:gd name="connsiteY18" fmla="*/ 218579 h 299666"/>
                <a:gd name="connsiteX19" fmla="*/ 34476 w 302322"/>
                <a:gd name="connsiteY19" fmla="*/ 192732 h 299666"/>
                <a:gd name="connsiteX20" fmla="*/ 27657 w 302322"/>
                <a:gd name="connsiteY20" fmla="*/ 181044 h 299666"/>
                <a:gd name="connsiteX21" fmla="*/ 12598 w 302322"/>
                <a:gd name="connsiteY21" fmla="*/ 170116 h 299666"/>
                <a:gd name="connsiteX22" fmla="*/ 19607 w 302322"/>
                <a:gd name="connsiteY22" fmla="*/ 154912 h 299666"/>
                <a:gd name="connsiteX23" fmla="*/ 1 w 302322"/>
                <a:gd name="connsiteY23" fmla="*/ 140183 h 299666"/>
                <a:gd name="connsiteX24" fmla="*/ 5305 w 302322"/>
                <a:gd name="connsiteY24" fmla="*/ 124980 h 299666"/>
                <a:gd name="connsiteX25" fmla="*/ 29362 w 302322"/>
                <a:gd name="connsiteY25" fmla="*/ 115097 h 299666"/>
                <a:gd name="connsiteX26" fmla="*/ 12124 w 302322"/>
                <a:gd name="connsiteY26" fmla="*/ 94952 h 299666"/>
                <a:gd name="connsiteX27" fmla="*/ 37981 w 302322"/>
                <a:gd name="connsiteY27" fmla="*/ 90295 h 299666"/>
                <a:gd name="connsiteX28" fmla="*/ 48494 w 302322"/>
                <a:gd name="connsiteY28" fmla="*/ 81363 h 299666"/>
                <a:gd name="connsiteX29" fmla="*/ 52282 w 302322"/>
                <a:gd name="connsiteY29" fmla="*/ 68345 h 299666"/>
                <a:gd name="connsiteX30" fmla="*/ 39496 w 302322"/>
                <a:gd name="connsiteY30" fmla="*/ 37937 h 299666"/>
                <a:gd name="connsiteX31" fmla="*/ 57397 w 302322"/>
                <a:gd name="connsiteY31" fmla="*/ 34136 h 299666"/>
                <a:gd name="connsiteX32" fmla="*/ 73403 w 302322"/>
                <a:gd name="connsiteY32" fmla="*/ 30715 h 299666"/>
                <a:gd name="connsiteX33" fmla="*/ 76529 w 302322"/>
                <a:gd name="connsiteY33" fmla="*/ 35276 h 299666"/>
                <a:gd name="connsiteX34" fmla="*/ 89315 w 302322"/>
                <a:gd name="connsiteY34" fmla="*/ 29860 h 299666"/>
                <a:gd name="connsiteX35" fmla="*/ 92819 w 302322"/>
                <a:gd name="connsiteY35" fmla="*/ 2017 h 299666"/>
                <a:gd name="connsiteX36" fmla="*/ 115834 w 302322"/>
                <a:gd name="connsiteY36" fmla="*/ 24063 h 299666"/>
                <a:gd name="connsiteX37" fmla="*/ 124926 w 302322"/>
                <a:gd name="connsiteY37" fmla="*/ 22 h 299666"/>
                <a:gd name="connsiteX38" fmla="*/ 141880 w 302322"/>
                <a:gd name="connsiteY38" fmla="*/ 23398 h 299666"/>
                <a:gd name="connsiteX39" fmla="*/ 155518 w 302322"/>
                <a:gd name="connsiteY39" fmla="*/ 1162 h 299666"/>
                <a:gd name="connsiteX40" fmla="*/ 170672 w 302322"/>
                <a:gd name="connsiteY40" fmla="*/ 1637 h 299666"/>
                <a:gd name="connsiteX41" fmla="*/ 179575 w 302322"/>
                <a:gd name="connsiteY41" fmla="*/ 28814 h 299666"/>
                <a:gd name="connsiteX42" fmla="*/ 201832 w 302322"/>
                <a:gd name="connsiteY42" fmla="*/ 3823 h 299666"/>
                <a:gd name="connsiteX43" fmla="*/ 211493 w 302322"/>
                <a:gd name="connsiteY43" fmla="*/ 19787 h 299666"/>
                <a:gd name="connsiteX44" fmla="*/ 219165 w 302322"/>
                <a:gd name="connsiteY44" fmla="*/ 35086 h 299666"/>
                <a:gd name="connsiteX45" fmla="*/ 235360 w 302322"/>
                <a:gd name="connsiteY45" fmla="*/ 36226 h 299666"/>
                <a:gd name="connsiteX46" fmla="*/ 237539 w 302322"/>
                <a:gd name="connsiteY46" fmla="*/ 54851 h 299666"/>
                <a:gd name="connsiteX47" fmla="*/ 267373 w 302322"/>
                <a:gd name="connsiteY47" fmla="*/ 46869 h 299666"/>
                <a:gd name="connsiteX48" fmla="*/ 270783 w 302322"/>
                <a:gd name="connsiteY48" fmla="*/ 63879 h 299666"/>
                <a:gd name="connsiteX49" fmla="*/ 276844 w 302322"/>
                <a:gd name="connsiteY49" fmla="*/ 59792 h 299666"/>
                <a:gd name="connsiteX50" fmla="*/ 287925 w 302322"/>
                <a:gd name="connsiteY50" fmla="*/ 71956 h 299666"/>
                <a:gd name="connsiteX51" fmla="*/ 282811 w 302322"/>
                <a:gd name="connsiteY51" fmla="*/ 91626 h 299666"/>
                <a:gd name="connsiteX52" fmla="*/ 282622 w 302322"/>
                <a:gd name="connsiteY52" fmla="*/ 107210 h 299666"/>
                <a:gd name="connsiteX53" fmla="*/ 287831 w 302322"/>
                <a:gd name="connsiteY53" fmla="*/ 120893 h 299666"/>
                <a:gd name="connsiteX54" fmla="*/ 278265 w 302322"/>
                <a:gd name="connsiteY54" fmla="*/ 136192 h 299666"/>
                <a:gd name="connsiteX55" fmla="*/ 302322 w 302322"/>
                <a:gd name="connsiteY55" fmla="*/ 150446 h 299666"/>
                <a:gd name="connsiteX56" fmla="*/ 284895 w 302322"/>
                <a:gd name="connsiteY56" fmla="*/ 164035 h 299666"/>
                <a:gd name="connsiteX57" fmla="*/ 297681 w 302322"/>
                <a:gd name="connsiteY57" fmla="*/ 181899 h 299666"/>
                <a:gd name="connsiteX58" fmla="*/ 279212 w 302322"/>
                <a:gd name="connsiteY58" fmla="*/ 192067 h 299666"/>
                <a:gd name="connsiteX59" fmla="*/ 262448 w 302322"/>
                <a:gd name="connsiteY59" fmla="*/ 199859 h 299666"/>
                <a:gd name="connsiteX60" fmla="*/ 279780 w 302322"/>
                <a:gd name="connsiteY60" fmla="*/ 225991 h 299666"/>
                <a:gd name="connsiteX61" fmla="*/ 271256 w 302322"/>
                <a:gd name="connsiteY61" fmla="*/ 239579 h 299666"/>
                <a:gd name="connsiteX62" fmla="*/ 249567 w 302322"/>
                <a:gd name="connsiteY62" fmla="*/ 240910 h 299666"/>
                <a:gd name="connsiteX63" fmla="*/ 250420 w 302322"/>
                <a:gd name="connsiteY63" fmla="*/ 264381 h 299666"/>
                <a:gd name="connsiteX64" fmla="*/ 223048 w 302322"/>
                <a:gd name="connsiteY64" fmla="*/ 252788 h 29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02322" h="299666">
                  <a:moveTo>
                    <a:pt x="223143" y="252788"/>
                  </a:moveTo>
                  <a:cubicBezTo>
                    <a:pt x="223143" y="252788"/>
                    <a:pt x="236118" y="272078"/>
                    <a:pt x="236118" y="272078"/>
                  </a:cubicBezTo>
                  <a:cubicBezTo>
                    <a:pt x="232140" y="274834"/>
                    <a:pt x="224279" y="273693"/>
                    <a:pt x="220112" y="275974"/>
                  </a:cubicBezTo>
                  <a:cubicBezTo>
                    <a:pt x="215944" y="278255"/>
                    <a:pt x="202401" y="260675"/>
                    <a:pt x="198044" y="262480"/>
                  </a:cubicBezTo>
                  <a:cubicBezTo>
                    <a:pt x="193687" y="264286"/>
                    <a:pt x="196055" y="286237"/>
                    <a:pt x="191509" y="287567"/>
                  </a:cubicBezTo>
                  <a:cubicBezTo>
                    <a:pt x="186963" y="288897"/>
                    <a:pt x="182701" y="298875"/>
                    <a:pt x="177965" y="299635"/>
                  </a:cubicBezTo>
                  <a:cubicBezTo>
                    <a:pt x="173229" y="300395"/>
                    <a:pt x="165558" y="287282"/>
                    <a:pt x="160822" y="287662"/>
                  </a:cubicBezTo>
                  <a:cubicBezTo>
                    <a:pt x="156087" y="288042"/>
                    <a:pt x="150783" y="285191"/>
                    <a:pt x="146047" y="285001"/>
                  </a:cubicBezTo>
                  <a:cubicBezTo>
                    <a:pt x="141311" y="284811"/>
                    <a:pt x="136197" y="284526"/>
                    <a:pt x="131461" y="283861"/>
                  </a:cubicBezTo>
                  <a:cubicBezTo>
                    <a:pt x="126726" y="283196"/>
                    <a:pt x="123506" y="275024"/>
                    <a:pt x="118865" y="273883"/>
                  </a:cubicBezTo>
                  <a:cubicBezTo>
                    <a:pt x="114224" y="272743"/>
                    <a:pt x="112708" y="264286"/>
                    <a:pt x="108162" y="262670"/>
                  </a:cubicBezTo>
                  <a:cubicBezTo>
                    <a:pt x="103616" y="261055"/>
                    <a:pt x="93577" y="274073"/>
                    <a:pt x="89220" y="271983"/>
                  </a:cubicBezTo>
                  <a:cubicBezTo>
                    <a:pt x="84863" y="269892"/>
                    <a:pt x="73782" y="278160"/>
                    <a:pt x="69709" y="275689"/>
                  </a:cubicBezTo>
                  <a:cubicBezTo>
                    <a:pt x="65637" y="273218"/>
                    <a:pt x="62795" y="266376"/>
                    <a:pt x="59007" y="263336"/>
                  </a:cubicBezTo>
                  <a:cubicBezTo>
                    <a:pt x="55218" y="260295"/>
                    <a:pt x="50009" y="257159"/>
                    <a:pt x="46505" y="253833"/>
                  </a:cubicBezTo>
                  <a:cubicBezTo>
                    <a:pt x="43001" y="250507"/>
                    <a:pt x="58912" y="229127"/>
                    <a:pt x="55787" y="225421"/>
                  </a:cubicBezTo>
                  <a:cubicBezTo>
                    <a:pt x="52661" y="221715"/>
                    <a:pt x="41864" y="225041"/>
                    <a:pt x="39117" y="221050"/>
                  </a:cubicBezTo>
                  <a:cubicBezTo>
                    <a:pt x="39117" y="221050"/>
                    <a:pt x="48778" y="214493"/>
                    <a:pt x="48778" y="214493"/>
                  </a:cubicBezTo>
                  <a:cubicBezTo>
                    <a:pt x="46031" y="210502"/>
                    <a:pt x="16197" y="222760"/>
                    <a:pt x="13924" y="218579"/>
                  </a:cubicBezTo>
                  <a:cubicBezTo>
                    <a:pt x="11651" y="214398"/>
                    <a:pt x="36276" y="197103"/>
                    <a:pt x="34476" y="192732"/>
                  </a:cubicBezTo>
                  <a:cubicBezTo>
                    <a:pt x="32677" y="188361"/>
                    <a:pt x="28983" y="185605"/>
                    <a:pt x="27657" y="181044"/>
                  </a:cubicBezTo>
                  <a:cubicBezTo>
                    <a:pt x="26331" y="176483"/>
                    <a:pt x="13356" y="174773"/>
                    <a:pt x="12598" y="170116"/>
                  </a:cubicBezTo>
                  <a:cubicBezTo>
                    <a:pt x="11840" y="165460"/>
                    <a:pt x="19891" y="159664"/>
                    <a:pt x="19607" y="154912"/>
                  </a:cubicBezTo>
                  <a:cubicBezTo>
                    <a:pt x="19323" y="150161"/>
                    <a:pt x="-188" y="144935"/>
                    <a:pt x="1" y="140183"/>
                  </a:cubicBezTo>
                  <a:cubicBezTo>
                    <a:pt x="191" y="135432"/>
                    <a:pt x="4642" y="129731"/>
                    <a:pt x="5305" y="124980"/>
                  </a:cubicBezTo>
                  <a:cubicBezTo>
                    <a:pt x="5968" y="120228"/>
                    <a:pt x="28226" y="119753"/>
                    <a:pt x="29362" y="115097"/>
                  </a:cubicBezTo>
                  <a:cubicBezTo>
                    <a:pt x="30499" y="110441"/>
                    <a:pt x="10514" y="99418"/>
                    <a:pt x="12124" y="94952"/>
                  </a:cubicBezTo>
                  <a:cubicBezTo>
                    <a:pt x="13735" y="90486"/>
                    <a:pt x="35897" y="94667"/>
                    <a:pt x="37981" y="90295"/>
                  </a:cubicBezTo>
                  <a:cubicBezTo>
                    <a:pt x="40064" y="85924"/>
                    <a:pt x="45937" y="85449"/>
                    <a:pt x="48494" y="81363"/>
                  </a:cubicBezTo>
                  <a:cubicBezTo>
                    <a:pt x="51051" y="77277"/>
                    <a:pt x="49346" y="72146"/>
                    <a:pt x="52282" y="68345"/>
                  </a:cubicBezTo>
                  <a:cubicBezTo>
                    <a:pt x="55218" y="64544"/>
                    <a:pt x="36181" y="41358"/>
                    <a:pt x="39496" y="37937"/>
                  </a:cubicBezTo>
                  <a:cubicBezTo>
                    <a:pt x="42811" y="34516"/>
                    <a:pt x="53703" y="37272"/>
                    <a:pt x="57397" y="34136"/>
                  </a:cubicBezTo>
                  <a:cubicBezTo>
                    <a:pt x="61091" y="31000"/>
                    <a:pt x="69425" y="33471"/>
                    <a:pt x="73403" y="30715"/>
                  </a:cubicBezTo>
                  <a:cubicBezTo>
                    <a:pt x="73403" y="30715"/>
                    <a:pt x="76529" y="35276"/>
                    <a:pt x="76529" y="35276"/>
                  </a:cubicBezTo>
                  <a:cubicBezTo>
                    <a:pt x="80506" y="32520"/>
                    <a:pt x="85147" y="32045"/>
                    <a:pt x="89315" y="29860"/>
                  </a:cubicBezTo>
                  <a:cubicBezTo>
                    <a:pt x="93482" y="27674"/>
                    <a:pt x="88368" y="3823"/>
                    <a:pt x="92819" y="2017"/>
                  </a:cubicBezTo>
                  <a:cubicBezTo>
                    <a:pt x="97270" y="212"/>
                    <a:pt x="111288" y="25298"/>
                    <a:pt x="115834" y="24063"/>
                  </a:cubicBezTo>
                  <a:cubicBezTo>
                    <a:pt x="120380" y="22828"/>
                    <a:pt x="120285" y="877"/>
                    <a:pt x="124926" y="22"/>
                  </a:cubicBezTo>
                  <a:cubicBezTo>
                    <a:pt x="129567" y="-833"/>
                    <a:pt x="137144" y="23683"/>
                    <a:pt x="141880" y="23398"/>
                  </a:cubicBezTo>
                  <a:cubicBezTo>
                    <a:pt x="146615" y="23113"/>
                    <a:pt x="150688" y="972"/>
                    <a:pt x="155518" y="1162"/>
                  </a:cubicBezTo>
                  <a:cubicBezTo>
                    <a:pt x="160349" y="1352"/>
                    <a:pt x="165937" y="972"/>
                    <a:pt x="170672" y="1637"/>
                  </a:cubicBezTo>
                  <a:cubicBezTo>
                    <a:pt x="175408" y="2302"/>
                    <a:pt x="174934" y="27674"/>
                    <a:pt x="179575" y="28814"/>
                  </a:cubicBezTo>
                  <a:cubicBezTo>
                    <a:pt x="184216" y="29955"/>
                    <a:pt x="197381" y="2207"/>
                    <a:pt x="201832" y="3823"/>
                  </a:cubicBezTo>
                  <a:cubicBezTo>
                    <a:pt x="206284" y="5438"/>
                    <a:pt x="207231" y="17696"/>
                    <a:pt x="211493" y="19787"/>
                  </a:cubicBezTo>
                  <a:cubicBezTo>
                    <a:pt x="215755" y="21878"/>
                    <a:pt x="215092" y="32520"/>
                    <a:pt x="219165" y="35086"/>
                  </a:cubicBezTo>
                  <a:cubicBezTo>
                    <a:pt x="223237" y="37652"/>
                    <a:pt x="231572" y="33281"/>
                    <a:pt x="235360" y="36226"/>
                  </a:cubicBezTo>
                  <a:cubicBezTo>
                    <a:pt x="239149" y="39172"/>
                    <a:pt x="234034" y="51525"/>
                    <a:pt x="237539" y="54851"/>
                  </a:cubicBezTo>
                  <a:cubicBezTo>
                    <a:pt x="241043" y="58177"/>
                    <a:pt x="264247" y="43163"/>
                    <a:pt x="267373" y="46869"/>
                  </a:cubicBezTo>
                  <a:cubicBezTo>
                    <a:pt x="270498" y="50575"/>
                    <a:pt x="268131" y="59792"/>
                    <a:pt x="270783" y="63879"/>
                  </a:cubicBezTo>
                  <a:cubicBezTo>
                    <a:pt x="270783" y="63879"/>
                    <a:pt x="276844" y="59792"/>
                    <a:pt x="276844" y="59792"/>
                  </a:cubicBezTo>
                  <a:cubicBezTo>
                    <a:pt x="279591" y="63784"/>
                    <a:pt x="285747" y="67775"/>
                    <a:pt x="287925" y="71956"/>
                  </a:cubicBezTo>
                  <a:cubicBezTo>
                    <a:pt x="290104" y="76137"/>
                    <a:pt x="281011" y="87255"/>
                    <a:pt x="282811" y="91626"/>
                  </a:cubicBezTo>
                  <a:cubicBezTo>
                    <a:pt x="284611" y="95997"/>
                    <a:pt x="281390" y="102649"/>
                    <a:pt x="282622" y="107210"/>
                  </a:cubicBezTo>
                  <a:cubicBezTo>
                    <a:pt x="283853" y="111771"/>
                    <a:pt x="287073" y="116237"/>
                    <a:pt x="287831" y="120893"/>
                  </a:cubicBezTo>
                  <a:cubicBezTo>
                    <a:pt x="288588" y="125550"/>
                    <a:pt x="277886" y="131441"/>
                    <a:pt x="278265" y="136192"/>
                  </a:cubicBezTo>
                  <a:cubicBezTo>
                    <a:pt x="278644" y="140944"/>
                    <a:pt x="302511" y="145695"/>
                    <a:pt x="302322" y="150446"/>
                  </a:cubicBezTo>
                  <a:cubicBezTo>
                    <a:pt x="302132" y="155197"/>
                    <a:pt x="285558" y="159283"/>
                    <a:pt x="284895" y="164035"/>
                  </a:cubicBezTo>
                  <a:cubicBezTo>
                    <a:pt x="284232" y="168786"/>
                    <a:pt x="298817" y="177243"/>
                    <a:pt x="297681" y="181899"/>
                  </a:cubicBezTo>
                  <a:cubicBezTo>
                    <a:pt x="296544" y="186556"/>
                    <a:pt x="280822" y="187601"/>
                    <a:pt x="279212" y="192067"/>
                  </a:cubicBezTo>
                  <a:cubicBezTo>
                    <a:pt x="277602" y="196533"/>
                    <a:pt x="264532" y="195583"/>
                    <a:pt x="262448" y="199859"/>
                  </a:cubicBezTo>
                  <a:cubicBezTo>
                    <a:pt x="260364" y="204135"/>
                    <a:pt x="282243" y="221905"/>
                    <a:pt x="279780" y="225991"/>
                  </a:cubicBezTo>
                  <a:cubicBezTo>
                    <a:pt x="277318" y="230077"/>
                    <a:pt x="274192" y="235778"/>
                    <a:pt x="271256" y="239579"/>
                  </a:cubicBezTo>
                  <a:cubicBezTo>
                    <a:pt x="268320" y="243380"/>
                    <a:pt x="252882" y="237394"/>
                    <a:pt x="249567" y="240910"/>
                  </a:cubicBezTo>
                  <a:cubicBezTo>
                    <a:pt x="246252" y="244426"/>
                    <a:pt x="254113" y="261245"/>
                    <a:pt x="250420" y="264381"/>
                  </a:cubicBezTo>
                  <a:cubicBezTo>
                    <a:pt x="246726" y="267517"/>
                    <a:pt x="227026" y="250127"/>
                    <a:pt x="223048" y="252788"/>
                  </a:cubicBezTo>
                  <a:close/>
                </a:path>
              </a:pathLst>
            </a:custGeom>
            <a:solidFill>
              <a:srgbClr val="AD222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817B698-236C-67D7-C76C-789ECA771A80}"/>
                </a:ext>
              </a:extLst>
            </p:cNvPr>
            <p:cNvSpPr/>
            <p:nvPr/>
          </p:nvSpPr>
          <p:spPr>
            <a:xfrm>
              <a:off x="9922770" y="2494033"/>
              <a:ext cx="377592" cy="347910"/>
            </a:xfrm>
            <a:custGeom>
              <a:avLst/>
              <a:gdLst>
                <a:gd name="connsiteX0" fmla="*/ 0 w 377592"/>
                <a:gd name="connsiteY0" fmla="*/ 130284 h 347910"/>
                <a:gd name="connsiteX1" fmla="*/ 60719 w 377592"/>
                <a:gd name="connsiteY1" fmla="*/ 144339 h 347910"/>
                <a:gd name="connsiteX2" fmla="*/ 54846 w 377592"/>
                <a:gd name="connsiteY2" fmla="*/ 82644 h 347910"/>
                <a:gd name="connsiteX3" fmla="*/ 113420 w 377592"/>
                <a:gd name="connsiteY3" fmla="*/ 103243 h 347910"/>
                <a:gd name="connsiteX4" fmla="*/ 114671 w 377592"/>
                <a:gd name="connsiteY4" fmla="*/ 41268 h 347910"/>
                <a:gd name="connsiteX5" fmla="*/ 169721 w 377592"/>
                <a:gd name="connsiteY5" fmla="*/ 69811 h 347910"/>
                <a:gd name="connsiteX6" fmla="*/ 182514 w 377592"/>
                <a:gd name="connsiteY6" fmla="*/ 9134 h 347910"/>
                <a:gd name="connsiteX7" fmla="*/ 227963 w 377592"/>
                <a:gd name="connsiteY7" fmla="*/ 50791 h 347910"/>
                <a:gd name="connsiteX8" fmla="*/ 263251 w 377592"/>
                <a:gd name="connsiteY8" fmla="*/ 44 h 347910"/>
                <a:gd name="connsiteX9" fmla="*/ 276273 w 377592"/>
                <a:gd name="connsiteY9" fmla="*/ 57513 h 347910"/>
                <a:gd name="connsiteX10" fmla="*/ 335715 w 377592"/>
                <a:gd name="connsiteY10" fmla="*/ 50434 h 347910"/>
                <a:gd name="connsiteX11" fmla="*/ 308139 w 377592"/>
                <a:gd name="connsiteY11" fmla="*/ 106400 h 347910"/>
                <a:gd name="connsiteX12" fmla="*/ 368526 w 377592"/>
                <a:gd name="connsiteY12" fmla="*/ 122544 h 347910"/>
                <a:gd name="connsiteX13" fmla="*/ 324889 w 377592"/>
                <a:gd name="connsiteY13" fmla="*/ 167230 h 347910"/>
                <a:gd name="connsiteX14" fmla="*/ 377590 w 377592"/>
                <a:gd name="connsiteY14" fmla="*/ 200764 h 347910"/>
                <a:gd name="connsiteX15" fmla="*/ 322897 w 377592"/>
                <a:gd name="connsiteY15" fmla="*/ 231140 h 347910"/>
                <a:gd name="connsiteX16" fmla="*/ 364976 w 377592"/>
                <a:gd name="connsiteY16" fmla="*/ 277303 h 347910"/>
                <a:gd name="connsiteX17" fmla="*/ 304641 w 377592"/>
                <a:gd name="connsiteY17" fmla="*/ 294134 h 347910"/>
                <a:gd name="connsiteX18" fmla="*/ 336455 w 377592"/>
                <a:gd name="connsiteY18" fmla="*/ 347910 h 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7592" h="347910">
                  <a:moveTo>
                    <a:pt x="0" y="130284"/>
                  </a:moveTo>
                  <a:cubicBezTo>
                    <a:pt x="12307" y="117986"/>
                    <a:pt x="44684" y="158216"/>
                    <a:pt x="60719" y="144339"/>
                  </a:cubicBezTo>
                  <a:cubicBezTo>
                    <a:pt x="68328" y="137744"/>
                    <a:pt x="44684" y="90588"/>
                    <a:pt x="54846" y="82644"/>
                  </a:cubicBezTo>
                  <a:cubicBezTo>
                    <a:pt x="63451" y="75922"/>
                    <a:pt x="103436" y="110194"/>
                    <a:pt x="113420" y="103243"/>
                  </a:cubicBezTo>
                  <a:cubicBezTo>
                    <a:pt x="122714" y="96801"/>
                    <a:pt x="104560" y="47328"/>
                    <a:pt x="114671" y="41268"/>
                  </a:cubicBezTo>
                  <a:cubicBezTo>
                    <a:pt x="124782" y="35208"/>
                    <a:pt x="159304" y="74827"/>
                    <a:pt x="169721" y="69811"/>
                  </a:cubicBezTo>
                  <a:cubicBezTo>
                    <a:pt x="180139" y="64795"/>
                    <a:pt x="171739" y="12750"/>
                    <a:pt x="182514" y="9134"/>
                  </a:cubicBezTo>
                  <a:cubicBezTo>
                    <a:pt x="193851" y="5341"/>
                    <a:pt x="216831" y="52293"/>
                    <a:pt x="227963" y="50791"/>
                  </a:cubicBezTo>
                  <a:cubicBezTo>
                    <a:pt x="239837" y="49187"/>
                    <a:pt x="252042" y="-1712"/>
                    <a:pt x="263251" y="44"/>
                  </a:cubicBezTo>
                  <a:cubicBezTo>
                    <a:pt x="274460" y="1801"/>
                    <a:pt x="266060" y="51402"/>
                    <a:pt x="276273" y="57513"/>
                  </a:cubicBezTo>
                  <a:cubicBezTo>
                    <a:pt x="290521" y="68258"/>
                    <a:pt x="323612" y="32280"/>
                    <a:pt x="335715" y="50434"/>
                  </a:cubicBezTo>
                  <a:cubicBezTo>
                    <a:pt x="341383" y="58939"/>
                    <a:pt x="302572" y="94153"/>
                    <a:pt x="308139" y="106400"/>
                  </a:cubicBezTo>
                  <a:cubicBezTo>
                    <a:pt x="312658" y="116356"/>
                    <a:pt x="365129" y="110169"/>
                    <a:pt x="368526" y="122544"/>
                  </a:cubicBezTo>
                  <a:cubicBezTo>
                    <a:pt x="371487" y="133314"/>
                    <a:pt x="323459" y="154677"/>
                    <a:pt x="324889" y="167230"/>
                  </a:cubicBezTo>
                  <a:cubicBezTo>
                    <a:pt x="326165" y="178408"/>
                    <a:pt x="377998" y="188211"/>
                    <a:pt x="377590" y="200764"/>
                  </a:cubicBezTo>
                  <a:cubicBezTo>
                    <a:pt x="377232" y="212043"/>
                    <a:pt x="324965" y="218791"/>
                    <a:pt x="322897" y="231140"/>
                  </a:cubicBezTo>
                  <a:cubicBezTo>
                    <a:pt x="321033" y="242293"/>
                    <a:pt x="368500" y="265285"/>
                    <a:pt x="364976" y="277303"/>
                  </a:cubicBezTo>
                  <a:cubicBezTo>
                    <a:pt x="361810" y="288176"/>
                    <a:pt x="309339" y="282549"/>
                    <a:pt x="304641" y="294134"/>
                  </a:cubicBezTo>
                  <a:cubicBezTo>
                    <a:pt x="300351" y="304650"/>
                    <a:pt x="342149" y="336809"/>
                    <a:pt x="336455" y="347910"/>
                  </a:cubicBezTo>
                </a:path>
              </a:pathLst>
            </a:custGeom>
            <a:noFill/>
            <a:ln w="16167" cap="rnd">
              <a:solidFill>
                <a:srgbClr val="AD22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F18F2F9-2530-ED8A-CBE5-63F8A88C0F34}"/>
                </a:ext>
              </a:extLst>
            </p:cNvPr>
            <p:cNvSpPr/>
            <p:nvPr/>
          </p:nvSpPr>
          <p:spPr>
            <a:xfrm>
              <a:off x="10140474" y="2813752"/>
              <a:ext cx="197968" cy="1171471"/>
            </a:xfrm>
            <a:custGeom>
              <a:avLst/>
              <a:gdLst>
                <a:gd name="connsiteX0" fmla="*/ 278453 w 278452"/>
                <a:gd name="connsiteY0" fmla="*/ 823865 h 1647730"/>
                <a:gd name="connsiteX1" fmla="*/ 139226 w 278452"/>
                <a:gd name="connsiteY1" fmla="*/ 1647731 h 1647730"/>
                <a:gd name="connsiteX2" fmla="*/ 0 w 278452"/>
                <a:gd name="connsiteY2" fmla="*/ 823865 h 1647730"/>
                <a:gd name="connsiteX3" fmla="*/ 139226 w 278452"/>
                <a:gd name="connsiteY3" fmla="*/ 0 h 1647730"/>
                <a:gd name="connsiteX4" fmla="*/ 278453 w 278452"/>
                <a:gd name="connsiteY4" fmla="*/ 823865 h 164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452" h="1647730">
                  <a:moveTo>
                    <a:pt x="278453" y="823865"/>
                  </a:moveTo>
                  <a:cubicBezTo>
                    <a:pt x="278453" y="1278873"/>
                    <a:pt x="216119" y="1647731"/>
                    <a:pt x="139226" y="1647731"/>
                  </a:cubicBezTo>
                  <a:cubicBezTo>
                    <a:pt x="62334" y="1647731"/>
                    <a:pt x="0" y="1278874"/>
                    <a:pt x="0" y="823865"/>
                  </a:cubicBezTo>
                  <a:cubicBezTo>
                    <a:pt x="0" y="368857"/>
                    <a:pt x="62334" y="0"/>
                    <a:pt x="139226" y="0"/>
                  </a:cubicBezTo>
                  <a:cubicBezTo>
                    <a:pt x="216119" y="0"/>
                    <a:pt x="278453" y="368857"/>
                    <a:pt x="278453" y="823865"/>
                  </a:cubicBezTo>
                  <a:close/>
                </a:path>
              </a:pathLst>
            </a:custGeom>
            <a:solidFill>
              <a:srgbClr val="F003D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8CF9DF3-CCAB-D7B3-148D-D7FED9233BF1}"/>
              </a:ext>
            </a:extLst>
          </p:cNvPr>
          <p:cNvSpPr/>
          <p:nvPr/>
        </p:nvSpPr>
        <p:spPr>
          <a:xfrm>
            <a:off x="6210927" y="4503930"/>
            <a:ext cx="185035" cy="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AA0047-7F02-ABD2-9E4D-E07700AC5DF9}"/>
              </a:ext>
            </a:extLst>
          </p:cNvPr>
          <p:cNvSpPr/>
          <p:nvPr/>
        </p:nvSpPr>
        <p:spPr>
          <a:xfrm>
            <a:off x="9219438" y="4644958"/>
            <a:ext cx="185035" cy="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Shape&#10;&#10;Description automatically generated">
            <a:extLst>
              <a:ext uri="{FF2B5EF4-FFF2-40B4-BE49-F238E27FC236}">
                <a16:creationId xmlns:a16="http://schemas.microsoft.com/office/drawing/2014/main" id="{504326CE-494A-F5A1-AF61-AF91C850FB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>
            <a:off x="6204901" y="4567661"/>
            <a:ext cx="173982" cy="220362"/>
          </a:xfrm>
          <a:prstGeom prst="rect">
            <a:avLst/>
          </a:prstGeom>
        </p:spPr>
      </p:pic>
      <p:pic>
        <p:nvPicPr>
          <p:cNvPr id="46" name="Picture 45" descr="Shape&#10;&#10;Description automatically generated">
            <a:extLst>
              <a:ext uri="{FF2B5EF4-FFF2-40B4-BE49-F238E27FC236}">
                <a16:creationId xmlns:a16="http://schemas.microsoft.com/office/drawing/2014/main" id="{FB60631E-3632-A43B-5E34-FD92C38C11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>
            <a:off x="9219950" y="4696567"/>
            <a:ext cx="173982" cy="22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33">
            <a:extLst>
              <a:ext uri="{FF2B5EF4-FFF2-40B4-BE49-F238E27FC236}">
                <a16:creationId xmlns:a16="http://schemas.microsoft.com/office/drawing/2014/main" id="{BF1EB7EB-96BF-062B-02E5-5C1624C66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316439"/>
              </p:ext>
            </p:extLst>
          </p:nvPr>
        </p:nvGraphicFramePr>
        <p:xfrm>
          <a:off x="490925" y="2007882"/>
          <a:ext cx="6456138" cy="3859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867">
                  <a:extLst>
                    <a:ext uri="{9D8B030D-6E8A-4147-A177-3AD203B41FA5}">
                      <a16:colId xmlns:a16="http://schemas.microsoft.com/office/drawing/2014/main" val="735628848"/>
                    </a:ext>
                  </a:extLst>
                </a:gridCol>
                <a:gridCol w="3004457">
                  <a:extLst>
                    <a:ext uri="{9D8B030D-6E8A-4147-A177-3AD203B41FA5}">
                      <a16:colId xmlns:a16="http://schemas.microsoft.com/office/drawing/2014/main" val="1359369147"/>
                    </a:ext>
                  </a:extLst>
                </a:gridCol>
                <a:gridCol w="2398814">
                  <a:extLst>
                    <a:ext uri="{9D8B030D-6E8A-4147-A177-3AD203B41FA5}">
                      <a16:colId xmlns:a16="http://schemas.microsoft.com/office/drawing/2014/main" val="2275742143"/>
                    </a:ext>
                  </a:extLst>
                </a:gridCol>
              </a:tblGrid>
              <a:tr h="64817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Overall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Enrichment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808202"/>
                  </a:ext>
                </a:extLst>
              </a:tr>
              <a:tr h="107044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</a:rPr>
                        <a:t>Lung cancer 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(0.3%-1.7%)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</a:rPr>
                        <a:t>1,2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A2ED"/>
                          </a:solidFill>
                        </a:rPr>
                        <a:t>Invasive mucinous lung adenocarcinoma </a:t>
                      </a:r>
                    </a:p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(27%-31%)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15132"/>
                  </a:ext>
                </a:extLst>
              </a:tr>
              <a:tr h="107044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</a:rPr>
                        <a:t>Pancreatic cancer 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(0.5%-1.8%)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</a:rPr>
                        <a:t>2,4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1" dirty="0">
                          <a:solidFill>
                            <a:srgbClr val="00A2ED"/>
                          </a:solidFill>
                        </a:rPr>
                        <a:t>KRAS</a:t>
                      </a:r>
                      <a:r>
                        <a:rPr lang="en-US" sz="1400" b="1" dirty="0">
                          <a:solidFill>
                            <a:srgbClr val="00A2ED"/>
                          </a:solidFill>
                        </a:rPr>
                        <a:t> wild-type </a:t>
                      </a:r>
                      <a:br>
                        <a:rPr lang="en-US" sz="1400" b="1" dirty="0">
                          <a:solidFill>
                            <a:srgbClr val="00A2ED"/>
                          </a:solidFill>
                        </a:rPr>
                      </a:br>
                      <a:r>
                        <a:rPr lang="en-US" sz="1400" b="1" dirty="0">
                          <a:solidFill>
                            <a:srgbClr val="00A2ED"/>
                          </a:solidFill>
                        </a:rPr>
                        <a:t>pancreatic cancer 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(up to 6%)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320711"/>
                  </a:ext>
                </a:extLst>
              </a:tr>
              <a:tr h="107044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</a:rPr>
                        <a:t>Other 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(&lt;1%, eg, breast, cholangiocarcinoma, colorectal cancers)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91440" marB="18288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424199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827FE5DB-21E0-4B37-9DE4-3CBA89F3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00" y="345187"/>
            <a:ext cx="10813800" cy="535531"/>
          </a:xfrm>
        </p:spPr>
        <p:txBody>
          <a:bodyPr/>
          <a:lstStyle/>
          <a:p>
            <a:r>
              <a:rPr lang="en-US" sz="3200" i="1" dirty="0"/>
              <a:t>NRG1 </a:t>
            </a:r>
            <a:r>
              <a:rPr lang="en-US" sz="3200" dirty="0"/>
              <a:t>Gene Fusions Can Occur in Many Types of Solid Tumors</a:t>
            </a:r>
            <a:r>
              <a:rPr lang="en-US" sz="3200" baseline="30000" dirty="0"/>
              <a:t>1</a:t>
            </a: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92D0315C-BAAF-49EF-8B66-0E04A0361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04" y="5937421"/>
            <a:ext cx="11488102" cy="6232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0325" indent="-60325" eaLnBrk="0" fontAlgn="base" hangingPunct="0">
              <a:spcBef>
                <a:spcPts val="300"/>
              </a:spcBef>
              <a:defRPr/>
            </a:pPr>
            <a:r>
              <a:rPr lang="en-US" sz="800" b="0" dirty="0">
                <a:latin typeface="+mn-lt"/>
                <a:cs typeface="Calibri"/>
              </a:rPr>
              <a:t> </a:t>
            </a:r>
            <a:r>
              <a:rPr lang="en-US" sz="800" b="0" baseline="30000" dirty="0" err="1">
                <a:latin typeface="+mn-lt"/>
                <a:cs typeface="Calibri"/>
              </a:rPr>
              <a:t>a</a:t>
            </a:r>
            <a:r>
              <a:rPr lang="en-US" sz="800" b="0" dirty="0" err="1">
                <a:latin typeface="+mn-lt"/>
                <a:cs typeface="Calibri"/>
              </a:rPr>
              <a:t>The</a:t>
            </a:r>
            <a:r>
              <a:rPr lang="en-US" sz="800" b="0" dirty="0">
                <a:latin typeface="+mn-lt"/>
                <a:cs typeface="Calibri"/>
              </a:rPr>
              <a:t> frequency of </a:t>
            </a:r>
            <a:r>
              <a:rPr lang="en-US" sz="800" b="0" i="1" dirty="0">
                <a:latin typeface="+mn-lt"/>
                <a:cs typeface="Calibri"/>
              </a:rPr>
              <a:t>NRG1</a:t>
            </a:r>
            <a:r>
              <a:rPr lang="en-US" sz="800" b="0" dirty="0">
                <a:latin typeface="+mn-lt"/>
                <a:cs typeface="Calibri"/>
              </a:rPr>
              <a:t> tumors is still under investigation and can vary significantly based on testing methodology.</a:t>
            </a:r>
            <a:r>
              <a:rPr lang="en-US" sz="800" b="0" baseline="30000" dirty="0">
                <a:latin typeface="+mn-lt"/>
                <a:cs typeface="Calibri"/>
              </a:rPr>
              <a:t>2</a:t>
            </a:r>
            <a:endParaRPr lang="en-US" sz="800" b="0" i="0" u="none" strike="noStrike" kern="1200" cap="none" spc="0" baseline="30000" noProof="0" dirty="0">
              <a:ln>
                <a:noFill/>
              </a:ln>
              <a:effectLst/>
              <a:uLnTx/>
              <a:uFillTx/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60325" indent="-60325" eaLnBrk="0" fontAlgn="base" hangingPunct="0">
              <a:spcBef>
                <a:spcPts val="300"/>
              </a:spcBef>
              <a:defRPr/>
            </a:pPr>
            <a:r>
              <a:rPr kumimoji="0" lang="en-US" sz="80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+mn-lt"/>
                <a:ea typeface="Verdana"/>
                <a:cs typeface="Calibri"/>
              </a:rPr>
              <a:t>	1</a:t>
            </a:r>
            <a:r>
              <a:rPr kumimoji="0" lang="en-US" sz="800" b="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+mn-lt"/>
                <a:ea typeface="Verdana"/>
                <a:cs typeface="Calibri"/>
              </a:rPr>
              <a:t>.</a:t>
            </a:r>
            <a:r>
              <a:rPr lang="en-US" sz="800" b="0" dirty="0">
                <a:latin typeface="+mn-lt"/>
                <a:ea typeface="Verdana"/>
                <a:cs typeface="Calibri"/>
              </a:rPr>
              <a:t> </a:t>
            </a:r>
            <a:r>
              <a:rPr lang="it-IT" sz="800" b="0" dirty="0">
                <a:latin typeface="+mn-lt"/>
                <a:ea typeface="Verdana"/>
                <a:cs typeface="Calibri"/>
              </a:rPr>
              <a:t>Drilon A et al. </a:t>
            </a:r>
            <a:r>
              <a:rPr lang="it-IT" sz="800" b="0" i="1" dirty="0">
                <a:latin typeface="+mn-lt"/>
                <a:ea typeface="Verdana"/>
                <a:cs typeface="Calibri"/>
              </a:rPr>
              <a:t>Cancer Discov</a:t>
            </a:r>
            <a:r>
              <a:rPr lang="it-IT" sz="800" b="0" dirty="0">
                <a:latin typeface="+mn-lt"/>
                <a:ea typeface="Verdana"/>
                <a:cs typeface="Calibri"/>
              </a:rPr>
              <a:t>. 2018;8(6):686-695. doi:10.1158/2159-8290.CD-17-1004 </a:t>
            </a:r>
            <a:r>
              <a:rPr kumimoji="0" lang="en-US" sz="80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+mn-lt"/>
                <a:ea typeface="Verdana"/>
                <a:cs typeface="Calibri"/>
              </a:rPr>
              <a:t>2</a:t>
            </a:r>
            <a:r>
              <a:rPr kumimoji="0" lang="en-US" sz="800" b="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+mn-lt"/>
                <a:ea typeface="Verdana"/>
                <a:cs typeface="Calibri"/>
              </a:rPr>
              <a:t>.</a:t>
            </a:r>
            <a:r>
              <a:rPr lang="en-US" sz="800" b="0" dirty="0">
                <a:latin typeface="+mn-lt"/>
                <a:ea typeface="Verdana"/>
                <a:cs typeface="Calibri"/>
              </a:rPr>
              <a:t> </a:t>
            </a:r>
            <a:r>
              <a:rPr lang="en-US" sz="800" b="0" dirty="0">
                <a:latin typeface="+mn-lt"/>
              </a:rPr>
              <a:t>Jonna S et al. </a:t>
            </a:r>
            <a:r>
              <a:rPr lang="en-US" sz="800" b="0" i="1" dirty="0">
                <a:latin typeface="+mn-lt"/>
              </a:rPr>
              <a:t>Clin Cancer Res</a:t>
            </a:r>
            <a:r>
              <a:rPr lang="en-US" sz="800" b="0" dirty="0">
                <a:latin typeface="+mn-lt"/>
              </a:rPr>
              <a:t>. 2019;25(16):4966-4972. doi:10.1158/1078-0432.CCR-19-0160</a:t>
            </a:r>
            <a:r>
              <a:rPr lang="it-IT" sz="800" dirty="0">
                <a:latin typeface="+mn-lt"/>
                <a:cs typeface="Calibri"/>
              </a:rPr>
              <a:t> 3</a:t>
            </a:r>
            <a:r>
              <a:rPr lang="it-IT" sz="800" b="0" dirty="0">
                <a:latin typeface="+mn-lt"/>
                <a:cs typeface="Calibri"/>
              </a:rPr>
              <a:t>. Laskin J et al. </a:t>
            </a:r>
            <a:r>
              <a:rPr lang="it-IT" sz="800" b="0" i="1" dirty="0">
                <a:latin typeface="+mn-lt"/>
                <a:cs typeface="Calibri"/>
              </a:rPr>
              <a:t>Ann Oncol</a:t>
            </a:r>
            <a:r>
              <a:rPr lang="it-IT" sz="800" b="0" dirty="0">
                <a:latin typeface="+mn-lt"/>
                <a:cs typeface="Calibri"/>
              </a:rPr>
              <a:t>. 2020;31(12):1693-1703. doi:10.1016/j.annonc.2020.08.2335 </a:t>
            </a:r>
            <a:br>
              <a:rPr lang="it-IT" sz="800" b="0" dirty="0">
                <a:latin typeface="+mn-lt"/>
                <a:cs typeface="Calibri"/>
              </a:rPr>
            </a:br>
            <a:r>
              <a:rPr lang="it-IT" sz="800" dirty="0">
                <a:solidFill>
                  <a:prstClr val="black"/>
                </a:solidFill>
                <a:latin typeface="+mn-lt"/>
                <a:cs typeface="Calibri"/>
              </a:rPr>
              <a:t>4</a:t>
            </a:r>
            <a:r>
              <a:rPr lang="it-IT" sz="800" b="0" dirty="0">
                <a:solidFill>
                  <a:prstClr val="black"/>
                </a:solidFill>
                <a:latin typeface="+mn-lt"/>
                <a:cs typeface="Calibri"/>
              </a:rPr>
              <a:t>.</a:t>
            </a:r>
            <a:r>
              <a:rPr lang="it-IT" sz="800" dirty="0">
                <a:solidFill>
                  <a:prstClr val="black"/>
                </a:solidFill>
                <a:latin typeface="+mn-lt"/>
                <a:cs typeface="Calibri"/>
              </a:rPr>
              <a:t> </a:t>
            </a:r>
            <a:r>
              <a:rPr lang="fr-FR" sz="800" b="0" dirty="0" err="1">
                <a:solidFill>
                  <a:prstClr val="black"/>
                </a:solidFill>
                <a:latin typeface="+mn-lt"/>
                <a:cs typeface="Calibri"/>
              </a:rPr>
              <a:t>Knepper</a:t>
            </a:r>
            <a:r>
              <a:rPr lang="fr-FR" sz="800" b="0" dirty="0">
                <a:solidFill>
                  <a:prstClr val="black"/>
                </a:solidFill>
                <a:latin typeface="+mn-lt"/>
                <a:cs typeface="Calibri"/>
              </a:rPr>
              <a:t> TC et al</a:t>
            </a:r>
            <a:r>
              <a:rPr lang="fr-FR" sz="800" b="0" i="1" dirty="0">
                <a:solidFill>
                  <a:prstClr val="black"/>
                </a:solidFill>
                <a:latin typeface="+mn-lt"/>
                <a:cs typeface="Calibri"/>
              </a:rPr>
              <a:t>. J Clin </a:t>
            </a:r>
            <a:r>
              <a:rPr lang="fr-FR" sz="800" b="0" i="1" dirty="0" err="1">
                <a:solidFill>
                  <a:prstClr val="black"/>
                </a:solidFill>
                <a:latin typeface="+mn-lt"/>
                <a:cs typeface="Calibri"/>
              </a:rPr>
              <a:t>Oncol</a:t>
            </a:r>
            <a:r>
              <a:rPr lang="fr-FR" sz="800" b="0" dirty="0">
                <a:solidFill>
                  <a:prstClr val="black"/>
                </a:solidFill>
                <a:latin typeface="+mn-lt"/>
                <a:cs typeface="Calibri"/>
              </a:rPr>
              <a:t>. 2022;40(</a:t>
            </a:r>
            <a:r>
              <a:rPr lang="fr-FR" sz="800" b="0" dirty="0" err="1">
                <a:solidFill>
                  <a:prstClr val="black"/>
                </a:solidFill>
                <a:latin typeface="+mn-lt"/>
                <a:cs typeface="Calibri"/>
              </a:rPr>
              <a:t>suppl</a:t>
            </a:r>
            <a:r>
              <a:rPr lang="fr-FR" sz="800" b="0" dirty="0">
                <a:solidFill>
                  <a:prstClr val="black"/>
                </a:solidFill>
                <a:latin typeface="+mn-lt"/>
                <a:cs typeface="Calibri"/>
              </a:rPr>
              <a:t> 16):4155. doi:10.1200/JCO.2022.40.16_suppl.4155</a:t>
            </a:r>
            <a:r>
              <a:rPr lang="it-IT" sz="800" b="0" dirty="0">
                <a:solidFill>
                  <a:prstClr val="black"/>
                </a:solidFill>
                <a:latin typeface="+mn-lt"/>
                <a:cs typeface="Calibri"/>
              </a:rPr>
              <a:t> </a:t>
            </a:r>
            <a:r>
              <a:rPr lang="it-IT" sz="800" dirty="0">
                <a:solidFill>
                  <a:prstClr val="black"/>
                </a:solidFill>
                <a:latin typeface="+mn-lt"/>
                <a:cs typeface="Calibri"/>
              </a:rPr>
              <a:t>5</a:t>
            </a:r>
            <a:r>
              <a:rPr lang="it-IT" sz="800" b="0" dirty="0">
                <a:solidFill>
                  <a:prstClr val="black"/>
                </a:solidFill>
                <a:latin typeface="+mn-lt"/>
                <a:cs typeface="Calibri"/>
              </a:rPr>
              <a:t>. Jones MR et al. </a:t>
            </a:r>
            <a:r>
              <a:rPr lang="it-IT" sz="800" b="0" i="1" dirty="0">
                <a:solidFill>
                  <a:prstClr val="black"/>
                </a:solidFill>
                <a:latin typeface="+mn-lt"/>
                <a:cs typeface="Calibri"/>
              </a:rPr>
              <a:t>Clin Cancer Res</a:t>
            </a:r>
            <a:r>
              <a:rPr lang="it-IT" sz="800" b="0" dirty="0">
                <a:solidFill>
                  <a:prstClr val="black"/>
                </a:solidFill>
                <a:latin typeface="+mn-lt"/>
                <a:cs typeface="Calibri"/>
              </a:rPr>
              <a:t>. 2019;25(15):4674-4681. doi:10.1158/1078-0432.CCR-19-0191 </a:t>
            </a:r>
            <a:r>
              <a:rPr lang="it-IT" sz="800" dirty="0">
                <a:latin typeface="+mn-lt"/>
              </a:rPr>
              <a:t>6. </a:t>
            </a:r>
            <a:r>
              <a:rPr lang="en-US" sz="800" b="0" dirty="0">
                <a:latin typeface="+mn-lt"/>
              </a:rPr>
              <a:t>Drilon A et al. </a:t>
            </a:r>
            <a:r>
              <a:rPr lang="it-IT" sz="800" b="0" i="1" dirty="0">
                <a:latin typeface="+mn-lt"/>
              </a:rPr>
              <a:t>J Clin Oncol</a:t>
            </a:r>
            <a:r>
              <a:rPr lang="it-IT" sz="800" b="0" dirty="0">
                <a:latin typeface="+mn-lt"/>
              </a:rPr>
              <a:t>. 2021;39(25):2791-2802. </a:t>
            </a:r>
            <a:r>
              <a:rPr lang="it-IT" sz="800" b="0" dirty="0">
                <a:latin typeface="+mn-lt"/>
                <a:cs typeface="Calibri"/>
              </a:rPr>
              <a:t>doi:10.1200/JCO.20.03307 </a:t>
            </a:r>
            <a:endParaRPr kumimoji="0" lang="en-US" sz="800" b="0" i="0" u="none" strike="noStrike" kern="1200" cap="none" spc="0" noProof="0" dirty="0">
              <a:ln>
                <a:noFill/>
              </a:ln>
              <a:effectLst/>
              <a:uLnTx/>
              <a:uFillTx/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1C15C-9CA3-F73E-BBA8-76B9F0FFC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988" y="1207178"/>
            <a:ext cx="4832519" cy="465984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dirty="0">
                <a:solidFill>
                  <a:schemeClr val="tx1"/>
                </a:solidFill>
              </a:rPr>
              <a:t>Enrichment is observed in some tumors, particularly</a:t>
            </a:r>
            <a:r>
              <a:rPr lang="en-US" baseline="30000" dirty="0">
                <a:solidFill>
                  <a:schemeClr val="tx1"/>
                </a:solidFill>
              </a:rPr>
              <a:t>2,6</a:t>
            </a:r>
          </a:p>
          <a:p>
            <a:pPr marL="485775" lvl="1" indent="-236538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dirty="0">
                <a:solidFill>
                  <a:schemeClr val="tx1"/>
                </a:solidFill>
              </a:rPr>
              <a:t>Invasive mucinous lung adenocarcinoma</a:t>
            </a:r>
            <a:endParaRPr lang="en-US" baseline="30000" dirty="0">
              <a:solidFill>
                <a:schemeClr val="tx1"/>
              </a:solidFill>
              <a:cs typeface="Calibri"/>
            </a:endParaRPr>
          </a:p>
          <a:p>
            <a:pPr marL="485775" lvl="1" indent="-236538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dirty="0">
                <a:solidFill>
                  <a:schemeClr val="tx1"/>
                </a:solidFill>
              </a:rPr>
              <a:t>NSCLC that is </a:t>
            </a:r>
            <a:r>
              <a:rPr lang="en-US" sz="1900" b="1" dirty="0">
                <a:solidFill>
                  <a:schemeClr val="bg2"/>
                </a:solidFill>
              </a:rPr>
              <a:t>negative for other </a:t>
            </a:r>
            <a:br>
              <a:rPr lang="en-US" sz="1900" b="1" dirty="0">
                <a:solidFill>
                  <a:schemeClr val="bg2"/>
                </a:solidFill>
              </a:rPr>
            </a:br>
            <a:r>
              <a:rPr lang="en-US" sz="1900" b="1" dirty="0">
                <a:solidFill>
                  <a:schemeClr val="bg2"/>
                </a:solidFill>
              </a:rPr>
              <a:t>driver mutations</a:t>
            </a:r>
          </a:p>
          <a:p>
            <a:pPr marL="485775" lvl="1" indent="-236538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dirty="0">
                <a:solidFill>
                  <a:schemeClr val="tx1"/>
                </a:solidFill>
              </a:rPr>
              <a:t>KRAS wild-type pancreatic cancer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i="1" dirty="0">
                <a:solidFill>
                  <a:schemeClr val="tx1"/>
                </a:solidFill>
              </a:rPr>
              <a:t>NRG1</a:t>
            </a:r>
            <a:r>
              <a:rPr lang="en-US" dirty="0">
                <a:solidFill>
                  <a:schemeClr val="tx1"/>
                </a:solidFill>
              </a:rPr>
              <a:t> fusions generally occur in the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absence of other driver mutations</a:t>
            </a:r>
            <a:r>
              <a:rPr lang="en-US" baseline="30000" dirty="0">
                <a:solidFill>
                  <a:schemeClr val="tx1"/>
                </a:solidFill>
              </a:rPr>
              <a:t>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9182A6D-A709-4C46-AF98-7E7A58F49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54875"/>
            <a:ext cx="285493" cy="246221"/>
          </a:xfrm>
        </p:spPr>
        <p:txBody>
          <a:bodyPr/>
          <a:lstStyle/>
          <a:p>
            <a:fld id="{B22F1FE7-663E-4466-9BC7-B7B99D884349}" type="slidenum">
              <a:rPr lang="en-US" smtClean="0"/>
              <a:t>15</a:t>
            </a:fld>
            <a:endParaRPr lang="en-US"/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8" name="Round Same Side Corner Rectangle 38">
            <a:extLst>
              <a:ext uri="{FF2B5EF4-FFF2-40B4-BE49-F238E27FC236}">
                <a16:creationId xmlns:a16="http://schemas.microsoft.com/office/drawing/2014/main" id="{955A412F-BD57-DDA4-0E85-EC34C9398574}"/>
              </a:ext>
            </a:extLst>
          </p:cNvPr>
          <p:cNvSpPr/>
          <p:nvPr/>
        </p:nvSpPr>
        <p:spPr>
          <a:xfrm>
            <a:off x="478873" y="1218077"/>
            <a:ext cx="6468191" cy="789804"/>
          </a:xfrm>
          <a:prstGeom prst="round2SameRect">
            <a:avLst>
              <a:gd name="adj1" fmla="val 12468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05267"/>
              </a:buClr>
              <a:buSzPct val="10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DD82C-6081-3ABA-FCB4-C021D8B84AEC}"/>
              </a:ext>
            </a:extLst>
          </p:cNvPr>
          <p:cNvSpPr txBox="1"/>
          <p:nvPr/>
        </p:nvSpPr>
        <p:spPr>
          <a:xfrm>
            <a:off x="534012" y="1330495"/>
            <a:ext cx="6226238" cy="5516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>
              <a:lnSpc>
                <a:spcPct val="95000"/>
              </a:lnSpc>
            </a:pPr>
            <a:r>
              <a:rPr lang="en-US" sz="2400" b="1" i="1" dirty="0">
                <a:solidFill>
                  <a:prstClr val="white"/>
                </a:solidFill>
              </a:rPr>
              <a:t>NRG1</a:t>
            </a:r>
            <a:r>
              <a:rPr lang="en-US" sz="2400" b="1" dirty="0">
                <a:solidFill>
                  <a:prstClr val="white"/>
                </a:solidFill>
              </a:rPr>
              <a:t> Fusion Frequency </a:t>
            </a:r>
            <a:r>
              <a:rPr lang="en-US" sz="2400" b="1" dirty="0" err="1">
                <a:solidFill>
                  <a:prstClr val="white"/>
                </a:solidFill>
              </a:rPr>
              <a:t>Estimates</a:t>
            </a:r>
            <a:r>
              <a:rPr lang="en-US" sz="2400" b="1" baseline="30000" dirty="0" err="1">
                <a:solidFill>
                  <a:prstClr val="white"/>
                </a:solidFill>
              </a:rPr>
              <a:t>a</a:t>
            </a:r>
            <a:endParaRPr lang="en-US" sz="2400" b="1" baseline="30000" dirty="0">
              <a:solidFill>
                <a:prstClr val="white"/>
              </a:solidFill>
            </a:endParaRP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13D0B12C-17A6-C41F-807A-CC7D580EF518}"/>
              </a:ext>
            </a:extLst>
          </p:cNvPr>
          <p:cNvSpPr/>
          <p:nvPr/>
        </p:nvSpPr>
        <p:spPr>
          <a:xfrm>
            <a:off x="478873" y="1212851"/>
            <a:ext cx="6468191" cy="4666192"/>
          </a:xfrm>
          <a:prstGeom prst="roundRect">
            <a:avLst>
              <a:gd name="adj" fmla="val 2888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blue body with organs&#10;&#10;Description automatically generated with medium confidence">
            <a:extLst>
              <a:ext uri="{FF2B5EF4-FFF2-40B4-BE49-F238E27FC236}">
                <a16:creationId xmlns:a16="http://schemas.microsoft.com/office/drawing/2014/main" id="{D1DE0294-48A7-8D23-0A85-5AF328FA0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t="19423" r="32426" b="66114"/>
          <a:stretch/>
        </p:blipFill>
        <p:spPr>
          <a:xfrm>
            <a:off x="592911" y="2758827"/>
            <a:ext cx="860353" cy="846324"/>
          </a:xfrm>
          <a:prstGeom prst="rect">
            <a:avLst/>
          </a:prstGeom>
        </p:spPr>
      </p:pic>
      <p:pic>
        <p:nvPicPr>
          <p:cNvPr id="19" name="Picture 18" descr="A blue body with organs&#10;&#10;Description automatically generated with medium confidence">
            <a:extLst>
              <a:ext uri="{FF2B5EF4-FFF2-40B4-BE49-F238E27FC236}">
                <a16:creationId xmlns:a16="http://schemas.microsoft.com/office/drawing/2014/main" id="{C112DBBD-0583-A9D7-C2D9-32FED0B56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1" t="34987" r="37289" b="54980"/>
          <a:stretch/>
        </p:blipFill>
        <p:spPr>
          <a:xfrm>
            <a:off x="592910" y="3826614"/>
            <a:ext cx="860354" cy="846324"/>
          </a:xfrm>
          <a:prstGeom prst="rect">
            <a:avLst/>
          </a:prstGeom>
        </p:spPr>
      </p:pic>
      <p:pic>
        <p:nvPicPr>
          <p:cNvPr id="24" name="Picture 23" descr="A blue body with organs&#10;&#10;Description automatically generated with medium confidence">
            <a:extLst>
              <a:ext uri="{FF2B5EF4-FFF2-40B4-BE49-F238E27FC236}">
                <a16:creationId xmlns:a16="http://schemas.microsoft.com/office/drawing/2014/main" id="{34DE344D-2B03-2A2E-CC85-820B4839E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0" t="40541" r="44022" b="50514"/>
          <a:stretch/>
        </p:blipFill>
        <p:spPr>
          <a:xfrm>
            <a:off x="592910" y="4904926"/>
            <a:ext cx="860355" cy="8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9"/>
          <p:cNvSpPr/>
          <p:nvPr/>
        </p:nvSpPr>
        <p:spPr>
          <a:xfrm flipV="1">
            <a:off x="470597" y="5356508"/>
            <a:ext cx="11260138" cy="518577"/>
          </a:xfrm>
          <a:prstGeom prst="round2Same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/>
          <p:cNvSpPr/>
          <p:nvPr/>
        </p:nvSpPr>
        <p:spPr>
          <a:xfrm>
            <a:off x="469900" y="2417502"/>
            <a:ext cx="11260138" cy="518577"/>
          </a:xfrm>
          <a:prstGeom prst="round2Same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2">
            <a:extLst>
              <a:ext uri="{FF2B5EF4-FFF2-40B4-BE49-F238E27FC236}">
                <a16:creationId xmlns:a16="http://schemas.microsoft.com/office/drawing/2014/main" id="{360CD45D-76B0-475E-9660-F4FEB31CA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229444"/>
              </p:ext>
            </p:extLst>
          </p:nvPr>
        </p:nvGraphicFramePr>
        <p:xfrm>
          <a:off x="462189" y="2417503"/>
          <a:ext cx="11250387" cy="34597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29653">
                  <a:extLst>
                    <a:ext uri="{9D8B030D-6E8A-4147-A177-3AD203B41FA5}">
                      <a16:colId xmlns:a16="http://schemas.microsoft.com/office/drawing/2014/main" val="2840687977"/>
                    </a:ext>
                  </a:extLst>
                </a:gridCol>
                <a:gridCol w="2910367">
                  <a:extLst>
                    <a:ext uri="{9D8B030D-6E8A-4147-A177-3AD203B41FA5}">
                      <a16:colId xmlns:a16="http://schemas.microsoft.com/office/drawing/2014/main" val="3166032133"/>
                    </a:ext>
                  </a:extLst>
                </a:gridCol>
                <a:gridCol w="2910367">
                  <a:extLst>
                    <a:ext uri="{9D8B030D-6E8A-4147-A177-3AD203B41FA5}">
                      <a16:colId xmlns:a16="http://schemas.microsoft.com/office/drawing/2014/main" val="2592874125"/>
                    </a:ext>
                  </a:extLst>
                </a:gridCol>
              </a:tblGrid>
              <a:tr h="568916">
                <a:tc>
                  <a:txBody>
                    <a:bodyPr/>
                    <a:lstStyle/>
                    <a:p>
                      <a:endParaRPr kumimoji="0" lang="en-US" sz="1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ORR,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Median PFS, </a:t>
                      </a:r>
                      <a:r>
                        <a:rPr lang="en-US" sz="1600" dirty="0" err="1"/>
                        <a:t>mo</a:t>
                      </a:r>
                      <a:r>
                        <a:rPr lang="en-US" sz="1600" dirty="0"/>
                        <a:t> </a:t>
                      </a:r>
                      <a:br>
                        <a:rPr lang="en-US" sz="1600" dirty="0"/>
                      </a:br>
                      <a:r>
                        <a:rPr lang="en-US" sz="1400" b="0" dirty="0"/>
                        <a:t>(95% CI)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947905"/>
                  </a:ext>
                </a:extLst>
              </a:tr>
              <a:tr h="615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Platinum-doublet chemotherapy 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(n=15)</a:t>
                      </a: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13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 </a:t>
                      </a:r>
                      <a:br>
                        <a:rPr kumimoji="0" lang="en-US" sz="1600" b="1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(2.2-9.8)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097859"/>
                  </a:ext>
                </a:extLst>
              </a:tr>
              <a:tr h="568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Taxane</a:t>
                      </a:r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-based chemotherapy 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(n=7)</a:t>
                      </a: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 </a:t>
                      </a:r>
                      <a:b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(0.8-5.3)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173494"/>
                  </a:ext>
                </a:extLst>
              </a:tr>
              <a:tr h="568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Combination chemotherapy and immunotherapy 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(n=9)</a:t>
                      </a: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 </a:t>
                      </a:r>
                      <a:b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(1.4-6.3)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61643"/>
                  </a:ext>
                </a:extLst>
              </a:tr>
              <a:tr h="568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Single-agent immunotherapy 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(n=5)</a:t>
                      </a: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 </a:t>
                      </a:r>
                      <a:b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(0.9-undefined)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723503"/>
                  </a:ext>
                </a:extLst>
              </a:tr>
              <a:tr h="568916">
                <a:tc>
                  <a:txBody>
                    <a:bodyPr/>
                    <a:lstStyle/>
                    <a:p>
                      <a:pPr algn="l"/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Targeted therapy with kinase inhibitor 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(n=20)</a:t>
                      </a:r>
                      <a:endParaRPr lang="en-US" sz="16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 </a:t>
                      </a:r>
                      <a:b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(1.9-4.3)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80334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8FE63F3-BA37-4C30-94EE-56CE27301EDD}"/>
              </a:ext>
            </a:extLst>
          </p:cNvPr>
          <p:cNvSpPr txBox="1"/>
          <p:nvPr/>
        </p:nvSpPr>
        <p:spPr>
          <a:xfrm>
            <a:off x="388689" y="1860079"/>
            <a:ext cx="51980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/>
              <a:t>Activity of Systemic Therapy in </a:t>
            </a:r>
            <a:r>
              <a:rPr lang="en-US" sz="2000" b="1" i="1" dirty="0"/>
              <a:t>NRG1</a:t>
            </a:r>
            <a:r>
              <a:rPr lang="en-US" sz="2000" b="1" dirty="0"/>
              <a:t>+ NSCLC</a:t>
            </a:r>
            <a:r>
              <a:rPr lang="en-US" sz="2000" b="1" baseline="30000" dirty="0"/>
              <a:t>3,</a:t>
            </a:r>
            <a:r>
              <a:rPr lang="en-US" sz="2000" b="1" dirty="0"/>
              <a:t>*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247" y="2417501"/>
            <a:ext cx="11259441" cy="3459751"/>
          </a:xfrm>
          <a:prstGeom prst="roundRect">
            <a:avLst>
              <a:gd name="adj" fmla="val 2888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262F7E-C3F9-4C55-B9B6-717DE730E1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431" y="1119212"/>
            <a:ext cx="10531476" cy="757130"/>
          </a:xfrm>
        </p:spPr>
        <p:txBody>
          <a:bodyPr vert="horz" lIns="182880" tIns="45720" rIns="182880" bIns="45720" rtlCol="0" anchor="t">
            <a:spAutoFit/>
          </a:bodyPr>
          <a:lstStyle/>
          <a:p>
            <a:pPr algn="l"/>
            <a:r>
              <a:rPr lang="en-US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a retrospective global registry study of 110 patients, </a:t>
            </a:r>
            <a:r>
              <a:rPr lang="en-US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NRG1</a:t>
            </a:r>
            <a:r>
              <a:rPr lang="en-US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+ NSCLC was associated with limited response to available therapies</a:t>
            </a:r>
            <a:r>
              <a:rPr lang="en-US" i="0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3A6E29-2852-4825-A2BE-E01D99881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254" y="134163"/>
            <a:ext cx="8355493" cy="918778"/>
          </a:xfrm>
          <a:solidFill>
            <a:schemeClr val="bg1"/>
          </a:solidFill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i="1" dirty="0"/>
              <a:t>NRG1</a:t>
            </a:r>
            <a:r>
              <a:rPr lang="en-US" sz="3200" dirty="0"/>
              <a:t>+ Tumors Can Be Aggressive and Respond</a:t>
            </a:r>
            <a:br>
              <a:rPr lang="en-US" sz="3200" dirty="0"/>
            </a:br>
            <a:r>
              <a:rPr lang="en-US" sz="3200" dirty="0"/>
              <a:t>Poorly to Existing Standard of Care</a:t>
            </a:r>
            <a:r>
              <a:rPr lang="en-US" sz="3200" baseline="30000" dirty="0"/>
              <a:t>1,2</a:t>
            </a:r>
            <a:endParaRPr lang="en-US" sz="3200" baseline="30000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E0940-007A-4C89-8FB4-BFDC19A2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16</a:t>
            </a:fld>
            <a:endParaRPr lang="en-US"/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A3BAC680-93A0-4B2D-8DE1-DD35AD945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7" y="5902536"/>
            <a:ext cx="11550762" cy="6617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" eaLnBrk="0" fontAlgn="base" hangingPunct="0">
              <a:spcBef>
                <a:spcPts val="300"/>
              </a:spcBef>
              <a:defRPr/>
            </a:pPr>
            <a:r>
              <a:rPr lang="en-US" sz="800" b="0" dirty="0">
                <a:latin typeface="Calibri"/>
                <a:ea typeface="Verdana"/>
                <a:cs typeface="Calibri"/>
              </a:rPr>
              <a:t>ORR, overall response rate.</a:t>
            </a:r>
          </a:p>
          <a:p>
            <a:pPr eaLnBrk="0" fontAlgn="base" hangingPunct="0">
              <a:spcBef>
                <a:spcPts val="300"/>
              </a:spcBef>
              <a:defRPr/>
            </a:pPr>
            <a:r>
              <a:rPr lang="en-US" sz="800" b="0" dirty="0">
                <a:latin typeface="Calibri"/>
                <a:ea typeface="Verdana"/>
                <a:cs typeface="Calibri"/>
              </a:rPr>
              <a:t>*Patients either diagnosed with or who developed metastatic disease during the course of their disease.</a:t>
            </a:r>
          </a:p>
          <a:p>
            <a:pPr marL="45720" eaLnBrk="0" fontAlgn="base" hangingPunct="0">
              <a:spcBef>
                <a:spcPts val="300"/>
              </a:spcBef>
              <a:defRPr/>
            </a:pPr>
            <a:r>
              <a:rPr lang="en-US" sz="800" dirty="0">
                <a:latin typeface="Calibri"/>
                <a:ea typeface="Verdana"/>
                <a:cs typeface="Calibri"/>
              </a:rPr>
              <a:t>1</a:t>
            </a:r>
            <a:r>
              <a:rPr lang="en-US" sz="800" b="0" dirty="0">
                <a:latin typeface="Calibri"/>
                <a:ea typeface="Verdana"/>
                <a:cs typeface="Calibri"/>
              </a:rPr>
              <a:t>. Rosas D et al. </a:t>
            </a:r>
            <a:r>
              <a:rPr lang="en-US" sz="800" b="0" i="1" dirty="0">
                <a:latin typeface="Calibri"/>
                <a:ea typeface="Verdana"/>
                <a:cs typeface="Calibri"/>
              </a:rPr>
              <a:t>Cancers (Basel)</a:t>
            </a:r>
            <a:r>
              <a:rPr lang="en-US" sz="800" b="0" dirty="0">
                <a:latin typeface="Calibri"/>
                <a:ea typeface="Verdana"/>
                <a:cs typeface="Calibri"/>
              </a:rPr>
              <a:t>. 2021;13(20):5038. doi:10.3390/cancers13205038 </a:t>
            </a:r>
            <a:r>
              <a:rPr lang="en-US" sz="800" dirty="0">
                <a:latin typeface="Calibri"/>
                <a:ea typeface="Verdana"/>
                <a:cs typeface="Calibri"/>
              </a:rPr>
              <a:t>2</a:t>
            </a:r>
            <a:r>
              <a:rPr lang="en-US" sz="800" b="0" dirty="0">
                <a:latin typeface="Calibri"/>
                <a:ea typeface="Verdana"/>
                <a:cs typeface="Calibri"/>
              </a:rPr>
              <a:t>.</a:t>
            </a:r>
            <a:r>
              <a:rPr lang="en-US" sz="800" dirty="0">
                <a:latin typeface="Calibri"/>
                <a:ea typeface="Verdana"/>
                <a:cs typeface="Calibri"/>
              </a:rPr>
              <a:t> </a:t>
            </a:r>
            <a:r>
              <a:rPr lang="en-US" sz="800" b="0" dirty="0">
                <a:latin typeface="Calibri"/>
                <a:ea typeface="Verdana"/>
                <a:cs typeface="Calibri"/>
              </a:rPr>
              <a:t>National Institutes of Health, National Cancer Institute. Accessed April 24, 2023.</a:t>
            </a:r>
            <a:r>
              <a:rPr lang="en-US" sz="800" b="0" dirty="0">
                <a:latin typeface="Calibri"/>
                <a:ea typeface="Verdana"/>
                <a:cs typeface="Calibri" panose="020F0502020204030204" pitchFamily="34" charset="0"/>
              </a:rPr>
              <a:t> https://www.cancer.gov/types/lung/patient/non-small-cell-lung-treatment-pdq</a:t>
            </a:r>
            <a:r>
              <a:rPr lang="en-US" sz="800" b="0" dirty="0">
                <a:latin typeface="Calibri"/>
                <a:ea typeface="Verdana"/>
                <a:cs typeface="Calibri"/>
              </a:rPr>
              <a:t> </a:t>
            </a:r>
            <a:r>
              <a:rPr lang="en-US" sz="800" dirty="0">
                <a:latin typeface="Calibri"/>
                <a:ea typeface="Verdana"/>
                <a:cs typeface="Calibri"/>
              </a:rPr>
              <a:t>3</a:t>
            </a:r>
            <a:r>
              <a:rPr lang="en-US" sz="800" b="0" dirty="0">
                <a:latin typeface="Calibri"/>
                <a:ea typeface="Verdana"/>
                <a:cs typeface="Calibri"/>
              </a:rPr>
              <a:t>. Drilon</a:t>
            </a:r>
            <a:r>
              <a:rPr kumimoji="0" lang="en-US" sz="800" b="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Calibri"/>
                <a:ea typeface="Verdana"/>
                <a:cs typeface="Calibri"/>
              </a:rPr>
              <a:t> A et al.</a:t>
            </a:r>
            <a:r>
              <a:rPr lang="en-US" sz="800" b="0" dirty="0">
                <a:latin typeface="Calibri"/>
                <a:ea typeface="Verdana"/>
                <a:cs typeface="Calibri"/>
              </a:rPr>
              <a:t> </a:t>
            </a:r>
            <a:br>
              <a:rPr lang="en-US" sz="800" b="0" dirty="0">
                <a:latin typeface="Calibri"/>
                <a:ea typeface="Verdana"/>
                <a:cs typeface="Calibri"/>
              </a:rPr>
            </a:br>
            <a:r>
              <a:rPr lang="it-IT" sz="800" b="0" i="1" dirty="0">
                <a:latin typeface="Calibri"/>
                <a:cs typeface="Calibri"/>
              </a:rPr>
              <a:t>J Clin Oncol</a:t>
            </a:r>
            <a:r>
              <a:rPr lang="it-IT" sz="800" b="0" dirty="0">
                <a:latin typeface="Calibri"/>
                <a:cs typeface="Calibri"/>
              </a:rPr>
              <a:t>. 2021;39(25):2791-2802. doi:10.1200/JCO.20.03307</a:t>
            </a:r>
            <a:endParaRPr lang="en-US" sz="800" b="0" i="0" u="none" strike="noStrike" kern="1200" cap="none" spc="0" noProof="0" dirty="0">
              <a:ln>
                <a:noFill/>
              </a:ln>
              <a:effectLst/>
              <a:uLnTx/>
              <a:uFillTx/>
              <a:latin typeface="Calibri"/>
              <a:ea typeface="Verdana" panose="020B0604030504040204" pitchFamily="34" charset="0"/>
              <a:cs typeface="Calibri"/>
            </a:endParaRPr>
          </a:p>
        </p:txBody>
      </p:sp>
      <p:sp>
        <p:nvSpPr>
          <p:cNvPr id="17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6759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444493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0"/>
                </a:schemeClr>
              </a:gs>
              <a:gs pos="83000">
                <a:schemeClr val="bg2">
                  <a:alpha val="7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6241" y="2043622"/>
            <a:ext cx="6750438" cy="235724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en-US" sz="4400" dirty="0"/>
              <a:t>Testing With Both DNA </a:t>
            </a:r>
            <a:br>
              <a:rPr lang="en-US" sz="4400" dirty="0"/>
            </a:br>
            <a:r>
              <a:rPr lang="en-US" sz="4400" dirty="0"/>
              <a:t>and RNA (RNA-Based NGS) </a:t>
            </a:r>
            <a:br>
              <a:rPr lang="en-US" sz="4400" dirty="0"/>
            </a:br>
            <a:r>
              <a:rPr lang="en-US" sz="4400" dirty="0"/>
              <a:t>Is the Key to Finding </a:t>
            </a:r>
            <a:br>
              <a:rPr lang="en-US" sz="4400" dirty="0"/>
            </a:br>
            <a:r>
              <a:rPr lang="en-US" sz="4400" dirty="0"/>
              <a:t>Actionable Alterations</a:t>
            </a:r>
            <a:endParaRPr lang="en-US" sz="4400" baseline="30000" dirty="0"/>
          </a:p>
        </p:txBody>
      </p:sp>
    </p:spTree>
    <p:extLst>
      <p:ext uri="{BB962C8B-B14F-4D97-AF65-F5344CB8AC3E}">
        <p14:creationId xmlns:p14="http://schemas.microsoft.com/office/powerpoint/2010/main" val="27526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extLst>
              <a:ext uri="{FF2B5EF4-FFF2-40B4-BE49-F238E27FC236}">
                <a16:creationId xmlns:a16="http://schemas.microsoft.com/office/drawing/2014/main" id="{130D9884-C7F3-8341-6C52-D14A59DEF829}"/>
              </a:ext>
            </a:extLst>
          </p:cNvPr>
          <p:cNvSpPr/>
          <p:nvPr/>
        </p:nvSpPr>
        <p:spPr>
          <a:xfrm rot="5400000" flipH="1">
            <a:off x="4574878" y="-3362029"/>
            <a:ext cx="2582695" cy="11732452"/>
          </a:xfrm>
          <a:prstGeom prst="round2SameRect">
            <a:avLst>
              <a:gd name="adj1" fmla="val 6511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8" name="Round Same Side Corner Rectangle 87">
            <a:extLst>
              <a:ext uri="{FF2B5EF4-FFF2-40B4-BE49-F238E27FC236}">
                <a16:creationId xmlns:a16="http://schemas.microsoft.com/office/drawing/2014/main" id="{56F99970-A56B-5AB2-B48D-F558601304BB}"/>
              </a:ext>
            </a:extLst>
          </p:cNvPr>
          <p:cNvSpPr/>
          <p:nvPr/>
        </p:nvSpPr>
        <p:spPr>
          <a:xfrm flipH="1" flipV="1">
            <a:off x="480125" y="3104427"/>
            <a:ext cx="2644549" cy="443431"/>
          </a:xfrm>
          <a:prstGeom prst="round2SameRect">
            <a:avLst>
              <a:gd name="adj1" fmla="val 32395"/>
              <a:gd name="adj2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1" name="Round Same Side Corner Rectangle 90">
            <a:extLst>
              <a:ext uri="{FF2B5EF4-FFF2-40B4-BE49-F238E27FC236}">
                <a16:creationId xmlns:a16="http://schemas.microsoft.com/office/drawing/2014/main" id="{FB96ABF0-97A5-27F8-FE00-5741EA89DEAD}"/>
              </a:ext>
            </a:extLst>
          </p:cNvPr>
          <p:cNvSpPr/>
          <p:nvPr/>
        </p:nvSpPr>
        <p:spPr>
          <a:xfrm flipH="1" flipV="1">
            <a:off x="6241938" y="3104425"/>
            <a:ext cx="2662170" cy="443431"/>
          </a:xfrm>
          <a:prstGeom prst="round2SameRect">
            <a:avLst>
              <a:gd name="adj1" fmla="val 28900"/>
              <a:gd name="adj2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2" name="Round Same Side Corner Rectangle 91">
            <a:extLst>
              <a:ext uri="{FF2B5EF4-FFF2-40B4-BE49-F238E27FC236}">
                <a16:creationId xmlns:a16="http://schemas.microsoft.com/office/drawing/2014/main" id="{37D3D432-F3F0-B59E-01CE-8B35185B1A19}"/>
              </a:ext>
            </a:extLst>
          </p:cNvPr>
          <p:cNvSpPr/>
          <p:nvPr/>
        </p:nvSpPr>
        <p:spPr>
          <a:xfrm flipH="1" flipV="1">
            <a:off x="3353799" y="3104428"/>
            <a:ext cx="2679647" cy="443431"/>
          </a:xfrm>
          <a:prstGeom prst="round2SameRect">
            <a:avLst>
              <a:gd name="adj1" fmla="val 25405"/>
              <a:gd name="adj2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4372380-D617-52C5-D1EA-C5F0C6E61126}"/>
              </a:ext>
            </a:extLst>
          </p:cNvPr>
          <p:cNvSpPr txBox="1"/>
          <p:nvPr/>
        </p:nvSpPr>
        <p:spPr>
          <a:xfrm>
            <a:off x="366858" y="3852181"/>
            <a:ext cx="11274853" cy="1509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100000"/>
            </a:pP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Limitations include</a:t>
            </a:r>
          </a:p>
          <a:p>
            <a:pPr marL="228600" indent="-228600"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cs typeface="Calibri"/>
              </a:rPr>
              <a:t>Inability to identify the full breadth of genomic alterations</a:t>
            </a:r>
            <a:r>
              <a:rPr lang="en-US" sz="2000" baseline="30000" dirty="0">
                <a:solidFill>
                  <a:schemeClr val="accent1"/>
                </a:solidFill>
                <a:cs typeface="Calibri"/>
              </a:rPr>
              <a:t>3</a:t>
            </a:r>
          </a:p>
          <a:p>
            <a:pPr marL="228600" indent="-228600"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cs typeface="Calibri"/>
              </a:rPr>
              <a:t>Limited ability to identify full breadth of fusion partners and breakpoints</a:t>
            </a:r>
            <a:r>
              <a:rPr lang="en-US" sz="2000" baseline="30000" dirty="0">
                <a:solidFill>
                  <a:schemeClr val="accent1"/>
                </a:solidFill>
                <a:cs typeface="Calibri"/>
              </a:rPr>
              <a:t>1</a:t>
            </a:r>
          </a:p>
          <a:p>
            <a:pPr marL="474663" lvl="1" indent="-227013"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i="1" dirty="0">
                <a:solidFill>
                  <a:schemeClr val="accent1"/>
                </a:solidFill>
                <a:latin typeface="Calibri"/>
                <a:cs typeface="Calibri"/>
              </a:rPr>
              <a:t>May require a significant amount of tissue and can exhaust tissue samples</a:t>
            </a:r>
            <a:r>
              <a:rPr lang="en-US" baseline="30000" dirty="0">
                <a:solidFill>
                  <a:schemeClr val="accent1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5DE063-1315-4070-B5A9-35DEB17C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674" y="132016"/>
            <a:ext cx="9276653" cy="918841"/>
          </a:xfrm>
        </p:spPr>
        <p:txBody>
          <a:bodyPr wrap="square"/>
          <a:lstStyle/>
          <a:p>
            <a:pPr>
              <a:lnSpc>
                <a:spcPts val="3200"/>
              </a:lnSpc>
            </a:pPr>
            <a:r>
              <a:rPr lang="en-US" sz="3200" dirty="0"/>
              <a:t>Classical Biomarker Screening Methods Were Developed to Detect Single Molecular Targets</a:t>
            </a:r>
            <a:r>
              <a:rPr lang="en-US" sz="3200" baseline="30000" dirty="0"/>
              <a:t>1,2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AC79F-F4AE-4EBE-BF35-B30732DF1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18</a:t>
            </a:fld>
            <a:endParaRPr lang="en-US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0A43C339-E967-4F6A-F73E-4154A4606D81}"/>
              </a:ext>
            </a:extLst>
          </p:cNvPr>
          <p:cNvSpPr txBox="1"/>
          <p:nvPr/>
        </p:nvSpPr>
        <p:spPr>
          <a:xfrm>
            <a:off x="375493" y="6229140"/>
            <a:ext cx="1153187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b="1" dirty="0">
                <a:ea typeface="+mn-lt"/>
                <a:cs typeface="+mn-lt"/>
              </a:rPr>
              <a:t>1</a:t>
            </a:r>
            <a:r>
              <a:rPr lang="en-US" sz="800" dirty="0">
                <a:ea typeface="+mn-lt"/>
                <a:cs typeface="+mn-lt"/>
              </a:rPr>
              <a:t>. </a:t>
            </a:r>
            <a:r>
              <a:rPr lang="en-US" sz="800" dirty="0" err="1">
                <a:ea typeface="+mn-lt"/>
                <a:cs typeface="+mn-lt"/>
              </a:rPr>
              <a:t>Su</a:t>
            </a:r>
            <a:r>
              <a:rPr lang="en-US" sz="800" dirty="0">
                <a:ea typeface="+mn-lt"/>
                <a:cs typeface="+mn-lt"/>
              </a:rPr>
              <a:t> D et al. </a:t>
            </a:r>
            <a:r>
              <a:rPr lang="en-US" sz="800" i="1" dirty="0">
                <a:ea typeface="+mn-lt"/>
                <a:cs typeface="+mn-lt"/>
              </a:rPr>
              <a:t>J Exp Clin Cancer Res.</a:t>
            </a:r>
            <a:r>
              <a:rPr lang="en-US" sz="800" dirty="0">
                <a:ea typeface="+mn-lt"/>
                <a:cs typeface="+mn-lt"/>
              </a:rPr>
              <a:t> 2017;36(1):121. doi:10.1186/s13046-017-0591-4 </a:t>
            </a:r>
            <a:r>
              <a:rPr lang="en-US" sz="800" b="1" dirty="0">
                <a:ea typeface="+mn-lt"/>
                <a:cs typeface="+mn-lt"/>
              </a:rPr>
              <a:t>2</a:t>
            </a:r>
            <a:r>
              <a:rPr lang="en-US" sz="800" dirty="0">
                <a:ea typeface="+mn-lt"/>
                <a:cs typeface="+mn-lt"/>
              </a:rPr>
              <a:t>.</a:t>
            </a:r>
            <a:r>
              <a:rPr lang="it-IT" sz="800" b="1" dirty="0">
                <a:ea typeface="+mn-lt"/>
                <a:cs typeface="+mn-lt"/>
              </a:rPr>
              <a:t> </a:t>
            </a:r>
            <a:r>
              <a:rPr lang="it-IT" sz="800" dirty="0">
                <a:ea typeface="+mn-lt"/>
                <a:cs typeface="+mn-lt"/>
              </a:rPr>
              <a:t>Bruno </a:t>
            </a:r>
            <a:r>
              <a:rPr lang="it-IT" sz="800" dirty="0" err="1">
                <a:ea typeface="+mn-lt"/>
                <a:cs typeface="+mn-lt"/>
              </a:rPr>
              <a:t>R</a:t>
            </a:r>
            <a:r>
              <a:rPr lang="it-IT" sz="800" dirty="0">
                <a:ea typeface="+mn-lt"/>
                <a:cs typeface="+mn-lt"/>
              </a:rPr>
              <a:t>, Fontanini G. </a:t>
            </a:r>
            <a:r>
              <a:rPr lang="it-IT" sz="800" i="1" dirty="0" err="1">
                <a:ea typeface="+mn-lt"/>
                <a:cs typeface="+mn-lt"/>
              </a:rPr>
              <a:t>Diagnostics</a:t>
            </a:r>
            <a:r>
              <a:rPr lang="it-IT" sz="800" i="1" dirty="0">
                <a:ea typeface="+mn-lt"/>
                <a:cs typeface="+mn-lt"/>
              </a:rPr>
              <a:t> (Basel)</a:t>
            </a:r>
            <a:r>
              <a:rPr lang="it-IT" sz="800" dirty="0">
                <a:ea typeface="+mn-lt"/>
                <a:cs typeface="+mn-lt"/>
              </a:rPr>
              <a:t>. 2020;10(8):521. doi:10.3390/diagnostics10080521 </a:t>
            </a:r>
            <a:r>
              <a:rPr lang="en-US" sz="800" b="1" dirty="0">
                <a:effectLst/>
                <a:ea typeface="Yu Mincho"/>
                <a:cs typeface="Times New Roman"/>
              </a:rPr>
              <a:t>3</a:t>
            </a:r>
            <a:r>
              <a:rPr lang="en-US" sz="800" dirty="0">
                <a:effectLst/>
                <a:ea typeface="Yu Mincho"/>
                <a:cs typeface="Times New Roman"/>
              </a:rPr>
              <a:t>. </a:t>
            </a:r>
            <a:r>
              <a:rPr lang="en-US" sz="800" dirty="0">
                <a:ea typeface="Yu Mincho"/>
                <a:cs typeface="Times New Roman"/>
              </a:rPr>
              <a:t>Personalized Medicine in Oncology. Accessed April 24, 2023. </a:t>
            </a:r>
            <a:r>
              <a:rPr lang="en-US" sz="800" dirty="0">
                <a:ea typeface="+mn-lt"/>
                <a:cs typeface="+mn-lt"/>
              </a:rPr>
              <a:t>https://</a:t>
            </a:r>
            <a:r>
              <a:rPr lang="en-US" sz="800" dirty="0" err="1">
                <a:ea typeface="+mn-lt"/>
                <a:cs typeface="+mn-lt"/>
              </a:rPr>
              <a:t>www.personalizedmedonc.com</a:t>
            </a:r>
            <a:r>
              <a:rPr lang="en-US" sz="800" dirty="0">
                <a:ea typeface="+mn-lt"/>
                <a:cs typeface="+mn-lt"/>
              </a:rPr>
              <a:t>/article/next-generation-sequencing-testing-in-oncology/ </a:t>
            </a:r>
            <a:r>
              <a:rPr lang="en-US" sz="800" b="1" dirty="0">
                <a:ea typeface="+mn-lt"/>
                <a:cs typeface="+mn-lt"/>
              </a:rPr>
              <a:t>4</a:t>
            </a:r>
            <a:r>
              <a:rPr lang="en-US" sz="800" dirty="0">
                <a:ea typeface="+mn-lt"/>
                <a:cs typeface="+mn-lt"/>
              </a:rPr>
              <a:t>. Yu TM et al. </a:t>
            </a:r>
            <a:r>
              <a:rPr lang="en-US" sz="800" i="1" dirty="0">
                <a:ea typeface="+mn-lt"/>
                <a:cs typeface="+mn-lt"/>
              </a:rPr>
              <a:t>Clin Lung Cancer</a:t>
            </a:r>
            <a:r>
              <a:rPr lang="en-US" sz="800" dirty="0">
                <a:ea typeface="+mn-lt"/>
                <a:cs typeface="+mn-lt"/>
              </a:rPr>
              <a:t>. 2018;20(1):20-29. doi:10.1016/j.cllc.2018.08.010</a:t>
            </a:r>
            <a:endParaRPr lang="en-US" sz="8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3948B3BF-D060-55F1-22E0-2E512E5D8C90}"/>
              </a:ext>
            </a:extLst>
          </p:cNvPr>
          <p:cNvSpPr txBox="1"/>
          <p:nvPr/>
        </p:nvSpPr>
        <p:spPr>
          <a:xfrm>
            <a:off x="9023283" y="1212850"/>
            <a:ext cx="2029346" cy="258269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cs typeface="Calibri"/>
              </a:rPr>
              <a:t>Conventional test methods </a:t>
            </a:r>
            <a:r>
              <a:rPr lang="en-US" dirty="0">
                <a:solidFill>
                  <a:schemeClr val="bg1"/>
                </a:solidFill>
                <a:cs typeface="Calibri"/>
              </a:rPr>
              <a:t>limit the ability to detect many pathogenic gene fusions.</a:t>
            </a:r>
            <a:endParaRPr lang="en-US" baseline="30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5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3E93D975-47C3-321A-72E7-3FA64EA13045}"/>
              </a:ext>
            </a:extLst>
          </p:cNvPr>
          <p:cNvSpPr/>
          <p:nvPr/>
        </p:nvSpPr>
        <p:spPr>
          <a:xfrm>
            <a:off x="480124" y="1472406"/>
            <a:ext cx="2644550" cy="1650988"/>
          </a:xfrm>
          <a:prstGeom prst="round2SameRect">
            <a:avLst>
              <a:gd name="adj1" fmla="val 9857"/>
              <a:gd name="adj2" fmla="val 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22154499-A6F9-7422-0E00-BA6E8F522912}"/>
              </a:ext>
            </a:extLst>
          </p:cNvPr>
          <p:cNvSpPr/>
          <p:nvPr/>
        </p:nvSpPr>
        <p:spPr>
          <a:xfrm>
            <a:off x="3343846" y="1472406"/>
            <a:ext cx="2689600" cy="1650988"/>
          </a:xfrm>
          <a:prstGeom prst="round2SameRect">
            <a:avLst>
              <a:gd name="adj1" fmla="val 9857"/>
              <a:gd name="adj2" fmla="val 0"/>
            </a:avLst>
          </a:prstGeom>
          <a:blipFill dpi="0" rotWithShape="1">
            <a:blip r:embed="rId4"/>
            <a:srcRect/>
            <a:stretch>
              <a:fillRect r="-1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ABDD6BC3-5D18-DC46-C38A-BC9E67762AAD}"/>
              </a:ext>
            </a:extLst>
          </p:cNvPr>
          <p:cNvSpPr/>
          <p:nvPr/>
        </p:nvSpPr>
        <p:spPr>
          <a:xfrm>
            <a:off x="6241939" y="1472406"/>
            <a:ext cx="2662170" cy="1650988"/>
          </a:xfrm>
          <a:prstGeom prst="round2SameRect">
            <a:avLst>
              <a:gd name="adj1" fmla="val 9857"/>
              <a:gd name="adj2" fmla="val 0"/>
            </a:avLst>
          </a:prstGeom>
          <a:blipFill dpi="0" rotWithShape="1">
            <a:blip r:embed="rId5"/>
            <a:srcRect/>
            <a:stretch>
              <a:fillRect t="-3000" b="-1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BB1DD4-768D-D598-0B89-D118A4CC76EE}"/>
              </a:ext>
            </a:extLst>
          </p:cNvPr>
          <p:cNvSpPr txBox="1"/>
          <p:nvPr/>
        </p:nvSpPr>
        <p:spPr>
          <a:xfrm>
            <a:off x="476760" y="3126088"/>
            <a:ext cx="2651279" cy="40011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RT-PCR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FC5170-474A-E858-A7E7-F0B1BAF24538}"/>
              </a:ext>
            </a:extLst>
          </p:cNvPr>
          <p:cNvSpPr txBox="1"/>
          <p:nvPr/>
        </p:nvSpPr>
        <p:spPr>
          <a:xfrm>
            <a:off x="6261843" y="3126088"/>
            <a:ext cx="2646670" cy="40011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IHC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718A3C-B763-F800-C2D0-46FF7C9F745E}"/>
              </a:ext>
            </a:extLst>
          </p:cNvPr>
          <p:cNvSpPr txBox="1"/>
          <p:nvPr/>
        </p:nvSpPr>
        <p:spPr>
          <a:xfrm>
            <a:off x="3353800" y="3126088"/>
            <a:ext cx="2679647" cy="40011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FISH</a:t>
            </a:r>
          </a:p>
        </p:txBody>
      </p:sp>
    </p:spTree>
    <p:extLst>
      <p:ext uri="{BB962C8B-B14F-4D97-AF65-F5344CB8AC3E}">
        <p14:creationId xmlns:p14="http://schemas.microsoft.com/office/powerpoint/2010/main" val="12428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75919003-921A-1F72-A6BA-49251B92CD3F}"/>
              </a:ext>
            </a:extLst>
          </p:cNvPr>
          <p:cNvSpPr/>
          <p:nvPr/>
        </p:nvSpPr>
        <p:spPr>
          <a:xfrm>
            <a:off x="11730038" y="4140402"/>
            <a:ext cx="472242" cy="141681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Round Same Side Corner Rectangle 62">
            <a:extLst>
              <a:ext uri="{FF2B5EF4-FFF2-40B4-BE49-F238E27FC236}">
                <a16:creationId xmlns:a16="http://schemas.microsoft.com/office/drawing/2014/main" id="{9B6C5723-4BFB-23C5-D267-093AD0465DF8}"/>
              </a:ext>
            </a:extLst>
          </p:cNvPr>
          <p:cNvSpPr/>
          <p:nvPr/>
        </p:nvSpPr>
        <p:spPr>
          <a:xfrm rot="16200000">
            <a:off x="2572165" y="2033376"/>
            <a:ext cx="1416810" cy="5630864"/>
          </a:xfrm>
          <a:prstGeom prst="round2SameRect">
            <a:avLst>
              <a:gd name="adj1" fmla="val 6511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56C715-783F-EA7D-0F2A-BB5B14FD43E9}"/>
              </a:ext>
            </a:extLst>
          </p:cNvPr>
          <p:cNvSpPr/>
          <p:nvPr/>
        </p:nvSpPr>
        <p:spPr>
          <a:xfrm>
            <a:off x="593348" y="4633704"/>
            <a:ext cx="4080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0C054"/>
              </a:buClr>
              <a:buSzPct val="100000"/>
            </a:pPr>
            <a:r>
              <a:rPr lang="en-US" sz="2000" b="1" cap="all" dirty="0">
                <a:solidFill>
                  <a:schemeClr val="bg1"/>
                </a:solidFill>
              </a:rPr>
              <a:t>differences between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0B9D37-D395-6A01-6E70-6A84389B3677}"/>
              </a:ext>
            </a:extLst>
          </p:cNvPr>
          <p:cNvSpPr/>
          <p:nvPr/>
        </p:nvSpPr>
        <p:spPr>
          <a:xfrm>
            <a:off x="614614" y="4373667"/>
            <a:ext cx="456613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F0C054"/>
              </a:buClr>
              <a:buSzPct val="100000"/>
            </a:pPr>
            <a:r>
              <a:rPr lang="en-US" dirty="0">
                <a:solidFill>
                  <a:schemeClr val="bg1"/>
                </a:solidFill>
              </a:rPr>
              <a:t>There are clear</a:t>
            </a:r>
            <a:endParaRPr lang="en-US" sz="1600" b="1" baseline="300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5DE063-1315-4070-B5A9-35DEB17C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43" y="347279"/>
            <a:ext cx="9706115" cy="535531"/>
          </a:xfrm>
        </p:spPr>
        <p:txBody>
          <a:bodyPr wrap="square" anchor="ctr"/>
          <a:lstStyle/>
          <a:p>
            <a:r>
              <a:rPr lang="en-US" sz="3200" dirty="0"/>
              <a:t>NGS Can Detect a Broad Range of Genomic Alterations</a:t>
            </a:r>
            <a:r>
              <a:rPr lang="en-US" sz="3200" baseline="30000" dirty="0"/>
              <a:t>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AC79F-F4AE-4EBE-BF35-B30732DF1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72380-D617-52C5-D1EA-C5F0C6E61126}"/>
              </a:ext>
            </a:extLst>
          </p:cNvPr>
          <p:cNvSpPr txBox="1"/>
          <p:nvPr/>
        </p:nvSpPr>
        <p:spPr>
          <a:xfrm>
            <a:off x="375841" y="1887954"/>
            <a:ext cx="5558966" cy="19236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cs typeface="Calibri"/>
              </a:rPr>
              <a:t>NGS is a high-throughput genomic sequencing technology that allows for the simultaneous analysis of numerous alterations that</a:t>
            </a:r>
            <a:r>
              <a:rPr lang="en-US" sz="2000" baseline="30000" dirty="0">
                <a:solidFill>
                  <a:schemeClr val="accent1"/>
                </a:solidFill>
                <a:cs typeface="Calibri"/>
              </a:rPr>
              <a:t>2</a:t>
            </a:r>
          </a:p>
          <a:p>
            <a:pPr marL="485775" lvl="1" indent="-236538"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n-US" dirty="0"/>
              <a:t>Can be performed with DNA or RNA</a:t>
            </a:r>
            <a:r>
              <a:rPr lang="en-US" baseline="30000" dirty="0"/>
              <a:t>3</a:t>
            </a:r>
          </a:p>
          <a:p>
            <a:pPr marL="485775" lvl="1" indent="-236538"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n-US" dirty="0"/>
              <a:t>Has several advantages over current conventional methods in detecting pathogenic gene fusions</a:t>
            </a:r>
            <a:r>
              <a:rPr lang="en-US" baseline="300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07461-C204-F507-A46C-928CB46D9087}"/>
              </a:ext>
            </a:extLst>
          </p:cNvPr>
          <p:cNvSpPr txBox="1"/>
          <p:nvPr/>
        </p:nvSpPr>
        <p:spPr>
          <a:xfrm>
            <a:off x="359685" y="1114046"/>
            <a:ext cx="6392258" cy="7571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100000"/>
            </a:pP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NGS has emerged as a key tool in </a:t>
            </a:r>
            <a:b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profiling many solid tumors</a:t>
            </a:r>
            <a:r>
              <a:rPr lang="en-US" sz="2400" b="1" baseline="3000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7157DF-1121-6494-58D5-EBAB19AA5BFE}"/>
              </a:ext>
            </a:extLst>
          </p:cNvPr>
          <p:cNvSpPr txBox="1"/>
          <p:nvPr/>
        </p:nvSpPr>
        <p:spPr>
          <a:xfrm>
            <a:off x="375754" y="6346518"/>
            <a:ext cx="11322430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b="1" dirty="0">
                <a:effectLst/>
                <a:ea typeface="Yu Mincho"/>
                <a:cs typeface="Times New Roman"/>
              </a:rPr>
              <a:t>1</a:t>
            </a:r>
            <a:r>
              <a:rPr lang="en-US" sz="800" dirty="0">
                <a:effectLst/>
                <a:ea typeface="Yu Mincho"/>
                <a:cs typeface="Times New Roman"/>
              </a:rPr>
              <a:t>. Singh RR. </a:t>
            </a:r>
            <a:r>
              <a:rPr lang="en-US" sz="800" i="1" dirty="0">
                <a:effectLst/>
                <a:ea typeface="Yu Mincho"/>
                <a:cs typeface="Times New Roman"/>
              </a:rPr>
              <a:t>J Mol </a:t>
            </a:r>
            <a:r>
              <a:rPr lang="en-US" sz="800" i="1" dirty="0" err="1">
                <a:ea typeface="Yu Mincho"/>
                <a:cs typeface="Times New Roman"/>
              </a:rPr>
              <a:t>Diagn</a:t>
            </a:r>
            <a:r>
              <a:rPr lang="en-US" sz="800" dirty="0">
                <a:ea typeface="Yu Mincho"/>
                <a:cs typeface="Times New Roman"/>
              </a:rPr>
              <a:t>. 2020;22(8):994-1007. doi:10.1016/j.jmoldx.2020.04.213 </a:t>
            </a:r>
            <a:r>
              <a:rPr lang="en-US" sz="800" b="1" dirty="0">
                <a:ea typeface="Yu Mincho"/>
                <a:cs typeface="Times New Roman"/>
              </a:rPr>
              <a:t>2</a:t>
            </a:r>
            <a:r>
              <a:rPr lang="en-US" sz="800" dirty="0">
                <a:ea typeface="Yu Mincho"/>
                <a:cs typeface="Times New Roman"/>
              </a:rPr>
              <a:t>. Goswami RS et al. </a:t>
            </a:r>
            <a:r>
              <a:rPr lang="en-US" sz="800" i="1" dirty="0">
                <a:ea typeface="Yu Mincho"/>
                <a:cs typeface="Times New Roman"/>
              </a:rPr>
              <a:t>Am J Clin </a:t>
            </a:r>
            <a:r>
              <a:rPr lang="en-US" sz="800" i="1" dirty="0" err="1">
                <a:ea typeface="Yu Mincho"/>
                <a:cs typeface="Times New Roman"/>
              </a:rPr>
              <a:t>Pathol</a:t>
            </a:r>
            <a:r>
              <a:rPr lang="en-US" sz="800" i="1" dirty="0">
                <a:ea typeface="Yu Mincho"/>
                <a:cs typeface="Times New Roman"/>
              </a:rPr>
              <a:t>.</a:t>
            </a:r>
            <a:r>
              <a:rPr lang="en-US" sz="800" dirty="0">
                <a:ea typeface="Yu Mincho"/>
                <a:cs typeface="Times New Roman"/>
              </a:rPr>
              <a:t> 2016;145(2):222-237. doi:10.1093/</a:t>
            </a:r>
            <a:r>
              <a:rPr lang="en-US" sz="800" dirty="0" err="1">
                <a:ea typeface="Yu Mincho"/>
                <a:cs typeface="Times New Roman"/>
              </a:rPr>
              <a:t>ajcp</a:t>
            </a:r>
            <a:r>
              <a:rPr lang="en-US" sz="800" dirty="0">
                <a:ea typeface="Yu Mincho"/>
                <a:cs typeface="Times New Roman"/>
              </a:rPr>
              <a:t>/aqv023 </a:t>
            </a:r>
            <a:r>
              <a:rPr lang="en-US" sz="800" b="1" dirty="0">
                <a:ea typeface="Yu Mincho"/>
                <a:cs typeface="Times New Roman"/>
              </a:rPr>
              <a:t>3</a:t>
            </a:r>
            <a:r>
              <a:rPr lang="en-US" sz="800" dirty="0">
                <a:ea typeface="Yu Mincho"/>
                <a:cs typeface="Times New Roman"/>
              </a:rPr>
              <a:t>. </a:t>
            </a:r>
            <a:r>
              <a:rPr lang="en-US" sz="800" dirty="0">
                <a:ea typeface="+mn-lt"/>
                <a:cs typeface="+mn-lt"/>
              </a:rPr>
              <a:t>Bruno R, Fontanini G. </a:t>
            </a:r>
            <a:r>
              <a:rPr lang="en-US" sz="800" i="1" dirty="0">
                <a:ea typeface="+mn-lt"/>
                <a:cs typeface="+mn-lt"/>
              </a:rPr>
              <a:t>Diagnostics (Basel)</a:t>
            </a:r>
            <a:r>
              <a:rPr lang="en-US" sz="800" dirty="0">
                <a:ea typeface="+mn-lt"/>
                <a:cs typeface="+mn-lt"/>
              </a:rPr>
              <a:t>. 2020;10(8):521. doi:10.3390/diagnostics10080521</a:t>
            </a:r>
            <a:endParaRPr lang="en-US" sz="8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51ACD88-5422-5230-804B-FEA05D4C5151}"/>
              </a:ext>
            </a:extLst>
          </p:cNvPr>
          <p:cNvGrpSpPr/>
          <p:nvPr/>
        </p:nvGrpSpPr>
        <p:grpSpPr>
          <a:xfrm>
            <a:off x="6027293" y="2082129"/>
            <a:ext cx="6018062" cy="3692799"/>
            <a:chOff x="12100856" y="2164362"/>
            <a:chExt cx="6018062" cy="36927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86455A-48C4-7997-5D99-B69BE1EFDBD5}"/>
                </a:ext>
              </a:extLst>
            </p:cNvPr>
            <p:cNvSpPr txBox="1"/>
            <p:nvPr/>
          </p:nvSpPr>
          <p:spPr>
            <a:xfrm>
              <a:off x="14641000" y="3911513"/>
              <a:ext cx="34363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RNA NGS </a:t>
              </a:r>
            </a:p>
          </p:txBody>
        </p:sp>
        <p:pic>
          <p:nvPicPr>
            <p:cNvPr id="16" name="Picture 1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03311E57-40A0-EA3A-6632-E106850C8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6" t="16092" r="4440" b="7830"/>
            <a:stretch/>
          </p:blipFill>
          <p:spPr>
            <a:xfrm>
              <a:off x="12395981" y="2164362"/>
              <a:ext cx="5448299" cy="349403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25DFF6-1A72-AF1B-C727-FCA7D0462BB6}"/>
                </a:ext>
              </a:extLst>
            </p:cNvPr>
            <p:cNvSpPr txBox="1"/>
            <p:nvPr/>
          </p:nvSpPr>
          <p:spPr>
            <a:xfrm>
              <a:off x="12101440" y="2771636"/>
              <a:ext cx="6017477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b="1" dirty="0">
                  <a:solidFill>
                    <a:schemeClr val="accent1"/>
                  </a:solidFill>
                </a:rPr>
                <a:t> Nucleic acid extraction and isolation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25DFF6-1A72-AF1B-C727-FCA7D0462BB6}"/>
                </a:ext>
              </a:extLst>
            </p:cNvPr>
            <p:cNvSpPr txBox="1"/>
            <p:nvPr/>
          </p:nvSpPr>
          <p:spPr>
            <a:xfrm>
              <a:off x="12101441" y="4129657"/>
              <a:ext cx="6017477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b="1" dirty="0">
                  <a:solidFill>
                    <a:schemeClr val="accent1"/>
                  </a:solidFill>
                </a:rPr>
                <a:t>Fragmentation and library creation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25DFF6-1A72-AF1B-C727-FCA7D0462BB6}"/>
                </a:ext>
              </a:extLst>
            </p:cNvPr>
            <p:cNvSpPr txBox="1"/>
            <p:nvPr/>
          </p:nvSpPr>
          <p:spPr>
            <a:xfrm>
              <a:off x="12100856" y="5530918"/>
              <a:ext cx="6017477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b="1" dirty="0">
                  <a:solidFill>
                    <a:schemeClr val="accent1"/>
                  </a:solidFill>
                </a:rPr>
                <a:t>Amplifying and sequencing the libraries</a:t>
              </a:r>
            </a:p>
          </p:txBody>
        </p:sp>
      </p:grpSp>
      <p:sp>
        <p:nvSpPr>
          <p:cNvPr id="23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E354FCD-CDC7-ABE6-7073-E9CA81DA56C9}"/>
              </a:ext>
            </a:extLst>
          </p:cNvPr>
          <p:cNvSpPr/>
          <p:nvPr/>
        </p:nvSpPr>
        <p:spPr>
          <a:xfrm>
            <a:off x="581483" y="4853749"/>
            <a:ext cx="523133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F0C054"/>
              </a:buClr>
              <a:buSzPct val="100000"/>
            </a:pPr>
            <a:r>
              <a:rPr lang="en-US" sz="3200" b="1" dirty="0">
                <a:solidFill>
                  <a:srgbClr val="EAEAE8"/>
                </a:solidFill>
              </a:rPr>
              <a:t>DNA- and RNA-based NGS</a:t>
            </a:r>
            <a:r>
              <a:rPr lang="en-US" sz="3200" b="1" baseline="30000" dirty="0">
                <a:solidFill>
                  <a:srgbClr val="EAEAE8"/>
                </a:solidFill>
              </a:rPr>
              <a:t>3</a:t>
            </a:r>
          </a:p>
        </p:txBody>
      </p:sp>
      <p:sp>
        <p:nvSpPr>
          <p:cNvPr id="50" name="Round Same Side Corner Rectangle 38">
            <a:extLst>
              <a:ext uri="{FF2B5EF4-FFF2-40B4-BE49-F238E27FC236}">
                <a16:creationId xmlns:a16="http://schemas.microsoft.com/office/drawing/2014/main" id="{9C68CC37-0601-947C-8D58-C2997BEF7747}"/>
              </a:ext>
            </a:extLst>
          </p:cNvPr>
          <p:cNvSpPr/>
          <p:nvPr/>
        </p:nvSpPr>
        <p:spPr>
          <a:xfrm>
            <a:off x="6096000" y="1218077"/>
            <a:ext cx="5634038" cy="789804"/>
          </a:xfrm>
          <a:prstGeom prst="round2SameRect">
            <a:avLst>
              <a:gd name="adj1" fmla="val 12468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05267"/>
              </a:buClr>
              <a:buSzPct val="10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FBCF69-4FAB-966E-00AE-4D60CBA16048}"/>
              </a:ext>
            </a:extLst>
          </p:cNvPr>
          <p:cNvSpPr txBox="1"/>
          <p:nvPr/>
        </p:nvSpPr>
        <p:spPr>
          <a:xfrm>
            <a:off x="6151138" y="1330495"/>
            <a:ext cx="5537370" cy="5516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>
              <a:lnSpc>
                <a:spcPct val="95000"/>
              </a:lnSpc>
            </a:pPr>
            <a:r>
              <a:rPr lang="en-US" sz="2400" b="1" dirty="0">
                <a:solidFill>
                  <a:prstClr val="white"/>
                </a:solidFill>
              </a:rPr>
              <a:t>NGS Process</a:t>
            </a:r>
            <a:endParaRPr lang="en-US" sz="2400" b="1" baseline="30000" dirty="0">
              <a:solidFill>
                <a:prstClr val="white"/>
              </a:solidFill>
            </a:endParaRPr>
          </a:p>
        </p:txBody>
      </p:sp>
      <p:sp>
        <p:nvSpPr>
          <p:cNvPr id="52" name="Rounded Rectangle 40">
            <a:extLst>
              <a:ext uri="{FF2B5EF4-FFF2-40B4-BE49-F238E27FC236}">
                <a16:creationId xmlns:a16="http://schemas.microsoft.com/office/drawing/2014/main" id="{71C03C83-DF2C-5C44-6479-4BBA44E28446}"/>
              </a:ext>
            </a:extLst>
          </p:cNvPr>
          <p:cNvSpPr/>
          <p:nvPr/>
        </p:nvSpPr>
        <p:spPr>
          <a:xfrm>
            <a:off x="6096000" y="1212851"/>
            <a:ext cx="5634038" cy="4666192"/>
          </a:xfrm>
          <a:prstGeom prst="roundRect">
            <a:avLst>
              <a:gd name="adj" fmla="val 2888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8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9225" y="-1"/>
            <a:ext cx="7202997" cy="6486525"/>
          </a:xfrm>
        </p:spPr>
        <p:txBody>
          <a:bodyPr/>
          <a:lstStyle/>
          <a:p>
            <a:r>
              <a:rPr lang="en-US" sz="4400" dirty="0">
                <a:latin typeface="+mn-lt"/>
              </a:rPr>
              <a:t>The Importance of a </a:t>
            </a:r>
            <a:br>
              <a:rPr lang="en-US" sz="4400" dirty="0">
                <a:latin typeface="+mn-lt"/>
              </a:rPr>
            </a:br>
            <a:r>
              <a:rPr lang="en-US" sz="4400" dirty="0">
                <a:latin typeface="+mn-lt"/>
              </a:rPr>
              <a:t>Precision Oncology Approach</a:t>
            </a:r>
          </a:p>
        </p:txBody>
      </p:sp>
    </p:spTree>
    <p:extLst>
      <p:ext uri="{BB962C8B-B14F-4D97-AF65-F5344CB8AC3E}">
        <p14:creationId xmlns:p14="http://schemas.microsoft.com/office/powerpoint/2010/main" val="502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FD5F130F-C507-F7AD-E3C4-698034837253}"/>
              </a:ext>
            </a:extLst>
          </p:cNvPr>
          <p:cNvSpPr/>
          <p:nvPr/>
        </p:nvSpPr>
        <p:spPr>
          <a:xfrm rot="16200000">
            <a:off x="2570577" y="2031788"/>
            <a:ext cx="1416810" cy="5634040"/>
          </a:xfrm>
          <a:prstGeom prst="round2SameRect">
            <a:avLst>
              <a:gd name="adj1" fmla="val 6511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41638-5FA5-4F10-9EE8-35E3CFFB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260" y="81890"/>
            <a:ext cx="5909480" cy="1030347"/>
          </a:xfrm>
        </p:spPr>
        <p:txBody>
          <a:bodyPr anchor="ctr"/>
          <a:lstStyle/>
          <a:p>
            <a:pPr>
              <a:lnSpc>
                <a:spcPts val="3200"/>
              </a:lnSpc>
            </a:pPr>
            <a:r>
              <a:rPr lang="en-US" sz="3200" dirty="0"/>
              <a:t>DNA-Based NGS Alone Can Miss </a:t>
            </a:r>
            <a:br>
              <a:rPr lang="en-US" sz="3200" dirty="0"/>
            </a:br>
            <a:r>
              <a:rPr lang="en-US" sz="3200" dirty="0"/>
              <a:t>Pathogenic Gene Fusions</a:t>
            </a:r>
            <a:r>
              <a:rPr lang="en-US" sz="3200" baseline="30000" dirty="0"/>
              <a:t>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4C1F0E-BCD4-467F-9A0E-2A1A2D54D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20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9789B2-021A-4D6C-F812-C3AFDA538F4E}"/>
              </a:ext>
            </a:extLst>
          </p:cNvPr>
          <p:cNvSpPr txBox="1"/>
          <p:nvPr/>
        </p:nvSpPr>
        <p:spPr>
          <a:xfrm>
            <a:off x="321274" y="5787037"/>
            <a:ext cx="1175883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" indent="-53975">
              <a:spcBef>
                <a:spcPts val="300"/>
              </a:spcBef>
            </a:pP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	</a:t>
            </a:r>
            <a:r>
              <a:rPr lang="en-US" sz="8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cfDNA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cell-free DNA.</a:t>
            </a:r>
          </a:p>
          <a:p>
            <a:pPr marL="53975" indent="-53975">
              <a:spcBef>
                <a:spcPts val="300"/>
              </a:spcBef>
            </a:pPr>
            <a:r>
              <a:rPr lang="en-US" sz="800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	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Graphic for illustrative purposes only. Not drawn to scale or reflective of actual results captured by the different methodologies.</a:t>
            </a:r>
          </a:p>
          <a:p>
            <a:pPr marL="47625" indent="-34925"/>
            <a:r>
              <a:rPr lang="en-US" sz="800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DNA-based NGS can detect some fusions not found by certain RNA-based NGS.</a:t>
            </a:r>
            <a:r>
              <a:rPr lang="en-US" sz="800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</a:t>
            </a:r>
          </a:p>
          <a:p>
            <a:pPr marL="53975" indent="-53975">
              <a:spcBef>
                <a:spcPts val="300"/>
              </a:spcBef>
            </a:pPr>
            <a:r>
              <a:rPr lang="en-US" sz="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	1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US" sz="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Benayed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 et al.</a:t>
            </a:r>
            <a:r>
              <a:rPr lang="en-US" sz="800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Clin Cancer Res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2019;25(15):4712-4722. 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doi:10.1158/1078-0432.CCR-19-0225 </a:t>
            </a:r>
            <a:r>
              <a:rPr lang="en-US" sz="8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r>
              <a:rPr lang="en-US" sz="8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Heydt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 et al. </a:t>
            </a:r>
            <a:r>
              <a:rPr lang="en-US" sz="800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BMC Med Genomics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2021;14:62. doi:10.1186/s12920-021-00909-y </a:t>
            </a:r>
            <a:r>
              <a:rPr lang="en-US" sz="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3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Choudhury Y et al. 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Poster presented at: 2022 ASCO Annual Meeting; </a:t>
            </a:r>
            <a:b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June 3-7, 2022; Chicago, IL.</a:t>
            </a:r>
            <a:endParaRPr lang="en-US" sz="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C18F06-C79C-EEEA-F609-6ADF12AFC9FE}"/>
              </a:ext>
            </a:extLst>
          </p:cNvPr>
          <p:cNvGrpSpPr/>
          <p:nvPr/>
        </p:nvGrpSpPr>
        <p:grpSpPr>
          <a:xfrm>
            <a:off x="6036994" y="1356491"/>
            <a:ext cx="5689009" cy="4315146"/>
            <a:chOff x="12299093" y="740355"/>
            <a:chExt cx="6609095" cy="501303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DD3300-6755-4380-959F-16CCCEFC8F0D}"/>
                </a:ext>
              </a:extLst>
            </p:cNvPr>
            <p:cNvSpPr/>
            <p:nvPr/>
          </p:nvSpPr>
          <p:spPr>
            <a:xfrm>
              <a:off x="13199578" y="914400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ED60C8-E097-4904-A903-F69E870084DC}"/>
                </a:ext>
              </a:extLst>
            </p:cNvPr>
            <p:cNvSpPr txBox="1"/>
            <p:nvPr/>
          </p:nvSpPr>
          <p:spPr>
            <a:xfrm>
              <a:off x="12299093" y="740355"/>
              <a:ext cx="2036754" cy="59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b="1" dirty="0">
                  <a:solidFill>
                    <a:schemeClr val="bg2"/>
                  </a:solidFill>
                </a:rPr>
                <a:t>True-positive </a:t>
              </a:r>
              <a:br>
                <a:rPr lang="en-US" b="1" dirty="0">
                  <a:solidFill>
                    <a:schemeClr val="bg2"/>
                  </a:solidFill>
                </a:rPr>
              </a:br>
              <a:r>
                <a:rPr lang="en-US" b="1" dirty="0">
                  <a:solidFill>
                    <a:schemeClr val="bg2"/>
                  </a:solidFill>
                </a:rPr>
                <a:t>fusion </a:t>
              </a:r>
              <a:r>
                <a:rPr lang="en-US" b="1" dirty="0" err="1">
                  <a:solidFill>
                    <a:schemeClr val="bg2"/>
                  </a:solidFill>
                </a:rPr>
                <a:t>events</a:t>
              </a:r>
              <a:r>
                <a:rPr lang="en-US" b="1" baseline="30000" dirty="0" err="1">
                  <a:solidFill>
                    <a:schemeClr val="bg2"/>
                  </a:solidFill>
                </a:rPr>
                <a:t>a</a:t>
              </a:r>
              <a:endParaRPr lang="en-US" b="1" baseline="30000" dirty="0">
                <a:solidFill>
                  <a:schemeClr val="bg2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66959C-61B9-4837-A792-68B72F828C04}"/>
                </a:ext>
              </a:extLst>
            </p:cNvPr>
            <p:cNvSpPr/>
            <p:nvPr/>
          </p:nvSpPr>
          <p:spPr>
            <a:xfrm>
              <a:off x="13458222" y="1068557"/>
              <a:ext cx="4025880" cy="3998398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84F158-D103-48A9-B129-A731D05DF13B}"/>
                </a:ext>
              </a:extLst>
            </p:cNvPr>
            <p:cNvSpPr txBox="1"/>
            <p:nvPr/>
          </p:nvSpPr>
          <p:spPr>
            <a:xfrm>
              <a:off x="14516334" y="1434443"/>
              <a:ext cx="1964248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RNA-based NGS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0BF170-2730-4DA5-AD4A-602027C59D08}"/>
                </a:ext>
              </a:extLst>
            </p:cNvPr>
            <p:cNvSpPr/>
            <p:nvPr/>
          </p:nvSpPr>
          <p:spPr>
            <a:xfrm>
              <a:off x="13914530" y="1947492"/>
              <a:ext cx="3656680" cy="3322221"/>
            </a:xfrm>
            <a:prstGeom prst="ellipse">
              <a:avLst/>
            </a:prstGeom>
            <a:solidFill>
              <a:schemeClr val="bg1">
                <a:lumMod val="85000"/>
                <a:alpha val="8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1E3FCB-15DC-4467-875B-4BA642745145}"/>
                </a:ext>
              </a:extLst>
            </p:cNvPr>
            <p:cNvSpPr txBox="1"/>
            <p:nvPr/>
          </p:nvSpPr>
          <p:spPr>
            <a:xfrm>
              <a:off x="13914531" y="3465035"/>
              <a:ext cx="3656679" cy="412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DNA-based </a:t>
              </a:r>
              <a:r>
                <a:rPr lang="en-US" b="1" dirty="0" err="1">
                  <a:solidFill>
                    <a:schemeClr val="accent1"/>
                  </a:solidFill>
                </a:rPr>
                <a:t>NGS</a:t>
              </a:r>
              <a:r>
                <a:rPr lang="en-US" b="1" baseline="30000" dirty="0" err="1">
                  <a:solidFill>
                    <a:schemeClr val="accent1"/>
                  </a:solidFill>
                </a:rPr>
                <a:t>b</a:t>
              </a:r>
              <a:endParaRPr lang="en-US" b="1" baseline="30000" dirty="0">
                <a:solidFill>
                  <a:schemeClr val="accent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62C225-3C35-3DFB-B4B1-BD7E932B3458}"/>
                </a:ext>
              </a:extLst>
            </p:cNvPr>
            <p:cNvSpPr txBox="1"/>
            <p:nvPr/>
          </p:nvSpPr>
          <p:spPr>
            <a:xfrm>
              <a:off x="17117895" y="4932807"/>
              <a:ext cx="1790293" cy="82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400" dirty="0"/>
                <a:t>Gene fusions detected by DNA-based NGS only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7182183-2CB1-60E4-CBCC-9DF2519503B1}"/>
              </a:ext>
            </a:extLst>
          </p:cNvPr>
          <p:cNvSpPr txBox="1"/>
          <p:nvPr/>
        </p:nvSpPr>
        <p:spPr>
          <a:xfrm>
            <a:off x="359685" y="1114046"/>
            <a:ext cx="5388104" cy="26027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SzPct val="100000"/>
            </a:pP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DNA-based sequencing can lead to </a:t>
            </a:r>
            <a:b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false-negative and false-positive results </a:t>
            </a:r>
            <a:b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a variety of cases, particularly in the</a:t>
            </a:r>
            <a:b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detection of gene fusions</a:t>
            </a:r>
            <a:r>
              <a:rPr lang="en-US" sz="2400" b="1" baseline="3000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1,2</a:t>
            </a:r>
          </a:p>
          <a:p>
            <a:pPr marL="288925" indent="-288925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Commercially available NGS for liquid biopsies relies on analysis of circulating </a:t>
            </a:r>
            <a:r>
              <a:rPr lang="en-US" sz="2000" dirty="0" err="1"/>
              <a:t>cfDNA</a:t>
            </a:r>
            <a:r>
              <a:rPr lang="en-US" sz="2000" dirty="0"/>
              <a:t> and lacks the sensitivity of RNA-based NGS</a:t>
            </a:r>
            <a:r>
              <a:rPr lang="en-US" sz="2000" baseline="30000" dirty="0"/>
              <a:t>3</a:t>
            </a:r>
          </a:p>
          <a:p>
            <a:pPr>
              <a:lnSpc>
                <a:spcPct val="90000"/>
              </a:lnSpc>
              <a:buClr>
                <a:schemeClr val="tx2"/>
              </a:buClr>
              <a:buSzPct val="100000"/>
            </a:pPr>
            <a:endParaRPr lang="en-US" sz="2400" b="1" baseline="3000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5" name="Rounded Rectangle 40">
            <a:extLst>
              <a:ext uri="{FF2B5EF4-FFF2-40B4-BE49-F238E27FC236}">
                <a16:creationId xmlns:a16="http://schemas.microsoft.com/office/drawing/2014/main" id="{76D190F1-C33E-154A-9FC5-3E5DAE615051}"/>
              </a:ext>
            </a:extLst>
          </p:cNvPr>
          <p:cNvSpPr/>
          <p:nvPr/>
        </p:nvSpPr>
        <p:spPr>
          <a:xfrm>
            <a:off x="6096000" y="1212851"/>
            <a:ext cx="5634038" cy="4666192"/>
          </a:xfrm>
          <a:prstGeom prst="roundRect">
            <a:avLst>
              <a:gd name="adj" fmla="val 2888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E78EAD-33F0-2F85-79D5-13CA9F332512}"/>
              </a:ext>
            </a:extLst>
          </p:cNvPr>
          <p:cNvSpPr/>
          <p:nvPr/>
        </p:nvSpPr>
        <p:spPr>
          <a:xfrm>
            <a:off x="593347" y="4342383"/>
            <a:ext cx="40807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F0C054"/>
              </a:buClr>
              <a:buSzPct val="100000"/>
            </a:pPr>
            <a:r>
              <a:rPr lang="en-US" sz="3200" b="1" dirty="0">
                <a:solidFill>
                  <a:srgbClr val="EAEAE8"/>
                </a:solidFill>
              </a:rPr>
              <a:t>RNA-based NGS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108036-6121-1FE9-C0F3-66DFDEB7C326}"/>
              </a:ext>
            </a:extLst>
          </p:cNvPr>
          <p:cNvSpPr/>
          <p:nvPr/>
        </p:nvSpPr>
        <p:spPr>
          <a:xfrm>
            <a:off x="614613" y="4717544"/>
            <a:ext cx="4566136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F0C054"/>
              </a:buClr>
              <a:buSzPct val="100000"/>
            </a:pPr>
            <a:r>
              <a:rPr lang="en-US" dirty="0">
                <a:solidFill>
                  <a:schemeClr val="bg1"/>
                </a:solidFill>
              </a:rPr>
              <a:t>is recommended to capture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cap="all" dirty="0">
                <a:solidFill>
                  <a:schemeClr val="bg1"/>
                </a:solidFill>
              </a:rPr>
              <a:t>what DNA-based NGS can miss</a:t>
            </a:r>
            <a:r>
              <a:rPr lang="en-US" sz="2000" b="1" cap="all" baseline="30000" dirty="0">
                <a:solidFill>
                  <a:schemeClr val="bg1"/>
                </a:solidFill>
              </a:rPr>
              <a:t>1</a:t>
            </a:r>
            <a:endParaRPr lang="en-US" sz="1600" b="1" cap="all" baseline="300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5D2BA8-37C2-BE44-1B0E-B9940F0ED465}"/>
              </a:ext>
            </a:extLst>
          </p:cNvPr>
          <p:cNvSpPr/>
          <p:nvPr/>
        </p:nvSpPr>
        <p:spPr>
          <a:xfrm>
            <a:off x="11730038" y="4140402"/>
            <a:ext cx="472242" cy="141681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9" name="Picture 28" descr="Shape&#10;&#10;Description automatically generated">
            <a:extLst>
              <a:ext uri="{FF2B5EF4-FFF2-40B4-BE49-F238E27FC236}">
                <a16:creationId xmlns:a16="http://schemas.microsoft.com/office/drawing/2014/main" id="{5DB50389-13AA-1E55-13D6-077B73F9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 rot="7749876">
            <a:off x="9871930" y="4675817"/>
            <a:ext cx="338042" cy="4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99ED786B-72EF-87B9-7538-FDCC2073EC98}"/>
              </a:ext>
            </a:extLst>
          </p:cNvPr>
          <p:cNvSpPr/>
          <p:nvPr/>
        </p:nvSpPr>
        <p:spPr>
          <a:xfrm rot="16200000">
            <a:off x="2570577" y="2031788"/>
            <a:ext cx="1416810" cy="5634040"/>
          </a:xfrm>
          <a:prstGeom prst="round2SameRect">
            <a:avLst>
              <a:gd name="adj1" fmla="val 6511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DCB533-8AC8-7DD7-9513-C40939D15CBE}"/>
              </a:ext>
            </a:extLst>
          </p:cNvPr>
          <p:cNvSpPr/>
          <p:nvPr/>
        </p:nvSpPr>
        <p:spPr>
          <a:xfrm>
            <a:off x="11730038" y="4140402"/>
            <a:ext cx="472242" cy="141681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4A6269B-F206-4A3C-9E9A-0718D59CF373}"/>
              </a:ext>
            </a:extLst>
          </p:cNvPr>
          <p:cNvSpPr/>
          <p:nvPr/>
        </p:nvSpPr>
        <p:spPr>
          <a:xfrm>
            <a:off x="373989" y="6229952"/>
            <a:ext cx="11467227" cy="33855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b="1" dirty="0">
                <a:cs typeface="Calibri" panose="020F0502020204030204" pitchFamily="34" charset="0"/>
              </a:rPr>
              <a:t>1</a:t>
            </a:r>
            <a:r>
              <a:rPr lang="en-US" sz="800" dirty="0">
                <a:cs typeface="Calibri" panose="020F0502020204030204" pitchFamily="34" charset="0"/>
              </a:rPr>
              <a:t>. </a:t>
            </a:r>
            <a:r>
              <a:rPr lang="en-US" sz="800" dirty="0" err="1">
                <a:cs typeface="Calibri" panose="020F0502020204030204" pitchFamily="34" charset="0"/>
              </a:rPr>
              <a:t>Benayed</a:t>
            </a:r>
            <a:r>
              <a:rPr lang="en-US" sz="800" dirty="0">
                <a:cs typeface="Calibri" panose="020F0502020204030204" pitchFamily="34" charset="0"/>
              </a:rPr>
              <a:t> R et al. </a:t>
            </a:r>
            <a:r>
              <a:rPr lang="en-US" sz="800" i="1" dirty="0">
                <a:cs typeface="Calibri" panose="020F0502020204030204" pitchFamily="34" charset="0"/>
              </a:rPr>
              <a:t>Clin Cancer Res. </a:t>
            </a:r>
            <a:r>
              <a:rPr lang="en-US" sz="800" dirty="0">
                <a:cs typeface="Calibri" panose="020F0502020204030204" pitchFamily="34" charset="0"/>
              </a:rPr>
              <a:t>2019;25(15):4712-4722. doi:10.1158/1078-0432.CCR-19-0225</a:t>
            </a:r>
            <a:r>
              <a:rPr lang="en-US" sz="800" b="1" dirty="0">
                <a:solidFill>
                  <a:prstClr val="black"/>
                </a:solidFill>
                <a:cs typeface="Calibri" panose="020F0502020204030204" pitchFamily="34" charset="0"/>
              </a:rPr>
              <a:t> 2</a:t>
            </a:r>
            <a:r>
              <a:rPr lang="en-US" sz="800" dirty="0">
                <a:solidFill>
                  <a:prstClr val="black"/>
                </a:solidFill>
                <a:cs typeface="Calibri" panose="020F0502020204030204" pitchFamily="34" charset="0"/>
              </a:rPr>
              <a:t>. </a:t>
            </a:r>
            <a:r>
              <a:rPr lang="en-US" sz="800" dirty="0">
                <a:solidFill>
                  <a:prstClr val="black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Drilon A et al. </a:t>
            </a:r>
            <a:r>
              <a:rPr lang="it-IT" sz="800" i="1" dirty="0" err="1">
                <a:solidFill>
                  <a:prstClr val="black"/>
                </a:solidFill>
              </a:rPr>
              <a:t>J</a:t>
            </a:r>
            <a:r>
              <a:rPr lang="it-IT" sz="800" i="1" dirty="0">
                <a:solidFill>
                  <a:prstClr val="black"/>
                </a:solidFill>
              </a:rPr>
              <a:t> </a:t>
            </a:r>
            <a:r>
              <a:rPr lang="it-IT" sz="800" i="1" dirty="0" err="1">
                <a:solidFill>
                  <a:prstClr val="black"/>
                </a:solidFill>
              </a:rPr>
              <a:t>Clin</a:t>
            </a:r>
            <a:r>
              <a:rPr lang="it-IT" sz="800" i="1" dirty="0">
                <a:solidFill>
                  <a:prstClr val="black"/>
                </a:solidFill>
              </a:rPr>
              <a:t> </a:t>
            </a:r>
            <a:r>
              <a:rPr lang="it-IT" sz="800" i="1" dirty="0" err="1">
                <a:solidFill>
                  <a:prstClr val="black"/>
                </a:solidFill>
              </a:rPr>
              <a:t>Oncol</a:t>
            </a:r>
            <a:r>
              <a:rPr lang="it-IT" sz="800" dirty="0">
                <a:solidFill>
                  <a:prstClr val="black"/>
                </a:solidFill>
              </a:rPr>
              <a:t>. 2021;39(25):2791-2802. doi:10.1200/JCO.20.03307</a:t>
            </a:r>
            <a:r>
              <a:rPr lang="en-US" sz="800" dirty="0">
                <a:cs typeface="Calibri" panose="020F0502020204030204" pitchFamily="34" charset="0"/>
              </a:rPr>
              <a:t> </a:t>
            </a:r>
            <a:r>
              <a:rPr lang="en-US" sz="800" b="1" dirty="0">
                <a:cs typeface="Calibri" panose="020F0502020204030204" pitchFamily="34" charset="0"/>
              </a:rPr>
              <a:t>3</a:t>
            </a:r>
            <a:r>
              <a:rPr lang="en-US" sz="800" dirty="0">
                <a:cs typeface="Calibri" panose="020F0502020204030204" pitchFamily="34" charset="0"/>
              </a:rPr>
              <a:t>. Mahmoud M et al. </a:t>
            </a:r>
            <a:r>
              <a:rPr lang="en-US" sz="800" i="1" dirty="0">
                <a:cs typeface="Calibri" panose="020F0502020204030204" pitchFamily="34" charset="0"/>
              </a:rPr>
              <a:t>Genome Biol</a:t>
            </a:r>
            <a:r>
              <a:rPr lang="en-US" sz="800" dirty="0">
                <a:cs typeface="Calibri" panose="020F0502020204030204" pitchFamily="34" charset="0"/>
              </a:rPr>
              <a:t>. 2019;20(1):246. doi:10.1186/s13059-019-1828-7 </a:t>
            </a:r>
            <a:br>
              <a:rPr lang="en-US" sz="800" dirty="0">
                <a:cs typeface="Calibri" panose="020F0502020204030204" pitchFamily="34" charset="0"/>
              </a:rPr>
            </a:br>
            <a:r>
              <a:rPr lang="en-US" sz="800" b="1" dirty="0">
                <a:cs typeface="Calibri" panose="020F0502020204030204" pitchFamily="34" charset="0"/>
              </a:rPr>
              <a:t>4</a:t>
            </a:r>
            <a:r>
              <a:rPr lang="en-US" sz="800" dirty="0">
                <a:cs typeface="Calibri" panose="020F0502020204030204" pitchFamily="34" charset="0"/>
              </a:rPr>
              <a:t>. </a:t>
            </a:r>
            <a:r>
              <a:rPr lang="en-US" sz="800" dirty="0"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El-</a:t>
            </a:r>
            <a:r>
              <a:rPr lang="en-US" sz="800" dirty="0" err="1"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Deiry</a:t>
            </a:r>
            <a:r>
              <a:rPr lang="en-US" sz="800" dirty="0"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 WS et al. </a:t>
            </a:r>
            <a:r>
              <a:rPr lang="en-US" sz="800" i="1" dirty="0"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CA Cancer J Clin.</a:t>
            </a:r>
            <a:r>
              <a:rPr lang="en-US" sz="800" dirty="0"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 2019;69(4):305-343. doi:10.3322/caac.21560 </a:t>
            </a:r>
            <a:r>
              <a:rPr lang="en-US" sz="800" b="1" dirty="0">
                <a:ea typeface="Yu Mincho" panose="02020400000000000000" pitchFamily="18" charset="-128"/>
                <a:cs typeface="Calibri" panose="020F0502020204030204" pitchFamily="34" charset="0"/>
              </a:rPr>
              <a:t>5</a:t>
            </a:r>
            <a:r>
              <a:rPr lang="en-US" sz="800" dirty="0"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r>
              <a:rPr lang="en-US" sz="800" dirty="0">
                <a:cs typeface="Calibri" panose="020F0502020204030204" pitchFamily="34" charset="0"/>
              </a:rPr>
              <a:t> Hindi I et al. </a:t>
            </a:r>
            <a:r>
              <a:rPr lang="en-US" sz="800" i="1" dirty="0">
                <a:cs typeface="Calibri" panose="020F0502020204030204" pitchFamily="34" charset="0"/>
              </a:rPr>
              <a:t>Exp Mol </a:t>
            </a:r>
            <a:r>
              <a:rPr lang="en-US" sz="800" i="1" dirty="0" err="1">
                <a:cs typeface="Calibri" panose="020F0502020204030204" pitchFamily="34" charset="0"/>
              </a:rPr>
              <a:t>Pathol</a:t>
            </a:r>
            <a:r>
              <a:rPr lang="en-US" sz="800" dirty="0">
                <a:cs typeface="Calibri" panose="020F0502020204030204" pitchFamily="34" charset="0"/>
              </a:rPr>
              <a:t>. 2020;114:104403. doi:10.1016/j.yexmp.2020.104403 </a:t>
            </a:r>
            <a:r>
              <a:rPr lang="it-IT" sz="800" b="1" dirty="0"/>
              <a:t>6</a:t>
            </a:r>
            <a:r>
              <a:rPr lang="it-IT" sz="800" dirty="0"/>
              <a:t>. Davies KD, </a:t>
            </a:r>
            <a:r>
              <a:rPr lang="it-IT" sz="800" dirty="0" err="1"/>
              <a:t>Aisner</a:t>
            </a:r>
            <a:r>
              <a:rPr lang="it-IT" sz="800" dirty="0"/>
              <a:t> DL. </a:t>
            </a:r>
            <a:r>
              <a:rPr lang="it-IT" sz="800" i="1" dirty="0" err="1"/>
              <a:t>Clin</a:t>
            </a:r>
            <a:r>
              <a:rPr lang="it-IT" sz="800" i="1" dirty="0"/>
              <a:t> Cancer Res</a:t>
            </a:r>
            <a:r>
              <a:rPr lang="it-IT" sz="800" dirty="0"/>
              <a:t>. 2019;25(15):4586-4588. doi:10.1158/1078-0432.CCR-19-1361</a:t>
            </a:r>
            <a:endParaRPr lang="en-US" sz="800" dirty="0">
              <a:cs typeface="Calibri" panose="020F050202020403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8F38C-299E-4CB2-A522-0002010ED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672" y="1132566"/>
            <a:ext cx="5564164" cy="2682273"/>
          </a:xfrm>
        </p:spPr>
        <p:txBody>
          <a:bodyPr/>
          <a:lstStyle/>
          <a:p>
            <a:pPr algn="l"/>
            <a:r>
              <a:rPr lang="en-US" sz="2000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RNA-based NGS can detect genomic alterations missed by DNA-based NGS</a:t>
            </a:r>
            <a:r>
              <a:rPr lang="en-US" sz="2000" i="0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1,2</a:t>
            </a:r>
          </a:p>
          <a:p>
            <a:pPr marL="258763" indent="-258763" algn="l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/>
                </a:solidFill>
              </a:rPr>
              <a:t>RNA-based NGS detects gene expression and many structural variants</a:t>
            </a:r>
            <a:r>
              <a:rPr lang="en-US" sz="1600" b="0" i="0" baseline="30000" dirty="0">
                <a:solidFill>
                  <a:schemeClr val="tx1"/>
                </a:solidFill>
              </a:rPr>
              <a:t>3</a:t>
            </a:r>
            <a:r>
              <a:rPr lang="en-US" sz="1600" b="0" i="0" dirty="0">
                <a:solidFill>
                  <a:schemeClr val="tx1"/>
                </a:solidFill>
              </a:rPr>
              <a:t> </a:t>
            </a:r>
          </a:p>
          <a:p>
            <a:pPr marL="565150" lvl="1" indent="-276225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chemeClr val="tx1"/>
                </a:solidFill>
              </a:rPr>
              <a:t>RNA-based NGS is inclusive of both DNA and RNA sequencing</a:t>
            </a:r>
          </a:p>
          <a:p>
            <a:pPr marL="258763" indent="-258763" algn="l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/>
                </a:solidFill>
              </a:rPr>
              <a:t>RNA-based NGS reduces the technical challenges that occur with DNA-based NGS when sequencing long introns</a:t>
            </a:r>
            <a:r>
              <a:rPr lang="en-US" sz="1600" b="0" i="0" baseline="30000" dirty="0">
                <a:solidFill>
                  <a:schemeClr val="tx1"/>
                </a:solidFill>
              </a:rPr>
              <a:t>3</a:t>
            </a:r>
          </a:p>
          <a:p>
            <a:pPr marL="258763" indent="-258763" algn="l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tx1"/>
                </a:solidFill>
              </a:rPr>
              <a:t>RNA-based NGS can improve the detection rate of </a:t>
            </a:r>
            <a:br>
              <a:rPr lang="en-US" sz="1600" b="0" i="0" dirty="0">
                <a:solidFill>
                  <a:schemeClr val="tx1"/>
                </a:solidFill>
              </a:rPr>
            </a:br>
            <a:r>
              <a:rPr lang="en-US" sz="1600" b="0" i="0" dirty="0">
                <a:solidFill>
                  <a:schemeClr val="tx1"/>
                </a:solidFill>
              </a:rPr>
              <a:t>DNA-based NGS alone and provide more sensitive </a:t>
            </a:r>
            <a:br>
              <a:rPr lang="en-US" sz="1600" b="0" i="0" dirty="0">
                <a:solidFill>
                  <a:schemeClr val="tx1"/>
                </a:solidFill>
              </a:rPr>
            </a:br>
            <a:r>
              <a:rPr lang="en-US" sz="1600" b="0" i="0" dirty="0">
                <a:solidFill>
                  <a:schemeClr val="tx1"/>
                </a:solidFill>
              </a:rPr>
              <a:t>detection results</a:t>
            </a:r>
            <a:r>
              <a:rPr lang="en-US" sz="1600" b="0" i="0" baseline="30000" dirty="0">
                <a:solidFill>
                  <a:schemeClr val="tx1"/>
                </a:solidFill>
              </a:rPr>
              <a:t>1,4,5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196CB-C85D-475C-AEE8-077A0423B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279" y="56904"/>
            <a:ext cx="9179442" cy="1096688"/>
          </a:xfrm>
        </p:spPr>
        <p:txBody>
          <a:bodyPr wrap="square" anchor="ctr"/>
          <a:lstStyle/>
          <a:p>
            <a:pPr>
              <a:lnSpc>
                <a:spcPts val="3200"/>
              </a:lnSpc>
            </a:pPr>
            <a:r>
              <a:rPr lang="en-US" sz="3200" dirty="0"/>
              <a:t>RNA-Based NGS Is More Sensitive Than DNA-Based NGS Alone for Detecting Pathogenic Gene Fusions</a:t>
            </a:r>
            <a:r>
              <a:rPr lang="en-US" sz="3200" baseline="30000" dirty="0"/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25B474-DD9A-DDA1-B2EB-4D32E68402BA}"/>
              </a:ext>
            </a:extLst>
          </p:cNvPr>
          <p:cNvGrpSpPr/>
          <p:nvPr/>
        </p:nvGrpSpPr>
        <p:grpSpPr>
          <a:xfrm>
            <a:off x="6221423" y="2279735"/>
            <a:ext cx="5315716" cy="3330833"/>
            <a:chOff x="6192239" y="2139855"/>
            <a:chExt cx="5561332" cy="3484736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02A2FDFC-4114-EC43-6F65-FC3B32DF0679}"/>
                </a:ext>
              </a:extLst>
            </p:cNvPr>
            <p:cNvSpPr txBox="1"/>
            <p:nvPr/>
          </p:nvSpPr>
          <p:spPr>
            <a:xfrm>
              <a:off x="9934479" y="2372917"/>
              <a:ext cx="685021" cy="2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20"/>
                </a:lnSpc>
              </a:pPr>
              <a:r>
                <a:rPr lang="en-US" sz="1600" b="1" dirty="0"/>
                <a:t>RNA</a:t>
              </a:r>
              <a:r>
                <a:rPr lang="en-US" sz="1400" b="1" dirty="0"/>
                <a:t> 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FB4F7C1-D0F2-D9CF-6195-A0B71E514B8E}"/>
                </a:ext>
              </a:extLst>
            </p:cNvPr>
            <p:cNvGrpSpPr/>
            <p:nvPr/>
          </p:nvGrpSpPr>
          <p:grpSpPr>
            <a:xfrm>
              <a:off x="10685721" y="2413425"/>
              <a:ext cx="1062733" cy="160629"/>
              <a:chOff x="10428469" y="2250481"/>
              <a:chExt cx="1256474" cy="189912"/>
            </a:xfrm>
          </p:grpSpPr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E3F4F86D-F1F0-44EA-8BEB-4B811236FD4D}"/>
                  </a:ext>
                </a:extLst>
              </p:cNvPr>
              <p:cNvSpPr/>
              <p:nvPr/>
            </p:nvSpPr>
            <p:spPr>
              <a:xfrm>
                <a:off x="10428469" y="2250481"/>
                <a:ext cx="631371" cy="18991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9153D315-34AA-88E4-98E6-BFDAEA1001B0}"/>
                  </a:ext>
                </a:extLst>
              </p:cNvPr>
              <p:cNvSpPr/>
              <p:nvPr/>
            </p:nvSpPr>
            <p:spPr>
              <a:xfrm>
                <a:off x="11053572" y="2250481"/>
                <a:ext cx="631371" cy="189912"/>
              </a:xfrm>
              <a:prstGeom prst="roundRect">
                <a:avLst/>
              </a:prstGeom>
              <a:solidFill>
                <a:srgbClr val="E098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1ECD0DE-1368-00A8-8031-B81A84724A24}"/>
                </a:ext>
              </a:extLst>
            </p:cNvPr>
            <p:cNvGrpSpPr/>
            <p:nvPr/>
          </p:nvGrpSpPr>
          <p:grpSpPr>
            <a:xfrm>
              <a:off x="10685721" y="3142509"/>
              <a:ext cx="1062733" cy="160629"/>
              <a:chOff x="10428469" y="2250481"/>
              <a:chExt cx="1256474" cy="189912"/>
            </a:xfrm>
          </p:grpSpPr>
          <p:sp>
            <p:nvSpPr>
              <p:cNvPr id="136" name="Rounded Rectangle 135">
                <a:extLst>
                  <a:ext uri="{FF2B5EF4-FFF2-40B4-BE49-F238E27FC236}">
                    <a16:creationId xmlns:a16="http://schemas.microsoft.com/office/drawing/2014/main" id="{28594B1B-B24A-5999-D6E9-E5904A5079EE}"/>
                  </a:ext>
                </a:extLst>
              </p:cNvPr>
              <p:cNvSpPr/>
              <p:nvPr/>
            </p:nvSpPr>
            <p:spPr>
              <a:xfrm>
                <a:off x="10428469" y="2250481"/>
                <a:ext cx="631371" cy="18991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Rounded Rectangle 136">
                <a:extLst>
                  <a:ext uri="{FF2B5EF4-FFF2-40B4-BE49-F238E27FC236}">
                    <a16:creationId xmlns:a16="http://schemas.microsoft.com/office/drawing/2014/main" id="{B40E40C1-B985-7CF5-3000-C5C5DF8A4F2D}"/>
                  </a:ext>
                </a:extLst>
              </p:cNvPr>
              <p:cNvSpPr/>
              <p:nvPr/>
            </p:nvSpPr>
            <p:spPr>
              <a:xfrm>
                <a:off x="11053572" y="2250481"/>
                <a:ext cx="631371" cy="189912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BC79A3D9-23E0-DF26-9E81-85E913F9B68C}"/>
                </a:ext>
              </a:extLst>
            </p:cNvPr>
            <p:cNvGrpSpPr/>
            <p:nvPr/>
          </p:nvGrpSpPr>
          <p:grpSpPr>
            <a:xfrm>
              <a:off x="10685721" y="3714608"/>
              <a:ext cx="1062733" cy="955901"/>
              <a:chOff x="10456101" y="3353433"/>
              <a:chExt cx="1256474" cy="1130166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0CBBC011-289F-F653-D2BC-5502F4B32391}"/>
                  </a:ext>
                </a:extLst>
              </p:cNvPr>
              <p:cNvGrpSpPr/>
              <p:nvPr/>
            </p:nvGrpSpPr>
            <p:grpSpPr>
              <a:xfrm>
                <a:off x="10456101" y="3353433"/>
                <a:ext cx="1256474" cy="189912"/>
                <a:chOff x="10428469" y="2250481"/>
                <a:chExt cx="1256474" cy="189912"/>
              </a:xfrm>
            </p:grpSpPr>
            <p:sp>
              <p:nvSpPr>
                <p:cNvPr id="152" name="Rounded Rectangle 151">
                  <a:extLst>
                    <a:ext uri="{FF2B5EF4-FFF2-40B4-BE49-F238E27FC236}">
                      <a16:creationId xmlns:a16="http://schemas.microsoft.com/office/drawing/2014/main" id="{117AD193-4A6E-09F9-03AF-6B5E5B7F06B7}"/>
                    </a:ext>
                  </a:extLst>
                </p:cNvPr>
                <p:cNvSpPr/>
                <p:nvPr/>
              </p:nvSpPr>
              <p:spPr>
                <a:xfrm>
                  <a:off x="10428469" y="2250481"/>
                  <a:ext cx="631371" cy="18991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Rounded Rectangle 152">
                  <a:extLst>
                    <a:ext uri="{FF2B5EF4-FFF2-40B4-BE49-F238E27FC236}">
                      <a16:creationId xmlns:a16="http://schemas.microsoft.com/office/drawing/2014/main" id="{54AF7688-CE62-74D1-7642-F51F9FAAEED4}"/>
                    </a:ext>
                  </a:extLst>
                </p:cNvPr>
                <p:cNvSpPr/>
                <p:nvPr/>
              </p:nvSpPr>
              <p:spPr>
                <a:xfrm>
                  <a:off x="11053572" y="2250481"/>
                  <a:ext cx="631371" cy="18991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260B0BC-220D-DBBE-83D0-5A38567B82B8}"/>
                  </a:ext>
                </a:extLst>
              </p:cNvPr>
              <p:cNvGrpSpPr/>
              <p:nvPr/>
            </p:nvGrpSpPr>
            <p:grpSpPr>
              <a:xfrm>
                <a:off x="10456101" y="3588496"/>
                <a:ext cx="1256474" cy="189912"/>
                <a:chOff x="10428469" y="2250481"/>
                <a:chExt cx="1256474" cy="189912"/>
              </a:xfrm>
            </p:grpSpPr>
            <p:sp>
              <p:nvSpPr>
                <p:cNvPr id="150" name="Rounded Rectangle 149">
                  <a:extLst>
                    <a:ext uri="{FF2B5EF4-FFF2-40B4-BE49-F238E27FC236}">
                      <a16:creationId xmlns:a16="http://schemas.microsoft.com/office/drawing/2014/main" id="{FE2E3479-90EA-D5D6-8DB2-BA012F918CA5}"/>
                    </a:ext>
                  </a:extLst>
                </p:cNvPr>
                <p:cNvSpPr/>
                <p:nvPr/>
              </p:nvSpPr>
              <p:spPr>
                <a:xfrm>
                  <a:off x="10428469" y="2250481"/>
                  <a:ext cx="631371" cy="18991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1" name="Rounded Rectangle 150">
                  <a:extLst>
                    <a:ext uri="{FF2B5EF4-FFF2-40B4-BE49-F238E27FC236}">
                      <a16:creationId xmlns:a16="http://schemas.microsoft.com/office/drawing/2014/main" id="{84D0E083-9C52-C3D7-E39F-6D6CD1EC623D}"/>
                    </a:ext>
                  </a:extLst>
                </p:cNvPr>
                <p:cNvSpPr/>
                <p:nvPr/>
              </p:nvSpPr>
              <p:spPr>
                <a:xfrm>
                  <a:off x="11053572" y="2250481"/>
                  <a:ext cx="631371" cy="18991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993CE558-5522-6B66-CDA5-658C5F05D100}"/>
                  </a:ext>
                </a:extLst>
              </p:cNvPr>
              <p:cNvGrpSpPr/>
              <p:nvPr/>
            </p:nvGrpSpPr>
            <p:grpSpPr>
              <a:xfrm>
                <a:off x="10456101" y="3823559"/>
                <a:ext cx="1256474" cy="189912"/>
                <a:chOff x="10428469" y="2250481"/>
                <a:chExt cx="1256474" cy="189912"/>
              </a:xfrm>
            </p:grpSpPr>
            <p:sp>
              <p:nvSpPr>
                <p:cNvPr id="148" name="Rounded Rectangle 147">
                  <a:extLst>
                    <a:ext uri="{FF2B5EF4-FFF2-40B4-BE49-F238E27FC236}">
                      <a16:creationId xmlns:a16="http://schemas.microsoft.com/office/drawing/2014/main" id="{0CC7E0AC-0E03-34B9-9C4C-540E9CC1CCFD}"/>
                    </a:ext>
                  </a:extLst>
                </p:cNvPr>
                <p:cNvSpPr/>
                <p:nvPr/>
              </p:nvSpPr>
              <p:spPr>
                <a:xfrm>
                  <a:off x="10428469" y="2250481"/>
                  <a:ext cx="631371" cy="18991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9" name="Rounded Rectangle 148">
                  <a:extLst>
                    <a:ext uri="{FF2B5EF4-FFF2-40B4-BE49-F238E27FC236}">
                      <a16:creationId xmlns:a16="http://schemas.microsoft.com/office/drawing/2014/main" id="{A1B59BE8-6E76-65BC-30C9-F9BAAC4DAE99}"/>
                    </a:ext>
                  </a:extLst>
                </p:cNvPr>
                <p:cNvSpPr/>
                <p:nvPr/>
              </p:nvSpPr>
              <p:spPr>
                <a:xfrm>
                  <a:off x="11053572" y="2250481"/>
                  <a:ext cx="631371" cy="18991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C7ED551D-ED1C-2364-60F3-3AD7E9FD2ABD}"/>
                  </a:ext>
                </a:extLst>
              </p:cNvPr>
              <p:cNvGrpSpPr/>
              <p:nvPr/>
            </p:nvGrpSpPr>
            <p:grpSpPr>
              <a:xfrm>
                <a:off x="10456101" y="4058622"/>
                <a:ext cx="1256474" cy="189912"/>
                <a:chOff x="10428469" y="2250481"/>
                <a:chExt cx="1256474" cy="189912"/>
              </a:xfrm>
            </p:grpSpPr>
            <p:sp>
              <p:nvSpPr>
                <p:cNvPr id="146" name="Rounded Rectangle 145">
                  <a:extLst>
                    <a:ext uri="{FF2B5EF4-FFF2-40B4-BE49-F238E27FC236}">
                      <a16:creationId xmlns:a16="http://schemas.microsoft.com/office/drawing/2014/main" id="{FEC7CEC8-44B9-1366-B6D5-323CBFB7E803}"/>
                    </a:ext>
                  </a:extLst>
                </p:cNvPr>
                <p:cNvSpPr/>
                <p:nvPr/>
              </p:nvSpPr>
              <p:spPr>
                <a:xfrm>
                  <a:off x="10428469" y="2250481"/>
                  <a:ext cx="631371" cy="18991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7" name="Rounded Rectangle 146">
                  <a:extLst>
                    <a:ext uri="{FF2B5EF4-FFF2-40B4-BE49-F238E27FC236}">
                      <a16:creationId xmlns:a16="http://schemas.microsoft.com/office/drawing/2014/main" id="{A650BDCE-BFB5-6E84-9458-BBB79A39433D}"/>
                    </a:ext>
                  </a:extLst>
                </p:cNvPr>
                <p:cNvSpPr/>
                <p:nvPr/>
              </p:nvSpPr>
              <p:spPr>
                <a:xfrm>
                  <a:off x="11053572" y="2250481"/>
                  <a:ext cx="631371" cy="18991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2AFB6604-E055-D891-88D2-5516F033D24E}"/>
                  </a:ext>
                </a:extLst>
              </p:cNvPr>
              <p:cNvGrpSpPr/>
              <p:nvPr/>
            </p:nvGrpSpPr>
            <p:grpSpPr>
              <a:xfrm>
                <a:off x="10456101" y="4293687"/>
                <a:ext cx="1256474" cy="189912"/>
                <a:chOff x="10428469" y="2250481"/>
                <a:chExt cx="1256474" cy="189912"/>
              </a:xfrm>
            </p:grpSpPr>
            <p:sp>
              <p:nvSpPr>
                <p:cNvPr id="144" name="Rounded Rectangle 143">
                  <a:extLst>
                    <a:ext uri="{FF2B5EF4-FFF2-40B4-BE49-F238E27FC236}">
                      <a16:creationId xmlns:a16="http://schemas.microsoft.com/office/drawing/2014/main" id="{05A1DC94-DE8F-CE13-01A0-43A7CCE1E245}"/>
                    </a:ext>
                  </a:extLst>
                </p:cNvPr>
                <p:cNvSpPr/>
                <p:nvPr/>
              </p:nvSpPr>
              <p:spPr>
                <a:xfrm>
                  <a:off x="10428469" y="2250481"/>
                  <a:ext cx="631371" cy="18991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Rounded Rectangle 144">
                  <a:extLst>
                    <a:ext uri="{FF2B5EF4-FFF2-40B4-BE49-F238E27FC236}">
                      <a16:creationId xmlns:a16="http://schemas.microsoft.com/office/drawing/2014/main" id="{A63529B8-A355-5373-C043-82735C189B3D}"/>
                    </a:ext>
                  </a:extLst>
                </p:cNvPr>
                <p:cNvSpPr/>
                <p:nvPr/>
              </p:nvSpPr>
              <p:spPr>
                <a:xfrm>
                  <a:off x="11053572" y="2250481"/>
                  <a:ext cx="631371" cy="18991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677E5976-6192-8F9D-2D1B-A1AAE7493D19}"/>
                </a:ext>
              </a:extLst>
            </p:cNvPr>
            <p:cNvSpPr/>
            <p:nvPr/>
          </p:nvSpPr>
          <p:spPr>
            <a:xfrm>
              <a:off x="10685721" y="5285680"/>
              <a:ext cx="534017" cy="16062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A8799392-F357-EEA5-EDE2-C2D9AE936B86}"/>
                </a:ext>
              </a:extLst>
            </p:cNvPr>
            <p:cNvSpPr/>
            <p:nvPr/>
          </p:nvSpPr>
          <p:spPr>
            <a:xfrm>
              <a:off x="11214437" y="5285680"/>
              <a:ext cx="534017" cy="16062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6B285541-6E10-9DE0-A295-7BFD542EEAEB}"/>
                </a:ext>
              </a:extLst>
            </p:cNvPr>
            <p:cNvGrpSpPr/>
            <p:nvPr/>
          </p:nvGrpSpPr>
          <p:grpSpPr>
            <a:xfrm>
              <a:off x="6200839" y="2360093"/>
              <a:ext cx="2223104" cy="160629"/>
              <a:chOff x="6335486" y="2277517"/>
              <a:chExt cx="2628386" cy="189912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054A7C15-2838-C9EB-5CF0-134756354F86}"/>
                  </a:ext>
                </a:extLst>
              </p:cNvPr>
              <p:cNvSpPr/>
              <p:nvPr/>
            </p:nvSpPr>
            <p:spPr>
              <a:xfrm>
                <a:off x="6335486" y="2277517"/>
                <a:ext cx="631371" cy="18991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906E8842-1114-CE40-7051-BC4651DE1268}"/>
                  </a:ext>
                </a:extLst>
              </p:cNvPr>
              <p:cNvSpPr/>
              <p:nvPr/>
            </p:nvSpPr>
            <p:spPr>
              <a:xfrm>
                <a:off x="8332501" y="2277517"/>
                <a:ext cx="631371" cy="189912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A9908D25-24F9-625E-D505-692A375955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7023" y="2381518"/>
                <a:ext cx="1502450" cy="0"/>
              </a:xfrm>
              <a:prstGeom prst="line">
                <a:avLst/>
              </a:prstGeom>
              <a:solidFill>
                <a:schemeClr val="accent5"/>
              </a:solidFill>
              <a:ln w="285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BAD6E8A-4F3A-9ACC-60D2-C2942258C4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8976" y="2381518"/>
                <a:ext cx="758047" cy="0"/>
              </a:xfrm>
              <a:prstGeom prst="line">
                <a:avLst/>
              </a:prstGeom>
              <a:solidFill>
                <a:schemeClr val="accent5"/>
              </a:solidFill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61259B9D-966E-7116-44D3-8C7E194E70D7}"/>
                </a:ext>
              </a:extLst>
            </p:cNvPr>
            <p:cNvGrpSpPr/>
            <p:nvPr/>
          </p:nvGrpSpPr>
          <p:grpSpPr>
            <a:xfrm>
              <a:off x="6467847" y="3116134"/>
              <a:ext cx="1771383" cy="160629"/>
              <a:chOff x="6651171" y="2759270"/>
              <a:chExt cx="2094314" cy="189912"/>
            </a:xfrm>
          </p:grpSpPr>
          <p:sp>
            <p:nvSpPr>
              <p:cNvPr id="162" name="Rounded Rectangle 161">
                <a:extLst>
                  <a:ext uri="{FF2B5EF4-FFF2-40B4-BE49-F238E27FC236}">
                    <a16:creationId xmlns:a16="http://schemas.microsoft.com/office/drawing/2014/main" id="{DFDD8E97-1CDE-9F1B-C10F-2F45C94904B2}"/>
                  </a:ext>
                </a:extLst>
              </p:cNvPr>
              <p:cNvSpPr/>
              <p:nvPr/>
            </p:nvSpPr>
            <p:spPr>
              <a:xfrm>
                <a:off x="6651171" y="2759270"/>
                <a:ext cx="631371" cy="18991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ounded Rectangle 162">
                <a:extLst>
                  <a:ext uri="{FF2B5EF4-FFF2-40B4-BE49-F238E27FC236}">
                    <a16:creationId xmlns:a16="http://schemas.microsoft.com/office/drawing/2014/main" id="{D2BB2A61-4434-F2A0-0F34-A89E06E31B50}"/>
                  </a:ext>
                </a:extLst>
              </p:cNvPr>
              <p:cNvSpPr/>
              <p:nvPr/>
            </p:nvSpPr>
            <p:spPr>
              <a:xfrm>
                <a:off x="8114114" y="2759270"/>
                <a:ext cx="631371" cy="189912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05972E5-2072-F168-E913-FDB7300D38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2708" y="2856971"/>
                <a:ext cx="1212091" cy="0"/>
              </a:xfrm>
              <a:prstGeom prst="line">
                <a:avLst/>
              </a:prstGeom>
              <a:solidFill>
                <a:schemeClr val="accent5"/>
              </a:solidFill>
              <a:ln w="28575">
                <a:solidFill>
                  <a:schemeClr val="accent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0D243BBF-0162-5D1D-4FC8-623F55F24F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54661" y="2856971"/>
                <a:ext cx="758047" cy="0"/>
              </a:xfrm>
              <a:prstGeom prst="line">
                <a:avLst/>
              </a:prstGeom>
              <a:solidFill>
                <a:schemeClr val="accent5"/>
              </a:solidFill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1758E361-3C61-ABAC-6197-850C6B43F8F4}"/>
                </a:ext>
              </a:extLst>
            </p:cNvPr>
            <p:cNvGrpSpPr/>
            <p:nvPr/>
          </p:nvGrpSpPr>
          <p:grpSpPr>
            <a:xfrm>
              <a:off x="6581677" y="3695558"/>
              <a:ext cx="1559211" cy="952162"/>
              <a:chOff x="6785753" y="3353433"/>
              <a:chExt cx="1843462" cy="1125746"/>
            </a:xfrm>
            <a:solidFill>
              <a:schemeClr val="accent5"/>
            </a:solidFill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56372A69-1924-CC47-5AEB-CAFED6D08A46}"/>
                  </a:ext>
                </a:extLst>
              </p:cNvPr>
              <p:cNvGrpSpPr/>
              <p:nvPr/>
            </p:nvGrpSpPr>
            <p:grpSpPr>
              <a:xfrm>
                <a:off x="6785753" y="3353433"/>
                <a:ext cx="1843462" cy="189912"/>
                <a:chOff x="6813324" y="3353433"/>
                <a:chExt cx="1843462" cy="189912"/>
              </a:xfrm>
              <a:grpFill/>
            </p:grpSpPr>
            <p:sp>
              <p:nvSpPr>
                <p:cNvPr id="184" name="Rounded Rectangle 183">
                  <a:extLst>
                    <a:ext uri="{FF2B5EF4-FFF2-40B4-BE49-F238E27FC236}">
                      <a16:creationId xmlns:a16="http://schemas.microsoft.com/office/drawing/2014/main" id="{0F04D994-6F35-21C4-5DBB-CEDE42D74741}"/>
                    </a:ext>
                  </a:extLst>
                </p:cNvPr>
                <p:cNvSpPr/>
                <p:nvPr/>
              </p:nvSpPr>
              <p:spPr>
                <a:xfrm>
                  <a:off x="6813324" y="3353433"/>
                  <a:ext cx="631371" cy="18991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5" name="Rounded Rectangle 184">
                  <a:extLst>
                    <a:ext uri="{FF2B5EF4-FFF2-40B4-BE49-F238E27FC236}">
                      <a16:creationId xmlns:a16="http://schemas.microsoft.com/office/drawing/2014/main" id="{79E039EB-FD4A-9F09-0100-1A9F8951F44A}"/>
                    </a:ext>
                  </a:extLst>
                </p:cNvPr>
                <p:cNvSpPr/>
                <p:nvPr/>
              </p:nvSpPr>
              <p:spPr>
                <a:xfrm>
                  <a:off x="8025415" y="3353433"/>
                  <a:ext cx="631371" cy="18991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43C796C7-8DFD-9843-99A2-C7E7ABB760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29010" y="3448389"/>
                  <a:ext cx="1212091" cy="0"/>
                </a:xfrm>
                <a:prstGeom prst="line">
                  <a:avLst/>
                </a:prstGeom>
                <a:grpFill/>
                <a:ln w="28575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AB18437D-3F02-A0CA-9EEC-568E2B4940EB}"/>
                  </a:ext>
                </a:extLst>
              </p:cNvPr>
              <p:cNvGrpSpPr/>
              <p:nvPr/>
            </p:nvGrpSpPr>
            <p:grpSpPr>
              <a:xfrm>
                <a:off x="6785753" y="3587392"/>
                <a:ext cx="1843462" cy="189912"/>
                <a:chOff x="6813324" y="3353433"/>
                <a:chExt cx="1843462" cy="189912"/>
              </a:xfrm>
              <a:grpFill/>
            </p:grpSpPr>
            <p:sp>
              <p:nvSpPr>
                <p:cNvPr id="181" name="Rounded Rectangle 180">
                  <a:extLst>
                    <a:ext uri="{FF2B5EF4-FFF2-40B4-BE49-F238E27FC236}">
                      <a16:creationId xmlns:a16="http://schemas.microsoft.com/office/drawing/2014/main" id="{30762427-61E3-EDA7-4895-A0C5B4800549}"/>
                    </a:ext>
                  </a:extLst>
                </p:cNvPr>
                <p:cNvSpPr/>
                <p:nvPr/>
              </p:nvSpPr>
              <p:spPr>
                <a:xfrm>
                  <a:off x="6813324" y="3353433"/>
                  <a:ext cx="631371" cy="18991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Rounded Rectangle 181">
                  <a:extLst>
                    <a:ext uri="{FF2B5EF4-FFF2-40B4-BE49-F238E27FC236}">
                      <a16:creationId xmlns:a16="http://schemas.microsoft.com/office/drawing/2014/main" id="{3C8F06C7-9397-750C-CE32-436584882DB3}"/>
                    </a:ext>
                  </a:extLst>
                </p:cNvPr>
                <p:cNvSpPr/>
                <p:nvPr/>
              </p:nvSpPr>
              <p:spPr>
                <a:xfrm>
                  <a:off x="8025415" y="3353433"/>
                  <a:ext cx="631371" cy="18991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31A6F585-6A42-0A6A-B212-BBC8A27F8A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29010" y="3448389"/>
                  <a:ext cx="1212091" cy="0"/>
                </a:xfrm>
                <a:prstGeom prst="line">
                  <a:avLst/>
                </a:prstGeom>
                <a:grpFill/>
                <a:ln w="28575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9DF9DE40-58AA-649C-19CB-490F1A03A34A}"/>
                  </a:ext>
                </a:extLst>
              </p:cNvPr>
              <p:cNvGrpSpPr/>
              <p:nvPr/>
            </p:nvGrpSpPr>
            <p:grpSpPr>
              <a:xfrm>
                <a:off x="6785753" y="3821350"/>
                <a:ext cx="1843462" cy="189912"/>
                <a:chOff x="6813324" y="3353433"/>
                <a:chExt cx="1843462" cy="189912"/>
              </a:xfrm>
              <a:grpFill/>
            </p:grpSpPr>
            <p:sp>
              <p:nvSpPr>
                <p:cNvPr id="178" name="Rounded Rectangle 177">
                  <a:extLst>
                    <a:ext uri="{FF2B5EF4-FFF2-40B4-BE49-F238E27FC236}">
                      <a16:creationId xmlns:a16="http://schemas.microsoft.com/office/drawing/2014/main" id="{DA65A292-10AD-63AC-2872-6C3891C907DC}"/>
                    </a:ext>
                  </a:extLst>
                </p:cNvPr>
                <p:cNvSpPr/>
                <p:nvPr/>
              </p:nvSpPr>
              <p:spPr>
                <a:xfrm>
                  <a:off x="6813324" y="3353433"/>
                  <a:ext cx="631371" cy="18991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9" name="Rounded Rectangle 178">
                  <a:extLst>
                    <a:ext uri="{FF2B5EF4-FFF2-40B4-BE49-F238E27FC236}">
                      <a16:creationId xmlns:a16="http://schemas.microsoft.com/office/drawing/2014/main" id="{138EC56B-D045-A436-AE39-629BEF90F538}"/>
                    </a:ext>
                  </a:extLst>
                </p:cNvPr>
                <p:cNvSpPr/>
                <p:nvPr/>
              </p:nvSpPr>
              <p:spPr>
                <a:xfrm>
                  <a:off x="8025415" y="3353433"/>
                  <a:ext cx="631371" cy="18991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B4B434F0-8181-E31D-3ADB-90674A78CB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29010" y="3448389"/>
                  <a:ext cx="1212091" cy="0"/>
                </a:xfrm>
                <a:prstGeom prst="line">
                  <a:avLst/>
                </a:prstGeom>
                <a:grpFill/>
                <a:ln w="28575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BA6243D3-2354-FA79-32E3-CD394C5FA60D}"/>
                  </a:ext>
                </a:extLst>
              </p:cNvPr>
              <p:cNvGrpSpPr/>
              <p:nvPr/>
            </p:nvGrpSpPr>
            <p:grpSpPr>
              <a:xfrm>
                <a:off x="6785753" y="4055308"/>
                <a:ext cx="1843462" cy="189912"/>
                <a:chOff x="6813324" y="3353433"/>
                <a:chExt cx="1843462" cy="189912"/>
              </a:xfrm>
              <a:grpFill/>
            </p:grpSpPr>
            <p:sp>
              <p:nvSpPr>
                <p:cNvPr id="175" name="Rounded Rectangle 174">
                  <a:extLst>
                    <a:ext uri="{FF2B5EF4-FFF2-40B4-BE49-F238E27FC236}">
                      <a16:creationId xmlns:a16="http://schemas.microsoft.com/office/drawing/2014/main" id="{FF943A7D-DB9A-0677-34C4-D900D342BCD5}"/>
                    </a:ext>
                  </a:extLst>
                </p:cNvPr>
                <p:cNvSpPr/>
                <p:nvPr/>
              </p:nvSpPr>
              <p:spPr>
                <a:xfrm>
                  <a:off x="6813324" y="3353433"/>
                  <a:ext cx="631371" cy="18991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6" name="Rounded Rectangle 175">
                  <a:extLst>
                    <a:ext uri="{FF2B5EF4-FFF2-40B4-BE49-F238E27FC236}">
                      <a16:creationId xmlns:a16="http://schemas.microsoft.com/office/drawing/2014/main" id="{758BC403-7A4A-93F4-50C2-831523C0FEB5}"/>
                    </a:ext>
                  </a:extLst>
                </p:cNvPr>
                <p:cNvSpPr/>
                <p:nvPr/>
              </p:nvSpPr>
              <p:spPr>
                <a:xfrm>
                  <a:off x="8025415" y="3353433"/>
                  <a:ext cx="631371" cy="18991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E3E165F9-291A-D96B-963D-81629E6865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29010" y="3448389"/>
                  <a:ext cx="1212091" cy="0"/>
                </a:xfrm>
                <a:prstGeom prst="line">
                  <a:avLst/>
                </a:prstGeom>
                <a:grpFill/>
                <a:ln w="28575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0B875FEF-0BE8-EC95-1053-8D2C6FC39766}"/>
                  </a:ext>
                </a:extLst>
              </p:cNvPr>
              <p:cNvGrpSpPr/>
              <p:nvPr/>
            </p:nvGrpSpPr>
            <p:grpSpPr>
              <a:xfrm>
                <a:off x="6785753" y="4289267"/>
                <a:ext cx="1843462" cy="189912"/>
                <a:chOff x="6813324" y="3353433"/>
                <a:chExt cx="1843462" cy="189912"/>
              </a:xfrm>
              <a:grpFill/>
            </p:grpSpPr>
            <p:sp>
              <p:nvSpPr>
                <p:cNvPr id="172" name="Rounded Rectangle 171">
                  <a:extLst>
                    <a:ext uri="{FF2B5EF4-FFF2-40B4-BE49-F238E27FC236}">
                      <a16:creationId xmlns:a16="http://schemas.microsoft.com/office/drawing/2014/main" id="{2AB73D96-B0C0-FA5F-BB84-CDE5350A992A}"/>
                    </a:ext>
                  </a:extLst>
                </p:cNvPr>
                <p:cNvSpPr/>
                <p:nvPr/>
              </p:nvSpPr>
              <p:spPr>
                <a:xfrm>
                  <a:off x="6813324" y="3353433"/>
                  <a:ext cx="631371" cy="189912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3" name="Rounded Rectangle 172">
                  <a:extLst>
                    <a:ext uri="{FF2B5EF4-FFF2-40B4-BE49-F238E27FC236}">
                      <a16:creationId xmlns:a16="http://schemas.microsoft.com/office/drawing/2014/main" id="{689A0F43-9E1A-2230-468F-22274F276574}"/>
                    </a:ext>
                  </a:extLst>
                </p:cNvPr>
                <p:cNvSpPr/>
                <p:nvPr/>
              </p:nvSpPr>
              <p:spPr>
                <a:xfrm>
                  <a:off x="8025415" y="3353433"/>
                  <a:ext cx="631371" cy="18991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161EC53C-5815-F7ED-FF4B-9CB8EBE844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71371" y="3448389"/>
                  <a:ext cx="769730" cy="0"/>
                </a:xfrm>
                <a:prstGeom prst="line">
                  <a:avLst/>
                </a:prstGeom>
                <a:grpFill/>
                <a:ln w="28575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7" name="Rounded Rectangle 186">
              <a:extLst>
                <a:ext uri="{FF2B5EF4-FFF2-40B4-BE49-F238E27FC236}">
                  <a16:creationId xmlns:a16="http://schemas.microsoft.com/office/drawing/2014/main" id="{1047CFE1-1867-3310-1D78-E63AB62AB256}"/>
                </a:ext>
              </a:extLst>
            </p:cNvPr>
            <p:cNvSpPr/>
            <p:nvPr/>
          </p:nvSpPr>
          <p:spPr>
            <a:xfrm>
              <a:off x="6577942" y="5184079"/>
              <a:ext cx="534017" cy="1606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8" name="Rounded Rectangle 187">
              <a:extLst>
                <a:ext uri="{FF2B5EF4-FFF2-40B4-BE49-F238E27FC236}">
                  <a16:creationId xmlns:a16="http://schemas.microsoft.com/office/drawing/2014/main" id="{6D336C47-5831-20FC-1B6B-F9930B30EAAE}"/>
                </a:ext>
              </a:extLst>
            </p:cNvPr>
            <p:cNvSpPr/>
            <p:nvPr/>
          </p:nvSpPr>
          <p:spPr>
            <a:xfrm>
              <a:off x="7603136" y="5184079"/>
              <a:ext cx="534017" cy="16062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ABD326F-406F-29C0-6801-280BC4BD1A59}"/>
                </a:ext>
              </a:extLst>
            </p:cNvPr>
            <p:cNvCxnSpPr>
              <a:cxnSpLocks/>
            </p:cNvCxnSpPr>
            <p:nvPr/>
          </p:nvCxnSpPr>
          <p:spPr>
            <a:xfrm>
              <a:off x="7497234" y="5264394"/>
              <a:ext cx="372911" cy="0"/>
            </a:xfrm>
            <a:prstGeom prst="lin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65F97C7B-C3B4-C64C-FD2C-89FFE13F34FB}"/>
                </a:ext>
              </a:extLst>
            </p:cNvPr>
            <p:cNvCxnSpPr>
              <a:cxnSpLocks/>
              <a:stCxn id="172" idx="1"/>
            </p:cNvCxnSpPr>
            <p:nvPr/>
          </p:nvCxnSpPr>
          <p:spPr>
            <a:xfrm>
              <a:off x="6581677" y="4567406"/>
              <a:ext cx="641161" cy="0"/>
            </a:xfrm>
            <a:prstGeom prst="line">
              <a:avLst/>
            </a:prstGeom>
            <a:solidFill>
              <a:schemeClr val="accent5"/>
            </a:solidFill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CAF0C61-B998-DCD5-5886-4A5C48570D88}"/>
                </a:ext>
              </a:extLst>
            </p:cNvPr>
            <p:cNvCxnSpPr>
              <a:cxnSpLocks/>
            </p:cNvCxnSpPr>
            <p:nvPr/>
          </p:nvCxnSpPr>
          <p:spPr>
            <a:xfrm>
              <a:off x="6581677" y="5262258"/>
              <a:ext cx="641161" cy="0"/>
            </a:xfrm>
            <a:prstGeom prst="line">
              <a:avLst/>
            </a:prstGeom>
            <a:solidFill>
              <a:schemeClr val="accent5"/>
            </a:solidFill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37A7B48-96C5-1CE6-EBAA-76C4C18F4100}"/>
                </a:ext>
              </a:extLst>
            </p:cNvPr>
            <p:cNvCxnSpPr>
              <a:cxnSpLocks/>
            </p:cNvCxnSpPr>
            <p:nvPr/>
          </p:nvCxnSpPr>
          <p:spPr>
            <a:xfrm>
              <a:off x="7263685" y="5262258"/>
              <a:ext cx="76090" cy="0"/>
            </a:xfrm>
            <a:prstGeom prst="line">
              <a:avLst/>
            </a:prstGeom>
            <a:solidFill>
              <a:schemeClr val="accent5"/>
            </a:solidFill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032619D5-1FEC-2A7B-FE0D-4D43C6D7AA4D}"/>
                </a:ext>
              </a:extLst>
            </p:cNvPr>
            <p:cNvCxnSpPr>
              <a:cxnSpLocks/>
            </p:cNvCxnSpPr>
            <p:nvPr/>
          </p:nvCxnSpPr>
          <p:spPr>
            <a:xfrm>
              <a:off x="7384868" y="5262258"/>
              <a:ext cx="76090" cy="0"/>
            </a:xfrm>
            <a:prstGeom prst="line">
              <a:avLst/>
            </a:prstGeom>
            <a:solidFill>
              <a:schemeClr val="accent5"/>
            </a:solidFill>
            <a:ln w="28575">
              <a:solidFill>
                <a:srgbClr val="EB7D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359ED55A-38E1-76FB-164E-BC42600C068B}"/>
                </a:ext>
              </a:extLst>
            </p:cNvPr>
            <p:cNvSpPr txBox="1"/>
            <p:nvPr/>
          </p:nvSpPr>
          <p:spPr>
            <a:xfrm>
              <a:off x="6203791" y="2139855"/>
              <a:ext cx="2220152" cy="2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900" b="1" dirty="0"/>
                <a:t>Large introns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072AC61-C58B-F5B6-0B5E-A73B4DC030F2}"/>
                </a:ext>
              </a:extLst>
            </p:cNvPr>
            <p:cNvSpPr txBox="1"/>
            <p:nvPr/>
          </p:nvSpPr>
          <p:spPr>
            <a:xfrm>
              <a:off x="6775207" y="2893409"/>
              <a:ext cx="1129197" cy="2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900" b="1" dirty="0"/>
                <a:t>Repetitive introns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2B752A1-EBFE-9195-9F40-B603524D8183}"/>
                </a:ext>
              </a:extLst>
            </p:cNvPr>
            <p:cNvSpPr txBox="1"/>
            <p:nvPr/>
          </p:nvSpPr>
          <p:spPr>
            <a:xfrm>
              <a:off x="6813506" y="4636916"/>
              <a:ext cx="1129197" cy="2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900" b="1" dirty="0"/>
                <a:t>Low tumor sample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80FF2141-F1D9-BB3A-93C7-D547271B0DCC}"/>
                </a:ext>
              </a:extLst>
            </p:cNvPr>
            <p:cNvSpPr txBox="1"/>
            <p:nvPr/>
          </p:nvSpPr>
          <p:spPr>
            <a:xfrm>
              <a:off x="6577942" y="5344074"/>
              <a:ext cx="1559211" cy="2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algn="ctr">
                <a:lnSpc>
                  <a:spcPct val="95000"/>
                </a:lnSpc>
                <a:defRPr sz="900" b="1">
                  <a:solidFill>
                    <a:schemeClr val="tx2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Complex genomic events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7CABDE8-B8A2-5F9A-3C08-1F77937CDD20}"/>
                </a:ext>
              </a:extLst>
            </p:cNvPr>
            <p:cNvSpPr txBox="1"/>
            <p:nvPr/>
          </p:nvSpPr>
          <p:spPr>
            <a:xfrm>
              <a:off x="8474742" y="2561512"/>
              <a:ext cx="1181952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800" dirty="0"/>
                <a:t>(</a:t>
              </a:r>
              <a:r>
                <a:rPr lang="en-US" sz="800"/>
                <a:t>Excessive sequencing</a:t>
              </a:r>
              <a:r>
                <a:rPr lang="en-US" sz="800" dirty="0"/>
                <a:t>)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65AE3E20-E0E4-05BA-A146-2A750DE2CDFB}"/>
                </a:ext>
              </a:extLst>
            </p:cNvPr>
            <p:cNvSpPr txBox="1"/>
            <p:nvPr/>
          </p:nvSpPr>
          <p:spPr>
            <a:xfrm>
              <a:off x="8509324" y="3318366"/>
              <a:ext cx="1096568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800" dirty="0"/>
                <a:t>(Cannot align reads)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D2263159-E1CD-F780-2FDC-24EDEE0DE5A5}"/>
                </a:ext>
              </a:extLst>
            </p:cNvPr>
            <p:cNvSpPr txBox="1"/>
            <p:nvPr/>
          </p:nvSpPr>
          <p:spPr>
            <a:xfrm>
              <a:off x="8436643" y="4293081"/>
              <a:ext cx="1205886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800" dirty="0"/>
                <a:t>(</a:t>
              </a:r>
              <a:r>
                <a:rPr lang="en-US" sz="800"/>
                <a:t>Below assay sensitivity</a:t>
              </a:r>
              <a:r>
                <a:rPr lang="en-US" sz="800" dirty="0"/>
                <a:t>)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371A0252-1B97-E654-0C9F-C30237CB1A7C}"/>
                </a:ext>
              </a:extLst>
            </p:cNvPr>
            <p:cNvSpPr txBox="1"/>
            <p:nvPr/>
          </p:nvSpPr>
          <p:spPr>
            <a:xfrm>
              <a:off x="8509324" y="5415303"/>
              <a:ext cx="1096568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800" dirty="0"/>
                <a:t>(Cannot capture)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7412006F-E5AA-FA40-492E-E5BED0AD393B}"/>
                </a:ext>
              </a:extLst>
            </p:cNvPr>
            <p:cNvSpPr txBox="1"/>
            <p:nvPr/>
          </p:nvSpPr>
          <p:spPr>
            <a:xfrm>
              <a:off x="10657003" y="4654759"/>
              <a:ext cx="1096568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800" dirty="0"/>
                <a:t>(If highly expressed)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715C056-7A99-EB07-DF14-A8D211109CA6}"/>
                </a:ext>
              </a:extLst>
            </p:cNvPr>
            <p:cNvSpPr txBox="1"/>
            <p:nvPr/>
          </p:nvSpPr>
          <p:spPr>
            <a:xfrm>
              <a:off x="9934479" y="3102823"/>
              <a:ext cx="685021" cy="2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20"/>
                </a:lnSpc>
              </a:pPr>
              <a:r>
                <a:rPr lang="en-US" sz="1600" b="1" dirty="0"/>
                <a:t>RNA</a:t>
              </a:r>
              <a:r>
                <a:rPr lang="en-US" sz="1400" b="1" dirty="0"/>
                <a:t> 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DEC4E42A-E8D9-C538-2133-D8DEC329BCC2}"/>
                </a:ext>
              </a:extLst>
            </p:cNvPr>
            <p:cNvSpPr txBox="1"/>
            <p:nvPr/>
          </p:nvSpPr>
          <p:spPr>
            <a:xfrm>
              <a:off x="9934479" y="5257862"/>
              <a:ext cx="685021" cy="2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20"/>
                </a:lnSpc>
              </a:pPr>
              <a:r>
                <a:rPr lang="en-US" sz="1600" b="1" dirty="0"/>
                <a:t>RNA</a:t>
              </a:r>
              <a:r>
                <a:rPr lang="en-US" sz="1400" b="1" dirty="0"/>
                <a:t> </a:t>
              </a: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046C476F-9FA8-E588-66C1-D91CA3B330CE}"/>
                </a:ext>
              </a:extLst>
            </p:cNvPr>
            <p:cNvSpPr/>
            <p:nvPr/>
          </p:nvSpPr>
          <p:spPr>
            <a:xfrm>
              <a:off x="8877793" y="2236648"/>
              <a:ext cx="343058" cy="343057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DC596044-36FB-8E6B-E7D2-86EBE67DD5D7}"/>
                </a:ext>
              </a:extLst>
            </p:cNvPr>
            <p:cNvSpPr txBox="1"/>
            <p:nvPr/>
          </p:nvSpPr>
          <p:spPr>
            <a:xfrm>
              <a:off x="8774511" y="2263744"/>
              <a:ext cx="553536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100" b="1" dirty="0"/>
                <a:t>DNA</a:t>
              </a:r>
              <a:endParaRPr lang="en-US" sz="1050" b="1" dirty="0"/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9A807E6E-B027-F6BD-8B29-716540A240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3900" y="2281278"/>
              <a:ext cx="242578" cy="24257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82541903-0B53-7350-F0B6-8E31952DFCDC}"/>
                </a:ext>
              </a:extLst>
            </p:cNvPr>
            <p:cNvSpPr/>
            <p:nvPr/>
          </p:nvSpPr>
          <p:spPr>
            <a:xfrm>
              <a:off x="8868060" y="2979895"/>
              <a:ext cx="343058" cy="343057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063D2CBC-7BA3-229E-28A8-C1FA3C3F8408}"/>
                </a:ext>
              </a:extLst>
            </p:cNvPr>
            <p:cNvSpPr txBox="1"/>
            <p:nvPr/>
          </p:nvSpPr>
          <p:spPr>
            <a:xfrm>
              <a:off x="8770254" y="3006991"/>
              <a:ext cx="562051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100" b="1" dirty="0"/>
                <a:t>DNA</a:t>
              </a:r>
              <a:endParaRPr lang="en-US" sz="1050" b="1" dirty="0"/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B31F876-3E6E-72C5-C91C-93718F2DDF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3900" y="3024525"/>
              <a:ext cx="242578" cy="24257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8A2C8B89-5F1E-5F6B-ECDD-E53B4E88DBE4}"/>
                </a:ext>
              </a:extLst>
            </p:cNvPr>
            <p:cNvSpPr/>
            <p:nvPr/>
          </p:nvSpPr>
          <p:spPr>
            <a:xfrm>
              <a:off x="8868060" y="3965987"/>
              <a:ext cx="343058" cy="343057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3DEFD3E-FAD9-3169-2736-5D56D2E1F111}"/>
                </a:ext>
              </a:extLst>
            </p:cNvPr>
            <p:cNvSpPr txBox="1"/>
            <p:nvPr/>
          </p:nvSpPr>
          <p:spPr>
            <a:xfrm>
              <a:off x="8757554" y="3987956"/>
              <a:ext cx="562051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100" b="1" dirty="0"/>
                <a:t>DNA</a:t>
              </a:r>
              <a:endParaRPr lang="en-US" sz="1050" b="1" dirty="0"/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9BD05F17-F547-B932-1EB6-85AD511CC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3900" y="4010617"/>
              <a:ext cx="242578" cy="24257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A9924F4-0B8E-66C5-74A9-8E8D17D59E2E}"/>
                </a:ext>
              </a:extLst>
            </p:cNvPr>
            <p:cNvSpPr/>
            <p:nvPr/>
          </p:nvSpPr>
          <p:spPr>
            <a:xfrm>
              <a:off x="8876757" y="5069942"/>
              <a:ext cx="343058" cy="34305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5795B933-6A52-BC8F-E19A-56F1A3547DB6}"/>
                </a:ext>
              </a:extLst>
            </p:cNvPr>
            <p:cNvSpPr txBox="1"/>
            <p:nvPr/>
          </p:nvSpPr>
          <p:spPr>
            <a:xfrm>
              <a:off x="8765905" y="5097038"/>
              <a:ext cx="57074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US" sz="1100" b="1" dirty="0"/>
                <a:t>DNA</a:t>
              </a:r>
              <a:endParaRPr lang="en-US" sz="1050" b="1" dirty="0"/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12F87BE-9C55-E5BF-33E8-DD4F028E68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3900" y="5114572"/>
              <a:ext cx="242578" cy="24257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7" name="Graphic 117" descr="Checkmark">
              <a:extLst>
                <a:ext uri="{FF2B5EF4-FFF2-40B4-BE49-F238E27FC236}">
                  <a16:creationId xmlns:a16="http://schemas.microsoft.com/office/drawing/2014/main" id="{D5406E21-8D9A-E17F-8278-991CC5DC9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11776" y="2406858"/>
              <a:ext cx="182880" cy="182880"/>
            </a:xfrm>
            <a:prstGeom prst="rect">
              <a:avLst/>
            </a:prstGeom>
          </p:spPr>
        </p:pic>
        <p:pic>
          <p:nvPicPr>
            <p:cNvPr id="218" name="Graphic 118" descr="Checkmark">
              <a:extLst>
                <a:ext uri="{FF2B5EF4-FFF2-40B4-BE49-F238E27FC236}">
                  <a16:creationId xmlns:a16="http://schemas.microsoft.com/office/drawing/2014/main" id="{94F0B834-0288-B5E5-DA03-ACD59774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11776" y="3130324"/>
              <a:ext cx="182880" cy="182880"/>
            </a:xfrm>
            <a:prstGeom prst="rect">
              <a:avLst/>
            </a:prstGeom>
          </p:spPr>
        </p:pic>
        <p:pic>
          <p:nvPicPr>
            <p:cNvPr id="219" name="Graphic 119" descr="Checkmark">
              <a:extLst>
                <a:ext uri="{FF2B5EF4-FFF2-40B4-BE49-F238E27FC236}">
                  <a16:creationId xmlns:a16="http://schemas.microsoft.com/office/drawing/2014/main" id="{0B26F1C6-FD1A-D678-08D6-0ACFF2AB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11776" y="5294849"/>
              <a:ext cx="182880" cy="182880"/>
            </a:xfrm>
            <a:prstGeom prst="rect">
              <a:avLst/>
            </a:prstGeom>
          </p:spPr>
        </p:pic>
        <p:sp>
          <p:nvSpPr>
            <p:cNvPr id="220" name="Pentagon 219">
              <a:extLst>
                <a:ext uri="{FF2B5EF4-FFF2-40B4-BE49-F238E27FC236}">
                  <a16:creationId xmlns:a16="http://schemas.microsoft.com/office/drawing/2014/main" id="{923DC774-D786-495E-2DE7-21AD0F6AAB6F}"/>
                </a:ext>
              </a:extLst>
            </p:cNvPr>
            <p:cNvSpPr/>
            <p:nvPr/>
          </p:nvSpPr>
          <p:spPr>
            <a:xfrm>
              <a:off x="8509324" y="2391639"/>
              <a:ext cx="288534" cy="9452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1" name="Pentagon 220">
              <a:extLst>
                <a:ext uri="{FF2B5EF4-FFF2-40B4-BE49-F238E27FC236}">
                  <a16:creationId xmlns:a16="http://schemas.microsoft.com/office/drawing/2014/main" id="{2918703F-9E29-2734-6473-BDE2C2964AF3}"/>
                </a:ext>
              </a:extLst>
            </p:cNvPr>
            <p:cNvSpPr/>
            <p:nvPr/>
          </p:nvSpPr>
          <p:spPr>
            <a:xfrm>
              <a:off x="8509324" y="3138200"/>
              <a:ext cx="288534" cy="9452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2" name="Pentagon 221">
              <a:extLst>
                <a:ext uri="{FF2B5EF4-FFF2-40B4-BE49-F238E27FC236}">
                  <a16:creationId xmlns:a16="http://schemas.microsoft.com/office/drawing/2014/main" id="{E3D1938B-6096-F88C-2C74-7AF36957D4A6}"/>
                </a:ext>
              </a:extLst>
            </p:cNvPr>
            <p:cNvSpPr/>
            <p:nvPr/>
          </p:nvSpPr>
          <p:spPr>
            <a:xfrm>
              <a:off x="8509324" y="4074472"/>
              <a:ext cx="288534" cy="9452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3" name="Pentagon 222">
              <a:extLst>
                <a:ext uri="{FF2B5EF4-FFF2-40B4-BE49-F238E27FC236}">
                  <a16:creationId xmlns:a16="http://schemas.microsoft.com/office/drawing/2014/main" id="{DC43388A-292C-BF03-FFAB-1F77B37C1D0F}"/>
                </a:ext>
              </a:extLst>
            </p:cNvPr>
            <p:cNvSpPr/>
            <p:nvPr/>
          </p:nvSpPr>
          <p:spPr>
            <a:xfrm>
              <a:off x="8509324" y="5194725"/>
              <a:ext cx="288534" cy="9452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2C2C53E-665D-4B9D-AA4F-49BDB362752C}"/>
                </a:ext>
              </a:extLst>
            </p:cNvPr>
            <p:cNvGrpSpPr/>
            <p:nvPr/>
          </p:nvGrpSpPr>
          <p:grpSpPr>
            <a:xfrm>
              <a:off x="9904800" y="4121619"/>
              <a:ext cx="714700" cy="312938"/>
              <a:chOff x="9859133" y="3989618"/>
              <a:chExt cx="844993" cy="369988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76524DBA-0872-1DFD-67BB-D34C83093AA8}"/>
                  </a:ext>
                </a:extLst>
              </p:cNvPr>
              <p:cNvSpPr txBox="1"/>
              <p:nvPr/>
            </p:nvSpPr>
            <p:spPr>
              <a:xfrm>
                <a:off x="9905336" y="3989618"/>
                <a:ext cx="798790" cy="343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520"/>
                  </a:lnSpc>
                </a:pPr>
                <a:r>
                  <a:rPr lang="en-US" sz="1600" b="1" dirty="0"/>
                  <a:t>RNA</a:t>
                </a:r>
                <a:r>
                  <a:rPr lang="en-US" sz="1400" b="1" dirty="0"/>
                  <a:t> 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9B6132AB-8D5C-BD0F-F2B7-313C7EB646A9}"/>
                  </a:ext>
                </a:extLst>
              </p:cNvPr>
              <p:cNvSpPr txBox="1"/>
              <p:nvPr/>
            </p:nvSpPr>
            <p:spPr>
              <a:xfrm>
                <a:off x="9859133" y="4023012"/>
                <a:ext cx="322916" cy="336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520"/>
                  </a:lnSpc>
                </a:pPr>
                <a:r>
                  <a:rPr lang="en-US" sz="1600" b="1" dirty="0"/>
                  <a:t>~</a:t>
                </a:r>
                <a:endParaRPr lang="en-US" sz="1400" b="1" dirty="0"/>
              </a:p>
            </p:txBody>
          </p:sp>
        </p:grpSp>
        <p:cxnSp>
          <p:nvCxnSpPr>
            <p:cNvPr id="229" name="Straight Connector 228"/>
            <p:cNvCxnSpPr/>
            <p:nvPr/>
          </p:nvCxnSpPr>
          <p:spPr>
            <a:xfrm>
              <a:off x="6192239" y="2828738"/>
              <a:ext cx="554978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6192239" y="3583784"/>
              <a:ext cx="554978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6192239" y="4924323"/>
              <a:ext cx="554978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Slide Number Placeholder 2">
            <a:extLst>
              <a:ext uri="{FF2B5EF4-FFF2-40B4-BE49-F238E27FC236}">
                <a16:creationId xmlns:a16="http://schemas.microsoft.com/office/drawing/2014/main" id="{DE4C1F0E-BCD4-467F-9A0E-2A1A2D54D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54875"/>
            <a:ext cx="285493" cy="246221"/>
          </a:xfrm>
        </p:spPr>
        <p:txBody>
          <a:bodyPr/>
          <a:lstStyle/>
          <a:p>
            <a:fld id="{B22F1FE7-663E-4466-9BC7-B7B99D884349}" type="slidenum">
              <a:rPr lang="en-US" smtClean="0"/>
              <a:t>21</a:t>
            </a:fld>
            <a:endParaRPr lang="en-US"/>
          </a:p>
        </p:txBody>
      </p:sp>
      <p:sp>
        <p:nvSpPr>
          <p:cNvPr id="115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5" name="Round Same Side Corner Rectangle 38">
            <a:extLst>
              <a:ext uri="{FF2B5EF4-FFF2-40B4-BE49-F238E27FC236}">
                <a16:creationId xmlns:a16="http://schemas.microsoft.com/office/drawing/2014/main" id="{1334CACA-68F8-B9C6-866E-74192F1313BE}"/>
              </a:ext>
            </a:extLst>
          </p:cNvPr>
          <p:cNvSpPr/>
          <p:nvPr/>
        </p:nvSpPr>
        <p:spPr>
          <a:xfrm>
            <a:off x="6096000" y="1218077"/>
            <a:ext cx="5634038" cy="789804"/>
          </a:xfrm>
          <a:prstGeom prst="round2SameRect">
            <a:avLst>
              <a:gd name="adj1" fmla="val 12468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05267"/>
              </a:buClr>
              <a:buSzPct val="10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8FF8B-819D-4C2C-032B-6DB879A8A5EB}"/>
              </a:ext>
            </a:extLst>
          </p:cNvPr>
          <p:cNvSpPr txBox="1"/>
          <p:nvPr/>
        </p:nvSpPr>
        <p:spPr>
          <a:xfrm>
            <a:off x="5748165" y="1330495"/>
            <a:ext cx="6343316" cy="5516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>
              <a:lnSpc>
                <a:spcPct val="95000"/>
              </a:lnSpc>
            </a:pPr>
            <a:r>
              <a:rPr lang="en-US" sz="2350" b="1" dirty="0">
                <a:solidFill>
                  <a:prstClr val="white"/>
                </a:solidFill>
              </a:rPr>
              <a:t>DNA-Based vs RNA-Based NGS for Fusions</a:t>
            </a:r>
            <a:r>
              <a:rPr lang="en-US" sz="2350" b="1" baseline="30000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7" name="Rounded Rectangle 40">
            <a:extLst>
              <a:ext uri="{FF2B5EF4-FFF2-40B4-BE49-F238E27FC236}">
                <a16:creationId xmlns:a16="http://schemas.microsoft.com/office/drawing/2014/main" id="{112FC78F-5EB8-C9A4-2188-9A640164C708}"/>
              </a:ext>
            </a:extLst>
          </p:cNvPr>
          <p:cNvSpPr/>
          <p:nvPr/>
        </p:nvSpPr>
        <p:spPr>
          <a:xfrm>
            <a:off x="6096000" y="1212851"/>
            <a:ext cx="5634038" cy="4666192"/>
          </a:xfrm>
          <a:prstGeom prst="roundRect">
            <a:avLst>
              <a:gd name="adj" fmla="val 2888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B78357-ECDF-CA53-74AE-A7B75543A512}"/>
              </a:ext>
            </a:extLst>
          </p:cNvPr>
          <p:cNvSpPr/>
          <p:nvPr/>
        </p:nvSpPr>
        <p:spPr>
          <a:xfrm>
            <a:off x="9549938" y="2007881"/>
            <a:ext cx="51003" cy="3857882"/>
          </a:xfrm>
          <a:prstGeom prst="rect">
            <a:avLst/>
          </a:prstGeom>
          <a:solidFill>
            <a:srgbClr val="C8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8D50CB-28D3-F975-E97B-8DC924653205}"/>
              </a:ext>
            </a:extLst>
          </p:cNvPr>
          <p:cNvGrpSpPr/>
          <p:nvPr/>
        </p:nvGrpSpPr>
        <p:grpSpPr>
          <a:xfrm>
            <a:off x="593347" y="4379571"/>
            <a:ext cx="5483050" cy="872957"/>
            <a:chOff x="593347" y="3903191"/>
            <a:chExt cx="5483050" cy="110054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6A74E0-8579-0660-11F1-9363801ABC8A}"/>
                </a:ext>
              </a:extLst>
            </p:cNvPr>
            <p:cNvSpPr/>
            <p:nvPr/>
          </p:nvSpPr>
          <p:spPr>
            <a:xfrm>
              <a:off x="593347" y="4123994"/>
              <a:ext cx="5483050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rgbClr val="F0C054"/>
                </a:buClr>
                <a:buSzPct val="100000"/>
              </a:pPr>
              <a:r>
                <a:rPr lang="en-US" sz="3200" b="1" dirty="0">
                  <a:solidFill>
                    <a:srgbClr val="EAEAE8"/>
                  </a:solidFill>
                </a:rPr>
                <a:t>more likely to be missed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9D6F84-0018-E1F8-E1F7-89CB4FCD7167}"/>
                </a:ext>
              </a:extLst>
            </p:cNvPr>
            <p:cNvSpPr/>
            <p:nvPr/>
          </p:nvSpPr>
          <p:spPr>
            <a:xfrm>
              <a:off x="614613" y="3903191"/>
              <a:ext cx="456613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rgbClr val="F0C054"/>
                </a:buClr>
                <a:buSzPct val="100000"/>
              </a:pPr>
              <a:r>
                <a:rPr lang="en-US" i="1" dirty="0">
                  <a:solidFill>
                    <a:schemeClr val="bg1"/>
                  </a:solidFill>
                </a:rPr>
                <a:t>NRG1</a:t>
              </a:r>
              <a:r>
                <a:rPr lang="en-US" dirty="0">
                  <a:solidFill>
                    <a:schemeClr val="bg1"/>
                  </a:solidFill>
                </a:rPr>
                <a:t> fusions are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1CBEB3-5E8D-91D3-24F4-524DFBF86898}"/>
                </a:ext>
              </a:extLst>
            </p:cNvPr>
            <p:cNvSpPr/>
            <p:nvPr/>
          </p:nvSpPr>
          <p:spPr>
            <a:xfrm>
              <a:off x="617648" y="4634405"/>
              <a:ext cx="4566136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rgbClr val="F0C054"/>
                </a:buClr>
                <a:buSzPct val="100000"/>
              </a:pPr>
              <a:r>
                <a:rPr lang="en-US" sz="2000" b="1" cap="all" dirty="0">
                  <a:solidFill>
                    <a:schemeClr val="bg1"/>
                  </a:solidFill>
                </a:rPr>
                <a:t>unless testing with RNA-based NGS</a:t>
              </a:r>
              <a:r>
                <a:rPr lang="en-US" sz="2000" b="1" cap="all" baseline="300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06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6">
            <a:extLst>
              <a:ext uri="{FF2B5EF4-FFF2-40B4-BE49-F238E27FC236}">
                <a16:creationId xmlns:a16="http://schemas.microsoft.com/office/drawing/2014/main" id="{C149B424-5F4B-4FB7-56DE-D7659AB7C785}"/>
              </a:ext>
            </a:extLst>
          </p:cNvPr>
          <p:cNvSpPr/>
          <p:nvPr/>
        </p:nvSpPr>
        <p:spPr>
          <a:xfrm rot="10800000">
            <a:off x="5083732" y="6156178"/>
            <a:ext cx="6618138" cy="338328"/>
          </a:xfrm>
          <a:prstGeom prst="round2SameRect">
            <a:avLst>
              <a:gd name="adj1" fmla="val 2463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A380B8-D2AD-4AA9-B88F-B36F7719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164" y="132924"/>
            <a:ext cx="8263673" cy="918841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/>
              <a:t>Ordering RNA-Based NGS Is a Key to Obtaining</a:t>
            </a:r>
            <a:br>
              <a:rPr lang="en-US" sz="3200" dirty="0"/>
            </a:br>
            <a:r>
              <a:rPr lang="en-US" sz="3200" dirty="0"/>
              <a:t>Comprehensive Results</a:t>
            </a:r>
            <a:r>
              <a:rPr lang="en-US" sz="3200" baseline="30000" dirty="0"/>
              <a:t>1,2</a:t>
            </a:r>
            <a:r>
              <a:rPr lang="en-US" sz="32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2A80C-99E7-4CB7-A16F-E89B76F38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5AF921-0C98-4A89-13F4-3129F3835C87}"/>
              </a:ext>
            </a:extLst>
          </p:cNvPr>
          <p:cNvSpPr txBox="1"/>
          <p:nvPr/>
        </p:nvSpPr>
        <p:spPr>
          <a:xfrm>
            <a:off x="313787" y="3346405"/>
            <a:ext cx="4423754" cy="325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>
              <a:spcBef>
                <a:spcPts val="300"/>
              </a:spcBef>
              <a:tabLst>
                <a:tab pos="25400" algn="l"/>
                <a:tab pos="57150" algn="l"/>
              </a:tabLst>
            </a:pPr>
            <a:r>
              <a:rPr lang="en-US" sz="750" dirty="0"/>
              <a:t>WES, whole exome sequencing; WTS, whole transcriptome sequencing.</a:t>
            </a:r>
          </a:p>
          <a:p>
            <a:pPr marL="57150" indent="-50800">
              <a:spcBef>
                <a:spcPts val="300"/>
              </a:spcBef>
              <a:tabLst>
                <a:tab pos="25400" algn="l"/>
              </a:tabLst>
            </a:pPr>
            <a:r>
              <a:rPr lang="en-US" sz="750" baseline="30000" dirty="0"/>
              <a:t> a	</a:t>
            </a:r>
            <a:r>
              <a:rPr lang="en-US" sz="750" dirty="0"/>
              <a:t>Tests in gray </a:t>
            </a:r>
            <a:r>
              <a:rPr lang="en-US" sz="750" dirty="0">
                <a:sym typeface="Wingdings" panose="05000000000000000000" pitchFamily="2" charset="2"/>
              </a:rPr>
              <a:t>have a limited ability to identify a broad range of gene fusions.</a:t>
            </a:r>
            <a:r>
              <a:rPr lang="en-US" sz="750" baseline="30000" dirty="0">
                <a:sym typeface="Wingdings" panose="05000000000000000000" pitchFamily="2" charset="2"/>
              </a:rPr>
              <a:t>2</a:t>
            </a:r>
            <a:endParaRPr lang="en-US" sz="750" b="1" baseline="300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57150">
              <a:lnSpc>
                <a:spcPct val="95000"/>
              </a:lnSpc>
              <a:spcBef>
                <a:spcPts val="300"/>
              </a:spcBef>
              <a:tabLst>
                <a:tab pos="25400" algn="l"/>
                <a:tab pos="57150" algn="l"/>
              </a:tabLst>
            </a:pP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 HJ et al. </a:t>
            </a:r>
            <a:r>
              <a:rPr lang="en-US" sz="7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Mol </a:t>
            </a:r>
            <a:r>
              <a:rPr lang="en-US" sz="75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2021;23(11):1443-1451. doi:10.1016/j.jmoldx.2021.07.027 </a:t>
            </a:r>
            <a:r>
              <a:rPr lang="en-US" sz="7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7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Benayed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 R et al. </a:t>
            </a:r>
            <a:r>
              <a:rPr lang="en-US" sz="7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 Cancer Res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2019;25(15):4712-4722. doi:10.1158/1078-0432.CCR-19-0225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Natera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Accessed April 24, 2023. https://www.natera.com/oncology/signatera-advanced-cancer-detection/clinicians/altera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Caris Life Sciences. Accessed April 24, 2023. https://www.carislifesciences.com/products-and-services/molecular-profiling/tissue-profiling/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Neogenomic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Accessed April 24, 2023. https://neogenomics.com/test-menu/neo-comprehensive-solid-tumor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Exact Sciences. Accessed April 24, 2023.  https://precisiononcology.exactsciences.com/healthcare-providers/therapy-selection/advanced-solid-tumors/oncomapextra?_ga=2.112104071.A2014766495.1671548515-1652124340.1671548515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ThermoFisher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Scientific. Accessed April 24, 2023. https://assets.thermofisher.com/TFS-Assets/CSD/Flyers/odxtt-us-pathologists-flyer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OnmiSeq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Accessed April 24, 2023. https://www.omniseq.com/wp-content/uploads/2021/05/OmniSeq-INSIGHT-INTENDED-US-PERFORMANCE-SPECS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StrataNGS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Accessed April 24, 2023. https://static1.squarespace.com/</a:t>
            </a:r>
            <a:b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static/5eb03a8225db790ffcb446cf/t/61688603a2642a5336a46881/1634240003520/Gene_List_SO-SPEC-003v5.pdf </a:t>
            </a: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7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Tempus. Accessed April 24, 2023. https://www.tempus.com/oncology/genomic-profiling/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Foundation Medicine. Accessed April 24, 2023. https://www.foundationmedicine.com/test/foundationone-cdx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Foundation Medicine, Accessed October 2, 2023. https://www.foundationmedicine.com/test/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foundationone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-liquid-cdx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Guardant Health. Accessed April 24, 2023. https://guardant360cdx.com/ gene-list/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US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and Drug Administration. Accessed April 24, 2023. https://www.fda.gov/medical-devices/recently-approved-devices/guardant360-cdx-p200010s001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US Food and Drug Administration. Accessed April 24, 2023. https://www.fda.gov/news-events/press-announcements/fda-unveils-streamlined-path-authorization-tumor-profiling-tests-alongside-its-latest-product-action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NeoGenomics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Accessed April 24, 2023. https://neogenomics.com/sites/default/files/NeoGenomicsTestCatalog.pdf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Northstar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Accessed Sept 14, 2023. https://northstaronc.com/wp-content/uploads/2023/07/BTO-Northstar-Select-Spec-Sheet-_072623.pdf 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Paradigm. Accessed April 24, 2023. https://www.therapyselect.de/sites/default/files/downloads/pcdx/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pcdx_tumor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-profiling-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menu_en.pdf</a:t>
            </a:r>
            <a:b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7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7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PathGroup</a:t>
            </a:r>
            <a:r>
              <a:rPr lang="en-US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Accessed April 24, 2023. http://www.pathgroup.com/oncology/smartgenomics/</a:t>
            </a:r>
          </a:p>
        </p:txBody>
      </p:sp>
      <p:sp>
        <p:nvSpPr>
          <p:cNvPr id="2" name="Rectangle 1"/>
          <p:cNvSpPr/>
          <p:nvPr/>
        </p:nvSpPr>
        <p:spPr>
          <a:xfrm>
            <a:off x="380100" y="6582682"/>
            <a:ext cx="24801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All trademarks are property of their respective owners.</a:t>
            </a:r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63850" y="6562309"/>
            <a:ext cx="30643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7F6B5D-F79B-1806-3987-B8ADCC941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86" y="1109356"/>
            <a:ext cx="4198264" cy="221599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sz="1800" dirty="0"/>
              <a:t>Commercial vendors are increasing </a:t>
            </a:r>
            <a:br>
              <a:rPr lang="en-US" sz="1800" dirty="0"/>
            </a:br>
            <a:r>
              <a:rPr lang="en-US" sz="1800" dirty="0"/>
              <a:t>their NGS testing options​</a:t>
            </a:r>
            <a:r>
              <a:rPr lang="en-US" sz="1800" baseline="30000" dirty="0"/>
              <a:t>1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sz="1800" dirty="0"/>
              <a:t>However, </a:t>
            </a:r>
            <a:r>
              <a:rPr lang="en-US" sz="1900" b="1" dirty="0">
                <a:solidFill>
                  <a:schemeClr val="bg2"/>
                </a:solidFill>
              </a:rPr>
              <a:t>not all vendors offer </a:t>
            </a:r>
            <a:br>
              <a:rPr lang="en-US" sz="1900" b="1" dirty="0">
                <a:solidFill>
                  <a:schemeClr val="bg2"/>
                </a:solidFill>
              </a:rPr>
            </a:br>
            <a:r>
              <a:rPr lang="en-US" sz="1900" b="1" dirty="0">
                <a:solidFill>
                  <a:schemeClr val="bg2"/>
                </a:solidFill>
              </a:rPr>
              <a:t>combined RNA + DNA NGS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sz="1800" dirty="0">
                <a:solidFill>
                  <a:schemeClr val="tx1"/>
                </a:solidFill>
              </a:rPr>
              <a:t>Clinicians need to stay up to date on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testing modalities to achieve the most comprehensive testing results</a:t>
            </a:r>
            <a:r>
              <a:rPr lang="en-US" sz="1800" baseline="30000" dirty="0">
                <a:solidFill>
                  <a:schemeClr val="tx1"/>
                </a:solidFill>
              </a:rPr>
              <a:t>1</a:t>
            </a:r>
            <a:endParaRPr lang="en-US" sz="1800" baseline="300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8" name="Round Same Side Corner Rectangle 11">
            <a:extLst>
              <a:ext uri="{FF2B5EF4-FFF2-40B4-BE49-F238E27FC236}">
                <a16:creationId xmlns:a16="http://schemas.microsoft.com/office/drawing/2014/main" id="{E0DEE96A-F443-760D-E397-68914F9A1954}"/>
              </a:ext>
            </a:extLst>
          </p:cNvPr>
          <p:cNvSpPr/>
          <p:nvPr/>
        </p:nvSpPr>
        <p:spPr>
          <a:xfrm>
            <a:off x="5077325" y="1206316"/>
            <a:ext cx="6628591" cy="337533"/>
          </a:xfrm>
          <a:prstGeom prst="round2SameRect">
            <a:avLst>
              <a:gd name="adj1" fmla="val 27958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C2C6B288-078D-F220-51EE-2D85E3452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460699"/>
              </p:ext>
            </p:extLst>
          </p:nvPr>
        </p:nvGraphicFramePr>
        <p:xfrm>
          <a:off x="5083733" y="1212850"/>
          <a:ext cx="6615141" cy="532387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63381">
                  <a:extLst>
                    <a:ext uri="{9D8B030D-6E8A-4147-A177-3AD203B41FA5}">
                      <a16:colId xmlns:a16="http://schemas.microsoft.com/office/drawing/2014/main" val="154843465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05697702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989101786"/>
                    </a:ext>
                  </a:extLst>
                </a:gridCol>
              </a:tblGrid>
              <a:tr h="322493">
                <a:tc>
                  <a:txBody>
                    <a:bodyPr/>
                    <a:lstStyle/>
                    <a:p>
                      <a:r>
                        <a:rPr lang="en-US" sz="1400" dirty="0"/>
                        <a:t>Test Name; Vendor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Analyte</a:t>
                      </a:r>
                      <a:r>
                        <a:rPr lang="en-US" sz="1400" baseline="30000" dirty="0" err="1"/>
                        <a:t>a</a:t>
                      </a:r>
                      <a:endParaRPr lang="en-US" sz="1400" baseline="300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Genes on Panel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036556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Altera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en-US" sz="1100" b="1" baseline="0" dirty="0" err="1">
                          <a:solidFill>
                            <a:schemeClr val="tx1"/>
                          </a:solidFill>
                        </a:rPr>
                        <a:t>Natera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DNA/RNA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440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416302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Caris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: Caris Life Sciences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DNA/RNA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WES/WTS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845539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Neo Comprehensive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en-US" sz="1100" b="1" baseline="0" dirty="0" err="1">
                          <a:solidFill>
                            <a:schemeClr val="tx1"/>
                          </a:solidFill>
                        </a:rPr>
                        <a:t>NeoGenomics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 Laboratories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DNA/RNA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517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060858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OncoExTra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; Exact Sciences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DNA/RNA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WES/WTS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574726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tx1"/>
                          </a:solidFill>
                        </a:rPr>
                        <a:t>Oncomine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 Dx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en-US" sz="1100" b="1" baseline="0" dirty="0" err="1">
                          <a:solidFill>
                            <a:schemeClr val="tx1"/>
                          </a:solidFill>
                        </a:rPr>
                        <a:t>Thermo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 Fisher Scientific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DNA/RNA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540937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</a:rPr>
                        <a:t>OmniSeq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 INSIGHT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℠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en-US" sz="1100" b="1" baseline="0" dirty="0" err="1">
                          <a:solidFill>
                            <a:schemeClr val="tx1"/>
                          </a:solidFill>
                        </a:rPr>
                        <a:t>Labcorp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 Oncology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DNA/RNA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523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94275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StrataNGS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; Strata Oncology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DNA/RNA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437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85583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Tempus xT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; Tempus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DNA/RNA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648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40089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FoundationOne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® CDx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</a:rPr>
                        <a:t>11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; Foundation Medicine</a:t>
                      </a:r>
                      <a:endParaRPr lang="en-US" sz="11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324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048973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r>
                        <a:rPr lang="en-US" sz="1100" b="1" baseline="0" dirty="0" err="1">
                          <a:solidFill>
                            <a:schemeClr val="bg1"/>
                          </a:solidFill>
                        </a:rPr>
                        <a:t>FoundationOne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® Liquid CDx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</a:rPr>
                        <a:t>12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; Foundation Medicine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cfDNA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318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624600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Guardant360® CDx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</a:rPr>
                        <a:t>13,14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; Guardant Health</a:t>
                      </a:r>
                      <a:endParaRPr lang="en-US" sz="11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cfDNA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74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3221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MSK-IMPACT®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; Memorial Sloan Kettering Cancer Center</a:t>
                      </a:r>
                      <a:endParaRPr lang="en-US" sz="11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468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65276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NeoGenomics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NeoTYPE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® Discovery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</a:rPr>
                        <a:t>16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; </a:t>
                      </a:r>
                      <a:r>
                        <a:rPr lang="en-US" sz="1100" b="1" baseline="0" dirty="0" err="1">
                          <a:solidFill>
                            <a:schemeClr val="bg1"/>
                          </a:solidFill>
                        </a:rPr>
                        <a:t>NeoGenomics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 Laboratories</a:t>
                      </a:r>
                      <a:endParaRPr lang="en-US" sz="11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336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196191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err="1">
                          <a:solidFill>
                            <a:schemeClr val="bg1"/>
                          </a:solidFill>
                        </a:rPr>
                        <a:t>Northstar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 Select</a:t>
                      </a: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</a:rPr>
                        <a:t>17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; </a:t>
                      </a:r>
                      <a:r>
                        <a:rPr lang="en-US" sz="1100" b="1" baseline="0" dirty="0" err="1">
                          <a:solidFill>
                            <a:schemeClr val="bg1"/>
                          </a:solidFill>
                        </a:rPr>
                        <a:t>NorthstarOnc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1100" b="1" baseline="0" dirty="0" err="1">
                          <a:solidFill>
                            <a:schemeClr val="bg1"/>
                          </a:solidFill>
                        </a:rPr>
                        <a:t>BillionToOne</a:t>
                      </a:r>
                      <a:endParaRPr lang="en-US" sz="11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84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171709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Paradigm Dx PCDx™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</a:rPr>
                        <a:t>18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; Paradigm Diagnostics</a:t>
                      </a:r>
                      <a:endParaRPr lang="en-US" sz="11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234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264226"/>
                  </a:ext>
                </a:extLst>
              </a:tr>
              <a:tr h="314259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PathGroup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SmartGenomics</a:t>
                      </a: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Complete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</a:rPr>
                        <a:t>19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; </a:t>
                      </a:r>
                      <a:r>
                        <a:rPr lang="en-US" sz="1100" b="1" baseline="0" dirty="0" err="1">
                          <a:solidFill>
                            <a:schemeClr val="bg1"/>
                          </a:solidFill>
                        </a:rPr>
                        <a:t>PathGroup</a:t>
                      </a:r>
                      <a:endParaRPr lang="en-US" sz="11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160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680312"/>
                  </a:ext>
                </a:extLst>
              </a:tr>
            </a:tbl>
          </a:graphicData>
        </a:graphic>
      </p:graphicFrame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AD3083C3-B105-F097-6FA3-D2F2B1181099}"/>
              </a:ext>
            </a:extLst>
          </p:cNvPr>
          <p:cNvSpPr/>
          <p:nvPr/>
        </p:nvSpPr>
        <p:spPr>
          <a:xfrm>
            <a:off x="5077325" y="1206316"/>
            <a:ext cx="6627956" cy="5290258"/>
          </a:xfrm>
          <a:prstGeom prst="roundRect">
            <a:avLst>
              <a:gd name="adj" fmla="val 2230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>
            <a:extLst>
              <a:ext uri="{FF2B5EF4-FFF2-40B4-BE49-F238E27FC236}">
                <a16:creationId xmlns:a16="http://schemas.microsoft.com/office/drawing/2014/main" id="{CDD9E1D2-08DB-8B2A-2840-82E0F6E22C7B}"/>
              </a:ext>
            </a:extLst>
          </p:cNvPr>
          <p:cNvSpPr/>
          <p:nvPr/>
        </p:nvSpPr>
        <p:spPr>
          <a:xfrm>
            <a:off x="10480677" y="5507008"/>
            <a:ext cx="1224872" cy="370886"/>
          </a:xfrm>
          <a:custGeom>
            <a:avLst/>
            <a:gdLst>
              <a:gd name="connsiteX0" fmla="*/ 0 w 1224872"/>
              <a:gd name="connsiteY0" fmla="*/ 0 h 370886"/>
              <a:gd name="connsiteX1" fmla="*/ 1224872 w 1224872"/>
              <a:gd name="connsiteY1" fmla="*/ 0 h 370886"/>
              <a:gd name="connsiteX2" fmla="*/ 1224872 w 1224872"/>
              <a:gd name="connsiteY2" fmla="*/ 279533 h 370886"/>
              <a:gd name="connsiteX3" fmla="*/ 1133519 w 1224872"/>
              <a:gd name="connsiteY3" fmla="*/ 370886 h 370886"/>
              <a:gd name="connsiteX4" fmla="*/ 0 w 1224872"/>
              <a:gd name="connsiteY4" fmla="*/ 370886 h 370886"/>
              <a:gd name="connsiteX5" fmla="*/ 0 w 1224872"/>
              <a:gd name="connsiteY5" fmla="*/ 0 h 37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4872" h="370886">
                <a:moveTo>
                  <a:pt x="0" y="0"/>
                </a:moveTo>
                <a:lnTo>
                  <a:pt x="1224872" y="0"/>
                </a:lnTo>
                <a:lnTo>
                  <a:pt x="1224872" y="279533"/>
                </a:lnTo>
                <a:cubicBezTo>
                  <a:pt x="1224872" y="329986"/>
                  <a:pt x="1183972" y="370886"/>
                  <a:pt x="1133519" y="370886"/>
                </a:cubicBezTo>
                <a:lnTo>
                  <a:pt x="0" y="370886"/>
                </a:lnTo>
                <a:lnTo>
                  <a:pt x="0" y="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9507FB09-4495-827A-B8A6-DB240CC847F1}"/>
              </a:ext>
            </a:extLst>
          </p:cNvPr>
          <p:cNvSpPr/>
          <p:nvPr/>
        </p:nvSpPr>
        <p:spPr>
          <a:xfrm>
            <a:off x="7127526" y="5507008"/>
            <a:ext cx="3353150" cy="370886"/>
          </a:xfrm>
          <a:custGeom>
            <a:avLst/>
            <a:gdLst>
              <a:gd name="connsiteX0" fmla="*/ 0 w 3353150"/>
              <a:gd name="connsiteY0" fmla="*/ 0 h 370886"/>
              <a:gd name="connsiteX1" fmla="*/ 3353150 w 3353150"/>
              <a:gd name="connsiteY1" fmla="*/ 0 h 370886"/>
              <a:gd name="connsiteX2" fmla="*/ 3353150 w 3353150"/>
              <a:gd name="connsiteY2" fmla="*/ 370886 h 370886"/>
              <a:gd name="connsiteX3" fmla="*/ 91353 w 3353150"/>
              <a:gd name="connsiteY3" fmla="*/ 370886 h 370886"/>
              <a:gd name="connsiteX4" fmla="*/ 0 w 3353150"/>
              <a:gd name="connsiteY4" fmla="*/ 279533 h 370886"/>
              <a:gd name="connsiteX5" fmla="*/ 0 w 3353150"/>
              <a:gd name="connsiteY5" fmla="*/ 0 h 37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3150" h="370886">
                <a:moveTo>
                  <a:pt x="0" y="0"/>
                </a:moveTo>
                <a:lnTo>
                  <a:pt x="3353150" y="0"/>
                </a:lnTo>
                <a:lnTo>
                  <a:pt x="3353150" y="370886"/>
                </a:lnTo>
                <a:lnTo>
                  <a:pt x="91353" y="370886"/>
                </a:lnTo>
                <a:cubicBezTo>
                  <a:pt x="40900" y="370886"/>
                  <a:pt x="0" y="329986"/>
                  <a:pt x="0" y="279533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B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992C5-1A5E-7836-9352-B32473EF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257" y="113049"/>
            <a:ext cx="8742420" cy="978729"/>
          </a:xfrm>
        </p:spPr>
        <p:txBody>
          <a:bodyPr wrap="square">
            <a:spAutoFit/>
          </a:bodyPr>
          <a:lstStyle/>
          <a:p>
            <a:r>
              <a:rPr lang="en-US" sz="3200" dirty="0"/>
              <a:t>Comprehensive Genomic </a:t>
            </a:r>
            <a:r>
              <a:rPr lang="en-US" sz="3200"/>
              <a:t>Profiling Is Associated With </a:t>
            </a:r>
            <a:r>
              <a:rPr lang="en-US" sz="3200" dirty="0"/>
              <a:t>Improved OS in NSCLC Patients</a:t>
            </a:r>
            <a:r>
              <a:rPr lang="en-US" sz="3200" baseline="30000" dirty="0"/>
              <a:t>1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54641-63CE-E83F-B50E-E18E6B100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23</a:t>
            </a:fld>
            <a:endParaRPr lang="en-US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A0B71951-E5CB-5B23-A691-8A3DF3851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63850" y="6562309"/>
            <a:ext cx="30643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CC4E0-A673-51D0-1829-B8A3F1DFD874}"/>
              </a:ext>
            </a:extLst>
          </p:cNvPr>
          <p:cNvSpPr txBox="1"/>
          <p:nvPr/>
        </p:nvSpPr>
        <p:spPr>
          <a:xfrm>
            <a:off x="377719" y="6187194"/>
            <a:ext cx="11463497" cy="377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dirty="0" err="1">
                <a:cs typeface="Calibri"/>
              </a:rPr>
              <a:t>aNSCLC</a:t>
            </a:r>
            <a:r>
              <a:rPr lang="en-US" sz="800" dirty="0">
                <a:cs typeface="Calibri"/>
              </a:rPr>
              <a:t>, advanced non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800" dirty="0">
                <a:cs typeface="Calibri"/>
              </a:rPr>
              <a:t>small cell lung cancer; CGP, comprehensive genomic profiling; HR, hazard ratio; </a:t>
            </a:r>
            <a:r>
              <a:rPr lang="en-US" sz="800" dirty="0" err="1">
                <a:cs typeface="Calibri"/>
              </a:rPr>
              <a:t>rwOS</a:t>
            </a:r>
            <a:r>
              <a:rPr lang="en-US" sz="800" dirty="0">
                <a:cs typeface="Calibri"/>
              </a:rPr>
              <a:t>, real-world overall survival.</a:t>
            </a:r>
          </a:p>
          <a:p>
            <a:pPr>
              <a:spcBef>
                <a:spcPts val="300"/>
              </a:spcBef>
            </a:pPr>
            <a:r>
              <a:rPr lang="en-US" sz="800" b="1" dirty="0">
                <a:cs typeface="Calibri"/>
              </a:rPr>
              <a:t>1</a:t>
            </a:r>
            <a:r>
              <a:rPr lang="en-US" sz="800" dirty="0">
                <a:cs typeface="Calibri"/>
              </a:rPr>
              <a:t>.</a:t>
            </a:r>
            <a:r>
              <a:rPr lang="en-US" sz="800" b="1" dirty="0">
                <a:cs typeface="Calibri"/>
              </a:rPr>
              <a:t> </a:t>
            </a:r>
            <a:r>
              <a:rPr lang="en-US" sz="800" dirty="0">
                <a:cs typeface="Calibri"/>
              </a:rPr>
              <a:t>Simon G et al. Poster presented at: European Society for Medical Oncology; October 21, 2023; Madrid, Spain. Poster #1422P.</a:t>
            </a:r>
          </a:p>
        </p:txBody>
      </p:sp>
      <p:sp>
        <p:nvSpPr>
          <p:cNvPr id="17" name="Round Same Side Corner Rectangle 6">
            <a:extLst>
              <a:ext uri="{FF2B5EF4-FFF2-40B4-BE49-F238E27FC236}">
                <a16:creationId xmlns:a16="http://schemas.microsoft.com/office/drawing/2014/main" id="{1970CDEB-51F9-50CF-75E1-D7A69504B1FC}"/>
              </a:ext>
            </a:extLst>
          </p:cNvPr>
          <p:cNvSpPr/>
          <p:nvPr/>
        </p:nvSpPr>
        <p:spPr>
          <a:xfrm rot="10800000">
            <a:off x="7127527" y="3015794"/>
            <a:ext cx="4578022" cy="370886"/>
          </a:xfrm>
          <a:prstGeom prst="round2SameRect">
            <a:avLst>
              <a:gd name="adj1" fmla="val 24631"/>
              <a:gd name="adj2" fmla="val 0"/>
            </a:avLst>
          </a:prstGeom>
          <a:solidFill>
            <a:srgbClr val="EB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1">
            <a:extLst>
              <a:ext uri="{FF2B5EF4-FFF2-40B4-BE49-F238E27FC236}">
                <a16:creationId xmlns:a16="http://schemas.microsoft.com/office/drawing/2014/main" id="{AF6B28A9-21E9-5678-E2A8-9204AAA3B019}"/>
              </a:ext>
            </a:extLst>
          </p:cNvPr>
          <p:cNvSpPr/>
          <p:nvPr/>
        </p:nvSpPr>
        <p:spPr>
          <a:xfrm>
            <a:off x="7129966" y="1212453"/>
            <a:ext cx="4575950" cy="775368"/>
          </a:xfrm>
          <a:prstGeom prst="round2SameRect">
            <a:avLst>
              <a:gd name="adj1" fmla="val 8118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D1D39F72-E53F-63F0-5E4B-061770FEB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028135"/>
              </p:ext>
            </p:extLst>
          </p:nvPr>
        </p:nvGraphicFramePr>
        <p:xfrm>
          <a:off x="7122925" y="1218987"/>
          <a:ext cx="4575949" cy="21620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09060">
                  <a:extLst>
                    <a:ext uri="{9D8B030D-6E8A-4147-A177-3AD203B41FA5}">
                      <a16:colId xmlns:a16="http://schemas.microsoft.com/office/drawing/2014/main" val="1548434652"/>
                    </a:ext>
                  </a:extLst>
                </a:gridCol>
                <a:gridCol w="1798079">
                  <a:extLst>
                    <a:ext uri="{9D8B030D-6E8A-4147-A177-3AD203B41FA5}">
                      <a16:colId xmlns:a16="http://schemas.microsoft.com/office/drawing/2014/main" val="1056977022"/>
                    </a:ext>
                  </a:extLst>
                </a:gridCol>
                <a:gridCol w="1468810">
                  <a:extLst>
                    <a:ext uri="{9D8B030D-6E8A-4147-A177-3AD203B41FA5}">
                      <a16:colId xmlns:a16="http://schemas.microsoft.com/office/drawing/2014/main" val="989101786"/>
                    </a:ext>
                  </a:extLst>
                </a:gridCol>
              </a:tblGrid>
              <a:tr h="5607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No. at risk at index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Testing/treatment group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Median, </a:t>
                      </a:r>
                      <a:r>
                        <a:rPr lang="en-US" sz="1400" dirty="0" err="1"/>
                        <a:t>mo</a:t>
                      </a:r>
                      <a:r>
                        <a:rPr lang="en-US" sz="1400" dirty="0"/>
                        <a:t> (95% CI)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036556"/>
                  </a:ext>
                </a:extLst>
              </a:tr>
              <a:tr h="409312"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1852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Small panel with any systemic therapy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15 (14-16)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416302"/>
                  </a:ext>
                </a:extLst>
              </a:tr>
              <a:tr h="409312"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1253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Small panel and no </a:t>
                      </a:r>
                      <a:b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</a:b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systemic therapy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4 (4-5)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845539"/>
                  </a:ext>
                </a:extLst>
              </a:tr>
              <a:tr h="409312"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603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CGP with any </a:t>
                      </a:r>
                      <a:b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</a:b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systemic therapy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22 (18-25)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060858"/>
                  </a:ext>
                </a:extLst>
              </a:tr>
              <a:tr h="340834"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176</a:t>
                      </a:r>
                      <a:endParaRPr sz="11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CGP and no </a:t>
                      </a:r>
                      <a:b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</a:b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systemic therapy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12344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24688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37033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493776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617220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740664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864108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9875520" algn="l" defTabSz="2468880" rtl="0" eaLnBrk="1" latinLnBrk="0" hangingPunct="1">
                        <a:defRPr sz="48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pectral"/>
                        </a:rPr>
                        <a:t>10 (6-15)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574726"/>
                  </a:ext>
                </a:extLst>
              </a:tr>
            </a:tbl>
          </a:graphicData>
        </a:graphic>
      </p:graphicFrame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0F3CFDC6-22F1-35EE-FC77-D542E93C6DA8}"/>
              </a:ext>
            </a:extLst>
          </p:cNvPr>
          <p:cNvSpPr/>
          <p:nvPr/>
        </p:nvSpPr>
        <p:spPr>
          <a:xfrm>
            <a:off x="7120467" y="1212452"/>
            <a:ext cx="4584814" cy="2168569"/>
          </a:xfrm>
          <a:prstGeom prst="roundRect">
            <a:avLst>
              <a:gd name="adj" fmla="val 3286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 Same Side Corner Rectangle 11">
            <a:extLst>
              <a:ext uri="{FF2B5EF4-FFF2-40B4-BE49-F238E27FC236}">
                <a16:creationId xmlns:a16="http://schemas.microsoft.com/office/drawing/2014/main" id="{EF6FA1BB-37E0-92B1-429E-FFE24E2A10C4}"/>
              </a:ext>
            </a:extLst>
          </p:cNvPr>
          <p:cNvSpPr/>
          <p:nvPr/>
        </p:nvSpPr>
        <p:spPr>
          <a:xfrm>
            <a:off x="7129966" y="3731705"/>
            <a:ext cx="4575950" cy="775368"/>
          </a:xfrm>
          <a:prstGeom prst="round2SameRect">
            <a:avLst>
              <a:gd name="adj1" fmla="val 8118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7">
            <a:extLst>
              <a:ext uri="{FF2B5EF4-FFF2-40B4-BE49-F238E27FC236}">
                <a16:creationId xmlns:a16="http://schemas.microsoft.com/office/drawing/2014/main" id="{BF3165B7-1122-D522-5103-BC5BD60ED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3971"/>
              </p:ext>
            </p:extLst>
          </p:nvPr>
        </p:nvGraphicFramePr>
        <p:xfrm>
          <a:off x="7122925" y="3738239"/>
          <a:ext cx="4575950" cy="212948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39781">
                  <a:extLst>
                    <a:ext uri="{9D8B030D-6E8A-4147-A177-3AD203B41FA5}">
                      <a16:colId xmlns:a16="http://schemas.microsoft.com/office/drawing/2014/main" val="1548434652"/>
                    </a:ext>
                  </a:extLst>
                </a:gridCol>
                <a:gridCol w="1145302">
                  <a:extLst>
                    <a:ext uri="{9D8B030D-6E8A-4147-A177-3AD203B41FA5}">
                      <a16:colId xmlns:a16="http://schemas.microsoft.com/office/drawing/2014/main" val="1056977022"/>
                    </a:ext>
                  </a:extLst>
                </a:gridCol>
                <a:gridCol w="1298448">
                  <a:extLst>
                    <a:ext uri="{9D8B030D-6E8A-4147-A177-3AD203B41FA5}">
                      <a16:colId xmlns:a16="http://schemas.microsoft.com/office/drawing/2014/main" val="2590807728"/>
                    </a:ext>
                  </a:extLst>
                </a:gridCol>
                <a:gridCol w="1192419">
                  <a:extLst>
                    <a:ext uri="{9D8B030D-6E8A-4147-A177-3AD203B41FA5}">
                      <a16:colId xmlns:a16="http://schemas.microsoft.com/office/drawing/2014/main" val="989101786"/>
                    </a:ext>
                  </a:extLst>
                </a:gridCol>
              </a:tblGrid>
              <a:tr h="56071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Predictors of </a:t>
                      </a:r>
                      <a:r>
                        <a:rPr lang="en-US" sz="1400" dirty="0" err="1"/>
                        <a:t>rwOS</a:t>
                      </a:r>
                      <a:r>
                        <a:rPr lang="en-US" sz="1400" dirty="0"/>
                        <a:t> by Testing Type</a:t>
                      </a:r>
                    </a:p>
                    <a:p>
                      <a:pPr algn="ctr"/>
                      <a:r>
                        <a:rPr lang="en-US" sz="1400" dirty="0"/>
                        <a:t>(Cox proportional hazards model)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Testing/treatment group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Median, </a:t>
                      </a:r>
                      <a:r>
                        <a:rPr lang="en-US" sz="1400" dirty="0" err="1"/>
                        <a:t>mo</a:t>
                      </a:r>
                      <a:r>
                        <a:rPr lang="en-US" sz="1400" dirty="0"/>
                        <a:t> (95% CI)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036556"/>
                  </a:ext>
                </a:extLst>
              </a:tr>
              <a:tr h="40931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Alive</a:t>
                      </a:r>
                      <a:endParaRPr sz="11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N=1186</a:t>
                      </a:r>
                      <a:endParaRPr sz="11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Deceased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N=2698</a:t>
                      </a:r>
                      <a:endParaRPr sz="11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HR (95% CI)</a:t>
                      </a:r>
                      <a:endParaRPr sz="1100" b="1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416302"/>
                  </a:ext>
                </a:extLst>
              </a:tr>
              <a:tr h="409312">
                <a:tc grid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CGP Testing, No. (%)</a:t>
                      </a:r>
                      <a:endParaRPr sz="11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845539"/>
                  </a:ext>
                </a:extLst>
              </a:tr>
              <a:tr h="40931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   No</a:t>
                      </a:r>
                      <a:endParaRPr sz="11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906 (76%)</a:t>
                      </a:r>
                      <a:endParaRPr sz="11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2199 (82%)</a:t>
                      </a:r>
                      <a:endParaRPr sz="11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1.00</a:t>
                      </a:r>
                      <a:endParaRPr sz="11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060858"/>
                  </a:ext>
                </a:extLst>
              </a:tr>
              <a:tr h="34083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   Yes</a:t>
                      </a:r>
                      <a:endParaRPr sz="11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280 (24%)</a:t>
                      </a:r>
                      <a:endParaRPr sz="11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499 (18%)</a:t>
                      </a:r>
                      <a:endParaRPr sz="11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pectral"/>
                          <a:cs typeface="Arial" panose="020B0604020202020204" pitchFamily="34" charset="0"/>
                          <a:sym typeface="Spectral"/>
                        </a:rPr>
                        <a:t>0.80 (0.72-0.89)</a:t>
                      </a:r>
                      <a:endParaRPr sz="11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pectral"/>
                        <a:cs typeface="Arial" panose="020B0604020202020204" pitchFamily="34" charset="0"/>
                        <a:sym typeface="Spectral"/>
                      </a:endParaRPr>
                    </a:p>
                  </a:txBody>
                  <a:tcPr marL="28575" marR="28575" marT="19050" marB="1905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574726"/>
                  </a:ext>
                </a:extLst>
              </a:tr>
            </a:tbl>
          </a:graphicData>
        </a:graphic>
      </p:graphicFrame>
      <p:sp>
        <p:nvSpPr>
          <p:cNvPr id="25" name="Rounded Rectangle 14">
            <a:extLst>
              <a:ext uri="{FF2B5EF4-FFF2-40B4-BE49-F238E27FC236}">
                <a16:creationId xmlns:a16="http://schemas.microsoft.com/office/drawing/2014/main" id="{F08BCE1A-DAF0-05F7-7F03-792B8C7C72BD}"/>
              </a:ext>
            </a:extLst>
          </p:cNvPr>
          <p:cNvSpPr/>
          <p:nvPr/>
        </p:nvSpPr>
        <p:spPr>
          <a:xfrm>
            <a:off x="7120467" y="3731704"/>
            <a:ext cx="4584814" cy="2136023"/>
          </a:xfrm>
          <a:prstGeom prst="roundRect">
            <a:avLst>
              <a:gd name="adj" fmla="val 3286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5074468-82FD-C439-D068-08B803E941F4}"/>
              </a:ext>
            </a:extLst>
          </p:cNvPr>
          <p:cNvSpPr/>
          <p:nvPr/>
        </p:nvSpPr>
        <p:spPr>
          <a:xfrm>
            <a:off x="77898" y="1362997"/>
            <a:ext cx="6752724" cy="4824197"/>
          </a:xfrm>
          <a:prstGeom prst="roundRect">
            <a:avLst>
              <a:gd name="adj" fmla="val 4018"/>
            </a:avLst>
          </a:prstGeom>
          <a:noFill/>
          <a:ln>
            <a:noFill/>
          </a:ln>
          <a:effectLst>
            <a:outerShdw blurRad="508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8B181A-4C79-FA5D-67FC-6790FB63415E}"/>
              </a:ext>
            </a:extLst>
          </p:cNvPr>
          <p:cNvSpPr txBox="1"/>
          <p:nvPr/>
        </p:nvSpPr>
        <p:spPr>
          <a:xfrm>
            <a:off x="1668916" y="1112185"/>
            <a:ext cx="4262137" cy="584775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rwOS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From </a:t>
            </a:r>
            <a:r>
              <a:rPr lang="en-US" sz="1600" b="1" dirty="0" err="1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aNSCLC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Diagnosis, by Testing Type and Receipt of Systemic Therapy</a:t>
            </a:r>
            <a:r>
              <a:rPr lang="en-US" sz="1600" b="1" baseline="30000" dirty="0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Freeform 10835">
            <a:extLst>
              <a:ext uri="{FF2B5EF4-FFF2-40B4-BE49-F238E27FC236}">
                <a16:creationId xmlns:a16="http://schemas.microsoft.com/office/drawing/2014/main" id="{654CF183-83EF-1691-2ADD-7481D37F1B1D}"/>
              </a:ext>
            </a:extLst>
          </p:cNvPr>
          <p:cNvSpPr/>
          <p:nvPr/>
        </p:nvSpPr>
        <p:spPr>
          <a:xfrm>
            <a:off x="1112167" y="1827444"/>
            <a:ext cx="4981823" cy="2921198"/>
          </a:xfrm>
          <a:custGeom>
            <a:avLst/>
            <a:gdLst>
              <a:gd name="connsiteX0" fmla="*/ 0 w 4177285"/>
              <a:gd name="connsiteY0" fmla="*/ 0 h 2184933"/>
              <a:gd name="connsiteX1" fmla="*/ 0 w 4177285"/>
              <a:gd name="connsiteY1" fmla="*/ 2184934 h 2184933"/>
              <a:gd name="connsiteX2" fmla="*/ 4177286 w 4177285"/>
              <a:gd name="connsiteY2" fmla="*/ 2184934 h 218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7285" h="2184933">
                <a:moveTo>
                  <a:pt x="0" y="0"/>
                </a:moveTo>
                <a:lnTo>
                  <a:pt x="0" y="2184934"/>
                </a:lnTo>
                <a:lnTo>
                  <a:pt x="4177286" y="2184934"/>
                </a:lnTo>
              </a:path>
            </a:pathLst>
          </a:custGeom>
          <a:noFill/>
          <a:ln w="1264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4" name="Freeform 10837">
            <a:extLst>
              <a:ext uri="{FF2B5EF4-FFF2-40B4-BE49-F238E27FC236}">
                <a16:creationId xmlns:a16="http://schemas.microsoft.com/office/drawing/2014/main" id="{2105C1B9-E687-CB63-1819-DA0596917453}"/>
              </a:ext>
            </a:extLst>
          </p:cNvPr>
          <p:cNvSpPr/>
          <p:nvPr/>
        </p:nvSpPr>
        <p:spPr>
          <a:xfrm>
            <a:off x="1019229" y="4625842"/>
            <a:ext cx="93091" cy="16902"/>
          </a:xfrm>
          <a:custGeom>
            <a:avLst/>
            <a:gdLst>
              <a:gd name="connsiteX0" fmla="*/ 78058 w 78057"/>
              <a:gd name="connsiteY0" fmla="*/ 0 h 12642"/>
              <a:gd name="connsiteX1" fmla="*/ 0 w 78057"/>
              <a:gd name="connsiteY1" fmla="*/ 0 h 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57" h="12642">
                <a:moveTo>
                  <a:pt x="78058" y="0"/>
                </a:moveTo>
                <a:lnTo>
                  <a:pt x="0" y="0"/>
                </a:lnTo>
              </a:path>
            </a:pathLst>
          </a:custGeom>
          <a:ln w="1264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6" name="Freeform 10839">
            <a:extLst>
              <a:ext uri="{FF2B5EF4-FFF2-40B4-BE49-F238E27FC236}">
                <a16:creationId xmlns:a16="http://schemas.microsoft.com/office/drawing/2014/main" id="{FF33A58D-0E8F-8D98-0105-34DBF27B71D1}"/>
              </a:ext>
            </a:extLst>
          </p:cNvPr>
          <p:cNvSpPr/>
          <p:nvPr/>
        </p:nvSpPr>
        <p:spPr>
          <a:xfrm>
            <a:off x="1019229" y="3932466"/>
            <a:ext cx="93091" cy="16902"/>
          </a:xfrm>
          <a:custGeom>
            <a:avLst/>
            <a:gdLst>
              <a:gd name="connsiteX0" fmla="*/ 78058 w 78057"/>
              <a:gd name="connsiteY0" fmla="*/ 0 h 12642"/>
              <a:gd name="connsiteX1" fmla="*/ 0 w 78057"/>
              <a:gd name="connsiteY1" fmla="*/ 0 h 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57" h="12642">
                <a:moveTo>
                  <a:pt x="78058" y="0"/>
                </a:moveTo>
                <a:lnTo>
                  <a:pt x="0" y="0"/>
                </a:lnTo>
              </a:path>
            </a:pathLst>
          </a:custGeom>
          <a:ln w="1264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7" name="Freeform 10840">
            <a:extLst>
              <a:ext uri="{FF2B5EF4-FFF2-40B4-BE49-F238E27FC236}">
                <a16:creationId xmlns:a16="http://schemas.microsoft.com/office/drawing/2014/main" id="{9262E9E8-CE5E-372D-486C-80425417FE91}"/>
              </a:ext>
            </a:extLst>
          </p:cNvPr>
          <p:cNvSpPr/>
          <p:nvPr/>
        </p:nvSpPr>
        <p:spPr>
          <a:xfrm>
            <a:off x="1019229" y="3247478"/>
            <a:ext cx="93091" cy="16902"/>
          </a:xfrm>
          <a:custGeom>
            <a:avLst/>
            <a:gdLst>
              <a:gd name="connsiteX0" fmla="*/ 78058 w 78057"/>
              <a:gd name="connsiteY0" fmla="*/ 0 h 12642"/>
              <a:gd name="connsiteX1" fmla="*/ 0 w 78057"/>
              <a:gd name="connsiteY1" fmla="*/ 0 h 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57" h="12642">
                <a:moveTo>
                  <a:pt x="78058" y="0"/>
                </a:moveTo>
                <a:lnTo>
                  <a:pt x="0" y="0"/>
                </a:lnTo>
              </a:path>
            </a:pathLst>
          </a:custGeom>
          <a:ln w="1264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8" name="Freeform 10841">
            <a:extLst>
              <a:ext uri="{FF2B5EF4-FFF2-40B4-BE49-F238E27FC236}">
                <a16:creationId xmlns:a16="http://schemas.microsoft.com/office/drawing/2014/main" id="{A0ABEF67-041F-03FB-85F8-CA6E064920DF}"/>
              </a:ext>
            </a:extLst>
          </p:cNvPr>
          <p:cNvSpPr/>
          <p:nvPr/>
        </p:nvSpPr>
        <p:spPr>
          <a:xfrm>
            <a:off x="1019229" y="2562490"/>
            <a:ext cx="93091" cy="16902"/>
          </a:xfrm>
          <a:custGeom>
            <a:avLst/>
            <a:gdLst>
              <a:gd name="connsiteX0" fmla="*/ 78058 w 78057"/>
              <a:gd name="connsiteY0" fmla="*/ 0 h 12642"/>
              <a:gd name="connsiteX1" fmla="*/ 0 w 78057"/>
              <a:gd name="connsiteY1" fmla="*/ 0 h 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57" h="12642">
                <a:moveTo>
                  <a:pt x="78058" y="0"/>
                </a:moveTo>
                <a:lnTo>
                  <a:pt x="0" y="0"/>
                </a:lnTo>
              </a:path>
            </a:pathLst>
          </a:custGeom>
          <a:ln w="1264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9" name="Freeform 10842">
            <a:extLst>
              <a:ext uri="{FF2B5EF4-FFF2-40B4-BE49-F238E27FC236}">
                <a16:creationId xmlns:a16="http://schemas.microsoft.com/office/drawing/2014/main" id="{AC2232D6-159C-CEBE-B230-D2F426E71907}"/>
              </a:ext>
            </a:extLst>
          </p:cNvPr>
          <p:cNvSpPr/>
          <p:nvPr/>
        </p:nvSpPr>
        <p:spPr>
          <a:xfrm>
            <a:off x="1019229" y="1877502"/>
            <a:ext cx="93091" cy="16902"/>
          </a:xfrm>
          <a:custGeom>
            <a:avLst/>
            <a:gdLst>
              <a:gd name="connsiteX0" fmla="*/ 78058 w 78057"/>
              <a:gd name="connsiteY0" fmla="*/ 0 h 12642"/>
              <a:gd name="connsiteX1" fmla="*/ 0 w 78057"/>
              <a:gd name="connsiteY1" fmla="*/ 0 h 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57" h="12642">
                <a:moveTo>
                  <a:pt x="78058" y="0"/>
                </a:moveTo>
                <a:lnTo>
                  <a:pt x="0" y="0"/>
                </a:lnTo>
              </a:path>
            </a:pathLst>
          </a:custGeom>
          <a:ln w="1264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93" name="Freeform 10844">
            <a:extLst>
              <a:ext uri="{FF2B5EF4-FFF2-40B4-BE49-F238E27FC236}">
                <a16:creationId xmlns:a16="http://schemas.microsoft.com/office/drawing/2014/main" id="{E735EE0F-AF20-C781-FDC4-6339B9B78CA3}"/>
              </a:ext>
            </a:extLst>
          </p:cNvPr>
          <p:cNvSpPr/>
          <p:nvPr/>
        </p:nvSpPr>
        <p:spPr>
          <a:xfrm>
            <a:off x="1347080" y="4752531"/>
            <a:ext cx="15088" cy="110377"/>
          </a:xfrm>
          <a:custGeom>
            <a:avLst/>
            <a:gdLst>
              <a:gd name="connsiteX0" fmla="*/ 0 w 12651"/>
              <a:gd name="connsiteY0" fmla="*/ 0 h 82557"/>
              <a:gd name="connsiteX1" fmla="*/ 0 w 12651"/>
              <a:gd name="connsiteY1" fmla="*/ 82558 h 8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51" h="82557">
                <a:moveTo>
                  <a:pt x="0" y="0"/>
                </a:moveTo>
                <a:lnTo>
                  <a:pt x="0" y="82558"/>
                </a:lnTo>
              </a:path>
            </a:pathLst>
          </a:custGeom>
          <a:ln w="1264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2A399D2A-BADC-E410-E423-933A4062E607}"/>
              </a:ext>
            </a:extLst>
          </p:cNvPr>
          <p:cNvSpPr txBox="1"/>
          <p:nvPr/>
        </p:nvSpPr>
        <p:spPr>
          <a:xfrm>
            <a:off x="663393" y="1761459"/>
            <a:ext cx="413896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000" dirty="0"/>
              <a:t>1.00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27738ECF-3E5B-ACCC-C573-1EA898081DFB}"/>
              </a:ext>
            </a:extLst>
          </p:cNvPr>
          <p:cNvSpPr txBox="1"/>
          <p:nvPr/>
        </p:nvSpPr>
        <p:spPr>
          <a:xfrm>
            <a:off x="663393" y="2449524"/>
            <a:ext cx="413896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000" dirty="0"/>
              <a:t>0.75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36909A31-2EEF-5A61-C627-4527B7B6749D}"/>
              </a:ext>
            </a:extLst>
          </p:cNvPr>
          <p:cNvSpPr txBox="1"/>
          <p:nvPr/>
        </p:nvSpPr>
        <p:spPr>
          <a:xfrm>
            <a:off x="663393" y="3125212"/>
            <a:ext cx="413896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000" dirty="0"/>
              <a:t>0.50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C810ACA9-2A5C-0B40-DCF7-515A2591E2A7}"/>
              </a:ext>
            </a:extLst>
          </p:cNvPr>
          <p:cNvSpPr txBox="1"/>
          <p:nvPr/>
        </p:nvSpPr>
        <p:spPr>
          <a:xfrm>
            <a:off x="663393" y="3817522"/>
            <a:ext cx="413896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000" dirty="0"/>
              <a:t>0.25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08C0821A-2505-3717-E3CC-220B4B60BC1A}"/>
              </a:ext>
            </a:extLst>
          </p:cNvPr>
          <p:cNvSpPr txBox="1"/>
          <p:nvPr/>
        </p:nvSpPr>
        <p:spPr>
          <a:xfrm rot="16200000">
            <a:off x="-898058" y="3120407"/>
            <a:ext cx="2948178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>
                <a:solidFill>
                  <a:srgbClr val="00A2ED"/>
                </a:solidFill>
              </a:rPr>
              <a:t>Probability of </a:t>
            </a:r>
            <a:r>
              <a:rPr lang="en-US" sz="1400" b="1" dirty="0" err="1">
                <a:solidFill>
                  <a:srgbClr val="00A2ED"/>
                </a:solidFill>
              </a:rPr>
              <a:t>rwOS</a:t>
            </a:r>
            <a:endParaRPr lang="en-US" sz="1400" b="1" dirty="0">
              <a:solidFill>
                <a:srgbClr val="00A2ED"/>
              </a:solidFill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883A0E17-1F8A-CCB5-2785-CDB641946345}"/>
              </a:ext>
            </a:extLst>
          </p:cNvPr>
          <p:cNvSpPr txBox="1"/>
          <p:nvPr/>
        </p:nvSpPr>
        <p:spPr>
          <a:xfrm>
            <a:off x="1189069" y="4862833"/>
            <a:ext cx="311057" cy="332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 dirty="0"/>
              <a:t>0</a:t>
            </a:r>
          </a:p>
        </p:txBody>
      </p:sp>
      <p:grpSp>
        <p:nvGrpSpPr>
          <p:cNvPr id="1224" name="Group 1223">
            <a:extLst>
              <a:ext uri="{FF2B5EF4-FFF2-40B4-BE49-F238E27FC236}">
                <a16:creationId xmlns:a16="http://schemas.microsoft.com/office/drawing/2014/main" id="{560C8C5E-A7E1-FDC8-5C5A-D4601771B4A5}"/>
              </a:ext>
            </a:extLst>
          </p:cNvPr>
          <p:cNvGrpSpPr/>
          <p:nvPr/>
        </p:nvGrpSpPr>
        <p:grpSpPr>
          <a:xfrm>
            <a:off x="1388831" y="4752531"/>
            <a:ext cx="250390" cy="348829"/>
            <a:chOff x="1362707" y="4752531"/>
            <a:chExt cx="250390" cy="348829"/>
          </a:xfrm>
        </p:grpSpPr>
        <p:sp>
          <p:nvSpPr>
            <p:cNvPr id="1223" name="Freeform 10846">
              <a:extLst>
                <a:ext uri="{FF2B5EF4-FFF2-40B4-BE49-F238E27FC236}">
                  <a16:creationId xmlns:a16="http://schemas.microsoft.com/office/drawing/2014/main" id="{15AC666F-0310-E3E1-153A-C4DA30B69F99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BA51D01D-3B86-822D-BCEE-448A57E3C242}"/>
                </a:ext>
              </a:extLst>
            </p:cNvPr>
            <p:cNvSpPr txBox="1"/>
            <p:nvPr/>
          </p:nvSpPr>
          <p:spPr>
            <a:xfrm>
              <a:off x="1362707" y="4862833"/>
              <a:ext cx="250390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3</a:t>
              </a:r>
            </a:p>
          </p:txBody>
        </p:sp>
      </p:grpSp>
      <p:sp>
        <p:nvSpPr>
          <p:cNvPr id="348" name="TextBox 347">
            <a:extLst>
              <a:ext uri="{FF2B5EF4-FFF2-40B4-BE49-F238E27FC236}">
                <a16:creationId xmlns:a16="http://schemas.microsoft.com/office/drawing/2014/main" id="{B09D7278-740B-A643-0B67-C12CA6EADB0B}"/>
              </a:ext>
            </a:extLst>
          </p:cNvPr>
          <p:cNvSpPr txBox="1"/>
          <p:nvPr/>
        </p:nvSpPr>
        <p:spPr>
          <a:xfrm>
            <a:off x="1111110" y="5149072"/>
            <a:ext cx="4993894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>
                <a:solidFill>
                  <a:srgbClr val="00A2ED"/>
                </a:solidFill>
              </a:rPr>
              <a:t>Time, </a:t>
            </a:r>
            <a:r>
              <a:rPr lang="en-US" sz="1400" b="1" dirty="0" err="1">
                <a:solidFill>
                  <a:srgbClr val="00A2ED"/>
                </a:solidFill>
              </a:rPr>
              <a:t>mo</a:t>
            </a:r>
            <a:endParaRPr lang="en-US" sz="1400" b="1" dirty="0">
              <a:solidFill>
                <a:srgbClr val="00A2ED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490E21-2A8F-FA8C-E5E6-F8C1A3523884}"/>
              </a:ext>
            </a:extLst>
          </p:cNvPr>
          <p:cNvGrpSpPr/>
          <p:nvPr/>
        </p:nvGrpSpPr>
        <p:grpSpPr>
          <a:xfrm>
            <a:off x="3319320" y="1779732"/>
            <a:ext cx="2839240" cy="677108"/>
            <a:chOff x="3932905" y="1807271"/>
            <a:chExt cx="2839240" cy="677108"/>
          </a:xfrm>
        </p:grpSpPr>
        <p:sp>
          <p:nvSpPr>
            <p:cNvPr id="1211" name="TextBox 1210">
              <a:extLst>
                <a:ext uri="{FF2B5EF4-FFF2-40B4-BE49-F238E27FC236}">
                  <a16:creationId xmlns:a16="http://schemas.microsoft.com/office/drawing/2014/main" id="{8CF59C27-7DD5-105C-0992-2AB1F3678009}"/>
                </a:ext>
              </a:extLst>
            </p:cNvPr>
            <p:cNvSpPr txBox="1"/>
            <p:nvPr/>
          </p:nvSpPr>
          <p:spPr>
            <a:xfrm>
              <a:off x="4255109" y="1807271"/>
              <a:ext cx="251703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175">
                <a:lnSpc>
                  <a:spcPct val="95000"/>
                </a:lnSpc>
              </a:pPr>
              <a:r>
                <a:rPr lang="en-US" sz="1000" dirty="0"/>
                <a:t>Small panel only and any systemic treatment</a:t>
              </a:r>
            </a:p>
            <a:p>
              <a:pPr marL="3175">
                <a:lnSpc>
                  <a:spcPct val="95000"/>
                </a:lnSpc>
              </a:pPr>
              <a:r>
                <a:rPr lang="en-US" sz="1000" dirty="0"/>
                <a:t>Small panel only and no systemic treatment</a:t>
              </a:r>
            </a:p>
            <a:p>
              <a:pPr marL="3175">
                <a:lnSpc>
                  <a:spcPct val="95000"/>
                </a:lnSpc>
              </a:pPr>
              <a:r>
                <a:rPr lang="en-US" sz="1000" dirty="0"/>
                <a:t>CGP ever and any systemic treatment</a:t>
              </a:r>
            </a:p>
            <a:p>
              <a:pPr marL="3175">
                <a:lnSpc>
                  <a:spcPct val="95000"/>
                </a:lnSpc>
              </a:pPr>
              <a:r>
                <a:rPr lang="en-US" sz="1000" dirty="0"/>
                <a:t>CGP ever and no systemic treatment</a:t>
              </a:r>
            </a:p>
          </p:txBody>
        </p:sp>
        <p:sp>
          <p:nvSpPr>
            <p:cNvPr id="1212" name="Freeform 15363">
              <a:extLst>
                <a:ext uri="{FF2B5EF4-FFF2-40B4-BE49-F238E27FC236}">
                  <a16:creationId xmlns:a16="http://schemas.microsoft.com/office/drawing/2014/main" id="{B7D728AC-0906-9965-FC41-9E19365232B8}"/>
                </a:ext>
              </a:extLst>
            </p:cNvPr>
            <p:cNvSpPr/>
            <p:nvPr/>
          </p:nvSpPr>
          <p:spPr>
            <a:xfrm>
              <a:off x="3932905" y="1910915"/>
              <a:ext cx="353203" cy="16902"/>
            </a:xfrm>
            <a:custGeom>
              <a:avLst/>
              <a:gdLst>
                <a:gd name="connsiteX0" fmla="*/ 296164 w 296163"/>
                <a:gd name="connsiteY0" fmla="*/ 0 h 12642"/>
                <a:gd name="connsiteX1" fmla="*/ 0 w 296163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163" h="12642">
                  <a:moveTo>
                    <a:pt x="296164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A2E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3" name="Freeform 15364">
              <a:extLst>
                <a:ext uri="{FF2B5EF4-FFF2-40B4-BE49-F238E27FC236}">
                  <a16:creationId xmlns:a16="http://schemas.microsoft.com/office/drawing/2014/main" id="{E2599A61-9D0F-DBB5-EF34-08FD05E1ACDD}"/>
                </a:ext>
              </a:extLst>
            </p:cNvPr>
            <p:cNvSpPr/>
            <p:nvPr/>
          </p:nvSpPr>
          <p:spPr>
            <a:xfrm>
              <a:off x="3932905" y="2057416"/>
              <a:ext cx="353203" cy="16902"/>
            </a:xfrm>
            <a:custGeom>
              <a:avLst/>
              <a:gdLst>
                <a:gd name="connsiteX0" fmla="*/ 296164 w 296163"/>
                <a:gd name="connsiteY0" fmla="*/ 0 h 12642"/>
                <a:gd name="connsiteX1" fmla="*/ 0 w 296163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163" h="12642">
                  <a:moveTo>
                    <a:pt x="296164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4" name="Freeform 15365">
              <a:extLst>
                <a:ext uri="{FF2B5EF4-FFF2-40B4-BE49-F238E27FC236}">
                  <a16:creationId xmlns:a16="http://schemas.microsoft.com/office/drawing/2014/main" id="{418E64C9-D1F8-570A-4DE2-B39BDF6EDA2D}"/>
                </a:ext>
              </a:extLst>
            </p:cNvPr>
            <p:cNvSpPr/>
            <p:nvPr/>
          </p:nvSpPr>
          <p:spPr>
            <a:xfrm>
              <a:off x="3932905" y="2211315"/>
              <a:ext cx="353203" cy="16902"/>
            </a:xfrm>
            <a:custGeom>
              <a:avLst/>
              <a:gdLst>
                <a:gd name="connsiteX0" fmla="*/ 296164 w 296163"/>
                <a:gd name="connsiteY0" fmla="*/ 0 h 12642"/>
                <a:gd name="connsiteX1" fmla="*/ 0 w 296163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163" h="12642">
                  <a:moveTo>
                    <a:pt x="296164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bg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5" name="Freeform 15365">
              <a:extLst>
                <a:ext uri="{FF2B5EF4-FFF2-40B4-BE49-F238E27FC236}">
                  <a16:creationId xmlns:a16="http://schemas.microsoft.com/office/drawing/2014/main" id="{AFF4AE7E-9B55-BF48-C1CF-39A3EBA0ECCF}"/>
                </a:ext>
              </a:extLst>
            </p:cNvPr>
            <p:cNvSpPr/>
            <p:nvPr/>
          </p:nvSpPr>
          <p:spPr>
            <a:xfrm>
              <a:off x="3932905" y="2352342"/>
              <a:ext cx="353203" cy="16902"/>
            </a:xfrm>
            <a:custGeom>
              <a:avLst/>
              <a:gdLst>
                <a:gd name="connsiteX0" fmla="*/ 296164 w 296163"/>
                <a:gd name="connsiteY0" fmla="*/ 0 h 12642"/>
                <a:gd name="connsiteX1" fmla="*/ 0 w 296163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163" h="12642">
                  <a:moveTo>
                    <a:pt x="296164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16" name="TextBox 1215">
            <a:extLst>
              <a:ext uri="{FF2B5EF4-FFF2-40B4-BE49-F238E27FC236}">
                <a16:creationId xmlns:a16="http://schemas.microsoft.com/office/drawing/2014/main" id="{6A30FBED-B6F8-A6E6-51B4-52972C308470}"/>
              </a:ext>
            </a:extLst>
          </p:cNvPr>
          <p:cNvSpPr txBox="1"/>
          <p:nvPr/>
        </p:nvSpPr>
        <p:spPr>
          <a:xfrm>
            <a:off x="1098291" y="5379530"/>
            <a:ext cx="5013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Treated patients receiving CGP testing during follow-up </a:t>
            </a:r>
            <a:r>
              <a:rPr lang="en-US" sz="1600" b="1" dirty="0">
                <a:solidFill>
                  <a:srgbClr val="00A2ED"/>
                </a:solidFill>
              </a:rPr>
              <a:t>had greater median </a:t>
            </a:r>
            <a:r>
              <a:rPr lang="en-US" sz="1600" b="1" dirty="0" err="1">
                <a:solidFill>
                  <a:srgbClr val="00A2ED"/>
                </a:solidFill>
              </a:rPr>
              <a:t>rwOS</a:t>
            </a:r>
            <a:r>
              <a:rPr lang="en-US" sz="1600" b="1" dirty="0">
                <a:solidFill>
                  <a:srgbClr val="00A2ED"/>
                </a:solidFill>
              </a:rPr>
              <a:t> </a:t>
            </a:r>
            <a:r>
              <a:rPr lang="en-US" sz="1600" b="1" dirty="0"/>
              <a:t>(22 months vs 15 months)</a:t>
            </a:r>
            <a:r>
              <a:rPr lang="en-US" sz="1600" b="1" baseline="30000" dirty="0"/>
              <a:t>1</a:t>
            </a:r>
            <a:endParaRPr lang="en-US" sz="1600" b="1" dirty="0"/>
          </a:p>
        </p:txBody>
      </p:sp>
      <p:sp>
        <p:nvSpPr>
          <p:cNvPr id="1218" name="TextBox 1217">
            <a:extLst>
              <a:ext uri="{FF2B5EF4-FFF2-40B4-BE49-F238E27FC236}">
                <a16:creationId xmlns:a16="http://schemas.microsoft.com/office/drawing/2014/main" id="{BF961FF1-2001-6128-24FD-2E2ADF691BA2}"/>
              </a:ext>
            </a:extLst>
          </p:cNvPr>
          <p:cNvSpPr txBox="1"/>
          <p:nvPr/>
        </p:nvSpPr>
        <p:spPr>
          <a:xfrm>
            <a:off x="663392" y="4505638"/>
            <a:ext cx="413896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000" dirty="0"/>
              <a:t>0.00</a:t>
            </a:r>
          </a:p>
        </p:txBody>
      </p:sp>
      <p:grpSp>
        <p:nvGrpSpPr>
          <p:cNvPr id="1225" name="Group 1224">
            <a:extLst>
              <a:ext uri="{FF2B5EF4-FFF2-40B4-BE49-F238E27FC236}">
                <a16:creationId xmlns:a16="http://schemas.microsoft.com/office/drawing/2014/main" id="{B2FEF868-FCA2-B786-22F7-194AD7627EEB}"/>
              </a:ext>
            </a:extLst>
          </p:cNvPr>
          <p:cNvGrpSpPr/>
          <p:nvPr/>
        </p:nvGrpSpPr>
        <p:grpSpPr>
          <a:xfrm>
            <a:off x="1564235" y="4752531"/>
            <a:ext cx="250390" cy="348829"/>
            <a:chOff x="1362707" y="4752531"/>
            <a:chExt cx="250390" cy="348829"/>
          </a:xfrm>
        </p:grpSpPr>
        <p:sp>
          <p:nvSpPr>
            <p:cNvPr id="1226" name="Freeform 10846">
              <a:extLst>
                <a:ext uri="{FF2B5EF4-FFF2-40B4-BE49-F238E27FC236}">
                  <a16:creationId xmlns:a16="http://schemas.microsoft.com/office/drawing/2014/main" id="{FD35542D-A595-363C-DD54-A2D41C1E5734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TextBox 1226">
              <a:extLst>
                <a:ext uri="{FF2B5EF4-FFF2-40B4-BE49-F238E27FC236}">
                  <a16:creationId xmlns:a16="http://schemas.microsoft.com/office/drawing/2014/main" id="{99381AC0-3AEA-889B-C584-E7BFCEF9F4D8}"/>
                </a:ext>
              </a:extLst>
            </p:cNvPr>
            <p:cNvSpPr txBox="1"/>
            <p:nvPr/>
          </p:nvSpPr>
          <p:spPr>
            <a:xfrm>
              <a:off x="1362707" y="4862833"/>
              <a:ext cx="250390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6</a:t>
              </a:r>
            </a:p>
          </p:txBody>
        </p:sp>
      </p:grpSp>
      <p:grpSp>
        <p:nvGrpSpPr>
          <p:cNvPr id="1228" name="Group 1227">
            <a:extLst>
              <a:ext uri="{FF2B5EF4-FFF2-40B4-BE49-F238E27FC236}">
                <a16:creationId xmlns:a16="http://schemas.microsoft.com/office/drawing/2014/main" id="{BF6BB1FE-E5EB-97C2-B8C9-35811BDAFC7C}"/>
              </a:ext>
            </a:extLst>
          </p:cNvPr>
          <p:cNvGrpSpPr/>
          <p:nvPr/>
        </p:nvGrpSpPr>
        <p:grpSpPr>
          <a:xfrm>
            <a:off x="1739639" y="4752531"/>
            <a:ext cx="250390" cy="348829"/>
            <a:chOff x="1362707" y="4752531"/>
            <a:chExt cx="250390" cy="348829"/>
          </a:xfrm>
        </p:grpSpPr>
        <p:sp>
          <p:nvSpPr>
            <p:cNvPr id="1229" name="Freeform 10846">
              <a:extLst>
                <a:ext uri="{FF2B5EF4-FFF2-40B4-BE49-F238E27FC236}">
                  <a16:creationId xmlns:a16="http://schemas.microsoft.com/office/drawing/2014/main" id="{E090DBF5-74BF-F794-EFCB-AC8EC10C4D2A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TextBox 1229">
              <a:extLst>
                <a:ext uri="{FF2B5EF4-FFF2-40B4-BE49-F238E27FC236}">
                  <a16:creationId xmlns:a16="http://schemas.microsoft.com/office/drawing/2014/main" id="{00CC13E8-4F55-A470-81CA-C06F61206B8F}"/>
                </a:ext>
              </a:extLst>
            </p:cNvPr>
            <p:cNvSpPr txBox="1"/>
            <p:nvPr/>
          </p:nvSpPr>
          <p:spPr>
            <a:xfrm>
              <a:off x="1362707" y="4862833"/>
              <a:ext cx="250390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9</a:t>
              </a:r>
            </a:p>
          </p:txBody>
        </p:sp>
      </p:grpSp>
      <p:grpSp>
        <p:nvGrpSpPr>
          <p:cNvPr id="1231" name="Group 1230">
            <a:extLst>
              <a:ext uri="{FF2B5EF4-FFF2-40B4-BE49-F238E27FC236}">
                <a16:creationId xmlns:a16="http://schemas.microsoft.com/office/drawing/2014/main" id="{EFD05150-8BE1-F50C-FDB7-06BD7EC2579C}"/>
              </a:ext>
            </a:extLst>
          </p:cNvPr>
          <p:cNvGrpSpPr/>
          <p:nvPr/>
        </p:nvGrpSpPr>
        <p:grpSpPr>
          <a:xfrm>
            <a:off x="1882182" y="4752531"/>
            <a:ext cx="316112" cy="348829"/>
            <a:chOff x="1329846" y="4752531"/>
            <a:chExt cx="316112" cy="348829"/>
          </a:xfrm>
        </p:grpSpPr>
        <p:sp>
          <p:nvSpPr>
            <p:cNvPr id="1232" name="Freeform 10846">
              <a:extLst>
                <a:ext uri="{FF2B5EF4-FFF2-40B4-BE49-F238E27FC236}">
                  <a16:creationId xmlns:a16="http://schemas.microsoft.com/office/drawing/2014/main" id="{DCFAE746-23A2-5862-6DC6-EA26D1CD8E28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3" name="TextBox 1232">
              <a:extLst>
                <a:ext uri="{FF2B5EF4-FFF2-40B4-BE49-F238E27FC236}">
                  <a16:creationId xmlns:a16="http://schemas.microsoft.com/office/drawing/2014/main" id="{F5616F28-EA82-98C2-2EBE-DD520DA448ED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12</a:t>
              </a:r>
            </a:p>
          </p:txBody>
        </p:sp>
      </p:grpSp>
      <p:grpSp>
        <p:nvGrpSpPr>
          <p:cNvPr id="1234" name="Group 1233">
            <a:extLst>
              <a:ext uri="{FF2B5EF4-FFF2-40B4-BE49-F238E27FC236}">
                <a16:creationId xmlns:a16="http://schemas.microsoft.com/office/drawing/2014/main" id="{506F286E-3C1C-117E-C7B7-C91997D5FC93}"/>
              </a:ext>
            </a:extLst>
          </p:cNvPr>
          <p:cNvGrpSpPr/>
          <p:nvPr/>
        </p:nvGrpSpPr>
        <p:grpSpPr>
          <a:xfrm>
            <a:off x="2057586" y="4752531"/>
            <a:ext cx="316112" cy="348829"/>
            <a:chOff x="1329846" y="4752531"/>
            <a:chExt cx="316112" cy="348829"/>
          </a:xfrm>
        </p:grpSpPr>
        <p:sp>
          <p:nvSpPr>
            <p:cNvPr id="1235" name="Freeform 10846">
              <a:extLst>
                <a:ext uri="{FF2B5EF4-FFF2-40B4-BE49-F238E27FC236}">
                  <a16:creationId xmlns:a16="http://schemas.microsoft.com/office/drawing/2014/main" id="{512B0776-67C3-9629-7096-5CC9CC24711A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TextBox 1235">
              <a:extLst>
                <a:ext uri="{FF2B5EF4-FFF2-40B4-BE49-F238E27FC236}">
                  <a16:creationId xmlns:a16="http://schemas.microsoft.com/office/drawing/2014/main" id="{F0B7D260-0C58-3B2F-E558-3BDB3E930C23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15</a:t>
              </a:r>
            </a:p>
          </p:txBody>
        </p:sp>
      </p:grpSp>
      <p:grpSp>
        <p:nvGrpSpPr>
          <p:cNvPr id="1237" name="Group 1236">
            <a:extLst>
              <a:ext uri="{FF2B5EF4-FFF2-40B4-BE49-F238E27FC236}">
                <a16:creationId xmlns:a16="http://schemas.microsoft.com/office/drawing/2014/main" id="{9706A566-C91F-C4C5-52B9-76977439E08E}"/>
              </a:ext>
            </a:extLst>
          </p:cNvPr>
          <p:cNvGrpSpPr/>
          <p:nvPr/>
        </p:nvGrpSpPr>
        <p:grpSpPr>
          <a:xfrm>
            <a:off x="2232990" y="4752531"/>
            <a:ext cx="316112" cy="348829"/>
            <a:chOff x="1329846" y="4752531"/>
            <a:chExt cx="316112" cy="348829"/>
          </a:xfrm>
        </p:grpSpPr>
        <p:sp>
          <p:nvSpPr>
            <p:cNvPr id="1238" name="Freeform 10846">
              <a:extLst>
                <a:ext uri="{FF2B5EF4-FFF2-40B4-BE49-F238E27FC236}">
                  <a16:creationId xmlns:a16="http://schemas.microsoft.com/office/drawing/2014/main" id="{DEEAA4C9-ADCB-0704-CC41-2BFDFF2A6455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TextBox 1238">
              <a:extLst>
                <a:ext uri="{FF2B5EF4-FFF2-40B4-BE49-F238E27FC236}">
                  <a16:creationId xmlns:a16="http://schemas.microsoft.com/office/drawing/2014/main" id="{21EA3BF2-79A5-2E14-59B5-C87623F6378E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18</a:t>
              </a:r>
            </a:p>
          </p:txBody>
        </p:sp>
      </p:grpSp>
      <p:grpSp>
        <p:nvGrpSpPr>
          <p:cNvPr id="1240" name="Group 1239">
            <a:extLst>
              <a:ext uri="{FF2B5EF4-FFF2-40B4-BE49-F238E27FC236}">
                <a16:creationId xmlns:a16="http://schemas.microsoft.com/office/drawing/2014/main" id="{8B032448-F133-EC30-69D7-6E8008A51304}"/>
              </a:ext>
            </a:extLst>
          </p:cNvPr>
          <p:cNvGrpSpPr/>
          <p:nvPr/>
        </p:nvGrpSpPr>
        <p:grpSpPr>
          <a:xfrm>
            <a:off x="2408394" y="4752531"/>
            <a:ext cx="316112" cy="348829"/>
            <a:chOff x="1329846" y="4752531"/>
            <a:chExt cx="316112" cy="348829"/>
          </a:xfrm>
        </p:grpSpPr>
        <p:sp>
          <p:nvSpPr>
            <p:cNvPr id="1241" name="Freeform 10846">
              <a:extLst>
                <a:ext uri="{FF2B5EF4-FFF2-40B4-BE49-F238E27FC236}">
                  <a16:creationId xmlns:a16="http://schemas.microsoft.com/office/drawing/2014/main" id="{236CD49D-DFC0-E1E1-7CBC-3E16DE1DF414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TextBox 1241">
              <a:extLst>
                <a:ext uri="{FF2B5EF4-FFF2-40B4-BE49-F238E27FC236}">
                  <a16:creationId xmlns:a16="http://schemas.microsoft.com/office/drawing/2014/main" id="{5A91074C-37AD-08B5-378C-CF58FA3DE872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21</a:t>
              </a:r>
            </a:p>
          </p:txBody>
        </p:sp>
      </p:grpSp>
      <p:grpSp>
        <p:nvGrpSpPr>
          <p:cNvPr id="1243" name="Group 1242">
            <a:extLst>
              <a:ext uri="{FF2B5EF4-FFF2-40B4-BE49-F238E27FC236}">
                <a16:creationId xmlns:a16="http://schemas.microsoft.com/office/drawing/2014/main" id="{227B613E-24A4-6287-04CE-0D81B6ECF728}"/>
              </a:ext>
            </a:extLst>
          </p:cNvPr>
          <p:cNvGrpSpPr/>
          <p:nvPr/>
        </p:nvGrpSpPr>
        <p:grpSpPr>
          <a:xfrm>
            <a:off x="2583798" y="4752531"/>
            <a:ext cx="316112" cy="348829"/>
            <a:chOff x="1329846" y="4752531"/>
            <a:chExt cx="316112" cy="348829"/>
          </a:xfrm>
        </p:grpSpPr>
        <p:sp>
          <p:nvSpPr>
            <p:cNvPr id="1244" name="Freeform 10846">
              <a:extLst>
                <a:ext uri="{FF2B5EF4-FFF2-40B4-BE49-F238E27FC236}">
                  <a16:creationId xmlns:a16="http://schemas.microsoft.com/office/drawing/2014/main" id="{1F261D9B-65CD-06E8-7139-4A2E544C4A93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TextBox 1244">
              <a:extLst>
                <a:ext uri="{FF2B5EF4-FFF2-40B4-BE49-F238E27FC236}">
                  <a16:creationId xmlns:a16="http://schemas.microsoft.com/office/drawing/2014/main" id="{9B140A4A-2772-1117-EFB2-83E2CFA33160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24</a:t>
              </a:r>
            </a:p>
          </p:txBody>
        </p:sp>
      </p:grpSp>
      <p:grpSp>
        <p:nvGrpSpPr>
          <p:cNvPr id="1246" name="Group 1245">
            <a:extLst>
              <a:ext uri="{FF2B5EF4-FFF2-40B4-BE49-F238E27FC236}">
                <a16:creationId xmlns:a16="http://schemas.microsoft.com/office/drawing/2014/main" id="{BD99E1DB-EF2F-68AC-DDF0-6CD9A93880C5}"/>
              </a:ext>
            </a:extLst>
          </p:cNvPr>
          <p:cNvGrpSpPr/>
          <p:nvPr/>
        </p:nvGrpSpPr>
        <p:grpSpPr>
          <a:xfrm>
            <a:off x="2759202" y="4752531"/>
            <a:ext cx="316112" cy="348829"/>
            <a:chOff x="1329846" y="4752531"/>
            <a:chExt cx="316112" cy="348829"/>
          </a:xfrm>
        </p:grpSpPr>
        <p:sp>
          <p:nvSpPr>
            <p:cNvPr id="1247" name="Freeform 10846">
              <a:extLst>
                <a:ext uri="{FF2B5EF4-FFF2-40B4-BE49-F238E27FC236}">
                  <a16:creationId xmlns:a16="http://schemas.microsoft.com/office/drawing/2014/main" id="{55E6BE51-FD28-B998-6335-DD575AC5B4E1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8" name="TextBox 1247">
              <a:extLst>
                <a:ext uri="{FF2B5EF4-FFF2-40B4-BE49-F238E27FC236}">
                  <a16:creationId xmlns:a16="http://schemas.microsoft.com/office/drawing/2014/main" id="{0D81E539-518F-8789-DDD9-A6CB9CCC82D9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27</a:t>
              </a:r>
            </a:p>
          </p:txBody>
        </p:sp>
      </p:grpSp>
      <p:grpSp>
        <p:nvGrpSpPr>
          <p:cNvPr id="1249" name="Group 1248">
            <a:extLst>
              <a:ext uri="{FF2B5EF4-FFF2-40B4-BE49-F238E27FC236}">
                <a16:creationId xmlns:a16="http://schemas.microsoft.com/office/drawing/2014/main" id="{AE7B2749-516F-40AE-F09C-FEB6D36C058A}"/>
              </a:ext>
            </a:extLst>
          </p:cNvPr>
          <p:cNvGrpSpPr/>
          <p:nvPr/>
        </p:nvGrpSpPr>
        <p:grpSpPr>
          <a:xfrm>
            <a:off x="2934606" y="4752531"/>
            <a:ext cx="316112" cy="348829"/>
            <a:chOff x="1329846" y="4752531"/>
            <a:chExt cx="316112" cy="348829"/>
          </a:xfrm>
        </p:grpSpPr>
        <p:sp>
          <p:nvSpPr>
            <p:cNvPr id="1250" name="Freeform 10846">
              <a:extLst>
                <a:ext uri="{FF2B5EF4-FFF2-40B4-BE49-F238E27FC236}">
                  <a16:creationId xmlns:a16="http://schemas.microsoft.com/office/drawing/2014/main" id="{CD34DE85-907A-A8C6-A74A-8344637B8BFA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TextBox 1250">
              <a:extLst>
                <a:ext uri="{FF2B5EF4-FFF2-40B4-BE49-F238E27FC236}">
                  <a16:creationId xmlns:a16="http://schemas.microsoft.com/office/drawing/2014/main" id="{E507D8DF-0F15-3BF3-4D92-D6DB2ABE0DBF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30</a:t>
              </a:r>
            </a:p>
          </p:txBody>
        </p:sp>
      </p:grpSp>
      <p:grpSp>
        <p:nvGrpSpPr>
          <p:cNvPr id="1252" name="Group 1251">
            <a:extLst>
              <a:ext uri="{FF2B5EF4-FFF2-40B4-BE49-F238E27FC236}">
                <a16:creationId xmlns:a16="http://schemas.microsoft.com/office/drawing/2014/main" id="{BA722F62-5307-8D43-1140-9D79CF637C30}"/>
              </a:ext>
            </a:extLst>
          </p:cNvPr>
          <p:cNvGrpSpPr/>
          <p:nvPr/>
        </p:nvGrpSpPr>
        <p:grpSpPr>
          <a:xfrm>
            <a:off x="3110010" y="4752531"/>
            <a:ext cx="316112" cy="348829"/>
            <a:chOff x="1329846" y="4752531"/>
            <a:chExt cx="316112" cy="348829"/>
          </a:xfrm>
        </p:grpSpPr>
        <p:sp>
          <p:nvSpPr>
            <p:cNvPr id="1253" name="Freeform 10846">
              <a:extLst>
                <a:ext uri="{FF2B5EF4-FFF2-40B4-BE49-F238E27FC236}">
                  <a16:creationId xmlns:a16="http://schemas.microsoft.com/office/drawing/2014/main" id="{196AD531-51A3-B48A-EFB3-C36A58AFF9BD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TextBox 1253">
              <a:extLst>
                <a:ext uri="{FF2B5EF4-FFF2-40B4-BE49-F238E27FC236}">
                  <a16:creationId xmlns:a16="http://schemas.microsoft.com/office/drawing/2014/main" id="{B430017E-74ED-407A-D68B-F89E637948F3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33</a:t>
              </a:r>
            </a:p>
          </p:txBody>
        </p:sp>
      </p:grpSp>
      <p:grpSp>
        <p:nvGrpSpPr>
          <p:cNvPr id="1255" name="Group 1254">
            <a:extLst>
              <a:ext uri="{FF2B5EF4-FFF2-40B4-BE49-F238E27FC236}">
                <a16:creationId xmlns:a16="http://schemas.microsoft.com/office/drawing/2014/main" id="{E06DB3A4-2025-E4A8-32B2-AECB257136D7}"/>
              </a:ext>
            </a:extLst>
          </p:cNvPr>
          <p:cNvGrpSpPr/>
          <p:nvPr/>
        </p:nvGrpSpPr>
        <p:grpSpPr>
          <a:xfrm>
            <a:off x="3285414" y="4752531"/>
            <a:ext cx="316112" cy="348829"/>
            <a:chOff x="1329846" y="4752531"/>
            <a:chExt cx="316112" cy="348829"/>
          </a:xfrm>
        </p:grpSpPr>
        <p:sp>
          <p:nvSpPr>
            <p:cNvPr id="1256" name="Freeform 10846">
              <a:extLst>
                <a:ext uri="{FF2B5EF4-FFF2-40B4-BE49-F238E27FC236}">
                  <a16:creationId xmlns:a16="http://schemas.microsoft.com/office/drawing/2014/main" id="{09743567-A09E-C78A-617C-65AB3AF5155A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7" name="TextBox 1256">
              <a:extLst>
                <a:ext uri="{FF2B5EF4-FFF2-40B4-BE49-F238E27FC236}">
                  <a16:creationId xmlns:a16="http://schemas.microsoft.com/office/drawing/2014/main" id="{20B2EE31-76D8-B680-85AF-E30F329B2EC0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36</a:t>
              </a:r>
            </a:p>
          </p:txBody>
        </p:sp>
      </p:grpSp>
      <p:grpSp>
        <p:nvGrpSpPr>
          <p:cNvPr id="1258" name="Group 1257">
            <a:extLst>
              <a:ext uri="{FF2B5EF4-FFF2-40B4-BE49-F238E27FC236}">
                <a16:creationId xmlns:a16="http://schemas.microsoft.com/office/drawing/2014/main" id="{B417F7EF-CA8A-4C96-EB15-60C4F2EF6F8A}"/>
              </a:ext>
            </a:extLst>
          </p:cNvPr>
          <p:cNvGrpSpPr/>
          <p:nvPr/>
        </p:nvGrpSpPr>
        <p:grpSpPr>
          <a:xfrm>
            <a:off x="3460818" y="4752531"/>
            <a:ext cx="316112" cy="348829"/>
            <a:chOff x="1329846" y="4752531"/>
            <a:chExt cx="316112" cy="348829"/>
          </a:xfrm>
        </p:grpSpPr>
        <p:sp>
          <p:nvSpPr>
            <p:cNvPr id="1259" name="Freeform 10846">
              <a:extLst>
                <a:ext uri="{FF2B5EF4-FFF2-40B4-BE49-F238E27FC236}">
                  <a16:creationId xmlns:a16="http://schemas.microsoft.com/office/drawing/2014/main" id="{00738564-3938-5283-2DA4-FFF1BE34D975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0" name="TextBox 1259">
              <a:extLst>
                <a:ext uri="{FF2B5EF4-FFF2-40B4-BE49-F238E27FC236}">
                  <a16:creationId xmlns:a16="http://schemas.microsoft.com/office/drawing/2014/main" id="{7B41383D-437A-4EC1-8B09-A98BA5C252C1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39</a:t>
              </a:r>
            </a:p>
          </p:txBody>
        </p:sp>
      </p:grpSp>
      <p:grpSp>
        <p:nvGrpSpPr>
          <p:cNvPr id="1261" name="Group 1260">
            <a:extLst>
              <a:ext uri="{FF2B5EF4-FFF2-40B4-BE49-F238E27FC236}">
                <a16:creationId xmlns:a16="http://schemas.microsoft.com/office/drawing/2014/main" id="{3910B22E-0C2E-9484-59BB-D5FF81A9D349}"/>
              </a:ext>
            </a:extLst>
          </p:cNvPr>
          <p:cNvGrpSpPr/>
          <p:nvPr/>
        </p:nvGrpSpPr>
        <p:grpSpPr>
          <a:xfrm>
            <a:off x="3636222" y="4752531"/>
            <a:ext cx="316112" cy="348829"/>
            <a:chOff x="1329846" y="4752531"/>
            <a:chExt cx="316112" cy="348829"/>
          </a:xfrm>
        </p:grpSpPr>
        <p:sp>
          <p:nvSpPr>
            <p:cNvPr id="1262" name="Freeform 10846">
              <a:extLst>
                <a:ext uri="{FF2B5EF4-FFF2-40B4-BE49-F238E27FC236}">
                  <a16:creationId xmlns:a16="http://schemas.microsoft.com/office/drawing/2014/main" id="{9412CC21-B1DC-0039-3F86-71C41EEEBEAB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3" name="TextBox 1262">
              <a:extLst>
                <a:ext uri="{FF2B5EF4-FFF2-40B4-BE49-F238E27FC236}">
                  <a16:creationId xmlns:a16="http://schemas.microsoft.com/office/drawing/2014/main" id="{4DBE730B-1089-1B09-B5FD-D7E78E20AF4E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42</a:t>
              </a:r>
            </a:p>
          </p:txBody>
        </p:sp>
      </p:grpSp>
      <p:grpSp>
        <p:nvGrpSpPr>
          <p:cNvPr id="1264" name="Group 1263">
            <a:extLst>
              <a:ext uri="{FF2B5EF4-FFF2-40B4-BE49-F238E27FC236}">
                <a16:creationId xmlns:a16="http://schemas.microsoft.com/office/drawing/2014/main" id="{922FB27F-B4D6-4C24-7351-86876069BBE8}"/>
              </a:ext>
            </a:extLst>
          </p:cNvPr>
          <p:cNvGrpSpPr/>
          <p:nvPr/>
        </p:nvGrpSpPr>
        <p:grpSpPr>
          <a:xfrm>
            <a:off x="3811626" y="4752531"/>
            <a:ext cx="316112" cy="348829"/>
            <a:chOff x="1329846" y="4752531"/>
            <a:chExt cx="316112" cy="348829"/>
          </a:xfrm>
        </p:grpSpPr>
        <p:sp>
          <p:nvSpPr>
            <p:cNvPr id="1265" name="Freeform 10846">
              <a:extLst>
                <a:ext uri="{FF2B5EF4-FFF2-40B4-BE49-F238E27FC236}">
                  <a16:creationId xmlns:a16="http://schemas.microsoft.com/office/drawing/2014/main" id="{B5D7E9FD-3E5B-F533-E336-38A15D9FB447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6" name="TextBox 1265">
              <a:extLst>
                <a:ext uri="{FF2B5EF4-FFF2-40B4-BE49-F238E27FC236}">
                  <a16:creationId xmlns:a16="http://schemas.microsoft.com/office/drawing/2014/main" id="{988369DB-4DA5-E8BA-24C4-8C096BC7030E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45</a:t>
              </a:r>
            </a:p>
          </p:txBody>
        </p:sp>
      </p:grpSp>
      <p:grpSp>
        <p:nvGrpSpPr>
          <p:cNvPr id="1267" name="Group 1266">
            <a:extLst>
              <a:ext uri="{FF2B5EF4-FFF2-40B4-BE49-F238E27FC236}">
                <a16:creationId xmlns:a16="http://schemas.microsoft.com/office/drawing/2014/main" id="{22C9824B-8735-E1A7-7A29-8C98937BA628}"/>
              </a:ext>
            </a:extLst>
          </p:cNvPr>
          <p:cNvGrpSpPr/>
          <p:nvPr/>
        </p:nvGrpSpPr>
        <p:grpSpPr>
          <a:xfrm>
            <a:off x="3987030" y="4752531"/>
            <a:ext cx="316112" cy="348829"/>
            <a:chOff x="1329846" y="4752531"/>
            <a:chExt cx="316112" cy="348829"/>
          </a:xfrm>
        </p:grpSpPr>
        <p:sp>
          <p:nvSpPr>
            <p:cNvPr id="1268" name="Freeform 10846">
              <a:extLst>
                <a:ext uri="{FF2B5EF4-FFF2-40B4-BE49-F238E27FC236}">
                  <a16:creationId xmlns:a16="http://schemas.microsoft.com/office/drawing/2014/main" id="{CED44EA2-5DB2-A158-88F5-B28F9734AC02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9" name="TextBox 1268">
              <a:extLst>
                <a:ext uri="{FF2B5EF4-FFF2-40B4-BE49-F238E27FC236}">
                  <a16:creationId xmlns:a16="http://schemas.microsoft.com/office/drawing/2014/main" id="{18CEB978-6D1A-BB84-171E-89A145B6ECA8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48</a:t>
              </a:r>
            </a:p>
          </p:txBody>
        </p:sp>
      </p:grpSp>
      <p:grpSp>
        <p:nvGrpSpPr>
          <p:cNvPr id="1270" name="Group 1269">
            <a:extLst>
              <a:ext uri="{FF2B5EF4-FFF2-40B4-BE49-F238E27FC236}">
                <a16:creationId xmlns:a16="http://schemas.microsoft.com/office/drawing/2014/main" id="{894EFE42-D3C6-9C99-1B43-CAFA17C9404C}"/>
              </a:ext>
            </a:extLst>
          </p:cNvPr>
          <p:cNvGrpSpPr/>
          <p:nvPr/>
        </p:nvGrpSpPr>
        <p:grpSpPr>
          <a:xfrm>
            <a:off x="4162434" y="4752531"/>
            <a:ext cx="316112" cy="348829"/>
            <a:chOff x="1329846" y="4752531"/>
            <a:chExt cx="316112" cy="348829"/>
          </a:xfrm>
        </p:grpSpPr>
        <p:sp>
          <p:nvSpPr>
            <p:cNvPr id="1271" name="Freeform 10846">
              <a:extLst>
                <a:ext uri="{FF2B5EF4-FFF2-40B4-BE49-F238E27FC236}">
                  <a16:creationId xmlns:a16="http://schemas.microsoft.com/office/drawing/2014/main" id="{C8E06548-ECE1-5F96-A196-8A7781C77951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2" name="TextBox 1271">
              <a:extLst>
                <a:ext uri="{FF2B5EF4-FFF2-40B4-BE49-F238E27FC236}">
                  <a16:creationId xmlns:a16="http://schemas.microsoft.com/office/drawing/2014/main" id="{901138DB-E8E0-ED0F-B48E-4378AA4B21F2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51</a:t>
              </a:r>
            </a:p>
          </p:txBody>
        </p:sp>
      </p:grpSp>
      <p:grpSp>
        <p:nvGrpSpPr>
          <p:cNvPr id="1273" name="Group 1272">
            <a:extLst>
              <a:ext uri="{FF2B5EF4-FFF2-40B4-BE49-F238E27FC236}">
                <a16:creationId xmlns:a16="http://schemas.microsoft.com/office/drawing/2014/main" id="{A1E7AB80-3122-337E-6910-4B54775A8BC2}"/>
              </a:ext>
            </a:extLst>
          </p:cNvPr>
          <p:cNvGrpSpPr/>
          <p:nvPr/>
        </p:nvGrpSpPr>
        <p:grpSpPr>
          <a:xfrm>
            <a:off x="4337838" y="4752531"/>
            <a:ext cx="316112" cy="348829"/>
            <a:chOff x="1329846" y="4752531"/>
            <a:chExt cx="316112" cy="348829"/>
          </a:xfrm>
        </p:grpSpPr>
        <p:sp>
          <p:nvSpPr>
            <p:cNvPr id="1274" name="Freeform 10846">
              <a:extLst>
                <a:ext uri="{FF2B5EF4-FFF2-40B4-BE49-F238E27FC236}">
                  <a16:creationId xmlns:a16="http://schemas.microsoft.com/office/drawing/2014/main" id="{16202AB5-60A2-E8C6-7CF8-96CBA991F708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5" name="TextBox 1274">
              <a:extLst>
                <a:ext uri="{FF2B5EF4-FFF2-40B4-BE49-F238E27FC236}">
                  <a16:creationId xmlns:a16="http://schemas.microsoft.com/office/drawing/2014/main" id="{8035EB87-63BC-52B1-1B47-0A5E2491745F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54</a:t>
              </a:r>
            </a:p>
          </p:txBody>
        </p:sp>
      </p:grpSp>
      <p:grpSp>
        <p:nvGrpSpPr>
          <p:cNvPr id="1276" name="Group 1275">
            <a:extLst>
              <a:ext uri="{FF2B5EF4-FFF2-40B4-BE49-F238E27FC236}">
                <a16:creationId xmlns:a16="http://schemas.microsoft.com/office/drawing/2014/main" id="{2C5CF078-07A6-A37C-5E96-F703494BB879}"/>
              </a:ext>
            </a:extLst>
          </p:cNvPr>
          <p:cNvGrpSpPr/>
          <p:nvPr/>
        </p:nvGrpSpPr>
        <p:grpSpPr>
          <a:xfrm>
            <a:off x="4513242" y="4752531"/>
            <a:ext cx="316112" cy="348829"/>
            <a:chOff x="1329846" y="4752531"/>
            <a:chExt cx="316112" cy="348829"/>
          </a:xfrm>
        </p:grpSpPr>
        <p:sp>
          <p:nvSpPr>
            <p:cNvPr id="1277" name="Freeform 10846">
              <a:extLst>
                <a:ext uri="{FF2B5EF4-FFF2-40B4-BE49-F238E27FC236}">
                  <a16:creationId xmlns:a16="http://schemas.microsoft.com/office/drawing/2014/main" id="{997744D8-2756-B9FF-D63E-D50407CD0261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8" name="TextBox 1277">
              <a:extLst>
                <a:ext uri="{FF2B5EF4-FFF2-40B4-BE49-F238E27FC236}">
                  <a16:creationId xmlns:a16="http://schemas.microsoft.com/office/drawing/2014/main" id="{45E77421-65E3-0571-421A-261535D62646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57</a:t>
              </a:r>
            </a:p>
          </p:txBody>
        </p:sp>
      </p:grpSp>
      <p:grpSp>
        <p:nvGrpSpPr>
          <p:cNvPr id="1279" name="Group 1278">
            <a:extLst>
              <a:ext uri="{FF2B5EF4-FFF2-40B4-BE49-F238E27FC236}">
                <a16:creationId xmlns:a16="http://schemas.microsoft.com/office/drawing/2014/main" id="{23CB7111-1878-B326-651F-532AE1FDE82F}"/>
              </a:ext>
            </a:extLst>
          </p:cNvPr>
          <p:cNvGrpSpPr/>
          <p:nvPr/>
        </p:nvGrpSpPr>
        <p:grpSpPr>
          <a:xfrm>
            <a:off x="4688646" y="4752531"/>
            <a:ext cx="316112" cy="348829"/>
            <a:chOff x="1329846" y="4752531"/>
            <a:chExt cx="316112" cy="348829"/>
          </a:xfrm>
        </p:grpSpPr>
        <p:sp>
          <p:nvSpPr>
            <p:cNvPr id="1280" name="Freeform 10846">
              <a:extLst>
                <a:ext uri="{FF2B5EF4-FFF2-40B4-BE49-F238E27FC236}">
                  <a16:creationId xmlns:a16="http://schemas.microsoft.com/office/drawing/2014/main" id="{7DB70981-5DC2-76A0-71F0-4D819B888280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1" name="TextBox 1280">
              <a:extLst>
                <a:ext uri="{FF2B5EF4-FFF2-40B4-BE49-F238E27FC236}">
                  <a16:creationId xmlns:a16="http://schemas.microsoft.com/office/drawing/2014/main" id="{747B446E-5EDB-667D-7F2D-E946C55C8EBB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60</a:t>
              </a:r>
            </a:p>
          </p:txBody>
        </p:sp>
      </p:grpSp>
      <p:grpSp>
        <p:nvGrpSpPr>
          <p:cNvPr id="1282" name="Group 1281">
            <a:extLst>
              <a:ext uri="{FF2B5EF4-FFF2-40B4-BE49-F238E27FC236}">
                <a16:creationId xmlns:a16="http://schemas.microsoft.com/office/drawing/2014/main" id="{91CCB2A2-8080-6E7C-A1DD-C7170226307D}"/>
              </a:ext>
            </a:extLst>
          </p:cNvPr>
          <p:cNvGrpSpPr/>
          <p:nvPr/>
        </p:nvGrpSpPr>
        <p:grpSpPr>
          <a:xfrm>
            <a:off x="4864050" y="4752531"/>
            <a:ext cx="316112" cy="348829"/>
            <a:chOff x="1329846" y="4752531"/>
            <a:chExt cx="316112" cy="348829"/>
          </a:xfrm>
        </p:grpSpPr>
        <p:sp>
          <p:nvSpPr>
            <p:cNvPr id="1283" name="Freeform 10846">
              <a:extLst>
                <a:ext uri="{FF2B5EF4-FFF2-40B4-BE49-F238E27FC236}">
                  <a16:creationId xmlns:a16="http://schemas.microsoft.com/office/drawing/2014/main" id="{89BB2EC5-F533-2876-9F87-7E26FDAB3BBE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4" name="TextBox 1283">
              <a:extLst>
                <a:ext uri="{FF2B5EF4-FFF2-40B4-BE49-F238E27FC236}">
                  <a16:creationId xmlns:a16="http://schemas.microsoft.com/office/drawing/2014/main" id="{9CFD21DA-A25F-4ACB-3B6A-E7A00E918B97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63</a:t>
              </a:r>
            </a:p>
          </p:txBody>
        </p:sp>
      </p:grpSp>
      <p:grpSp>
        <p:nvGrpSpPr>
          <p:cNvPr id="1285" name="Group 1284">
            <a:extLst>
              <a:ext uri="{FF2B5EF4-FFF2-40B4-BE49-F238E27FC236}">
                <a16:creationId xmlns:a16="http://schemas.microsoft.com/office/drawing/2014/main" id="{76BFE066-16D2-92DF-72BC-AFA1AE41B628}"/>
              </a:ext>
            </a:extLst>
          </p:cNvPr>
          <p:cNvGrpSpPr/>
          <p:nvPr/>
        </p:nvGrpSpPr>
        <p:grpSpPr>
          <a:xfrm>
            <a:off x="5039454" y="4752531"/>
            <a:ext cx="316112" cy="348829"/>
            <a:chOff x="1329846" y="4752531"/>
            <a:chExt cx="316112" cy="348829"/>
          </a:xfrm>
        </p:grpSpPr>
        <p:sp>
          <p:nvSpPr>
            <p:cNvPr id="1286" name="Freeform 10846">
              <a:extLst>
                <a:ext uri="{FF2B5EF4-FFF2-40B4-BE49-F238E27FC236}">
                  <a16:creationId xmlns:a16="http://schemas.microsoft.com/office/drawing/2014/main" id="{AE8A7022-8239-CF07-1783-938F47D2EE0E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7" name="TextBox 1286">
              <a:extLst>
                <a:ext uri="{FF2B5EF4-FFF2-40B4-BE49-F238E27FC236}">
                  <a16:creationId xmlns:a16="http://schemas.microsoft.com/office/drawing/2014/main" id="{53B77FF0-1119-22DC-4C5C-8B3EF1344B9B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66</a:t>
              </a:r>
            </a:p>
          </p:txBody>
        </p:sp>
      </p:grpSp>
      <p:grpSp>
        <p:nvGrpSpPr>
          <p:cNvPr id="1288" name="Group 1287">
            <a:extLst>
              <a:ext uri="{FF2B5EF4-FFF2-40B4-BE49-F238E27FC236}">
                <a16:creationId xmlns:a16="http://schemas.microsoft.com/office/drawing/2014/main" id="{024D3EA9-F6A7-A9E8-52AA-D6D7261D707B}"/>
              </a:ext>
            </a:extLst>
          </p:cNvPr>
          <p:cNvGrpSpPr/>
          <p:nvPr/>
        </p:nvGrpSpPr>
        <p:grpSpPr>
          <a:xfrm>
            <a:off x="5214858" y="4752531"/>
            <a:ext cx="316112" cy="348829"/>
            <a:chOff x="1329846" y="4752531"/>
            <a:chExt cx="316112" cy="348829"/>
          </a:xfrm>
        </p:grpSpPr>
        <p:sp>
          <p:nvSpPr>
            <p:cNvPr id="1289" name="Freeform 10846">
              <a:extLst>
                <a:ext uri="{FF2B5EF4-FFF2-40B4-BE49-F238E27FC236}">
                  <a16:creationId xmlns:a16="http://schemas.microsoft.com/office/drawing/2014/main" id="{CF1E7F09-7DE1-768D-3687-13A283462EED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0" name="TextBox 1289">
              <a:extLst>
                <a:ext uri="{FF2B5EF4-FFF2-40B4-BE49-F238E27FC236}">
                  <a16:creationId xmlns:a16="http://schemas.microsoft.com/office/drawing/2014/main" id="{73DAB15B-1659-097F-67C7-C6C88F2D1119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69</a:t>
              </a:r>
            </a:p>
          </p:txBody>
        </p:sp>
      </p:grpSp>
      <p:grpSp>
        <p:nvGrpSpPr>
          <p:cNvPr id="1291" name="Group 1290">
            <a:extLst>
              <a:ext uri="{FF2B5EF4-FFF2-40B4-BE49-F238E27FC236}">
                <a16:creationId xmlns:a16="http://schemas.microsoft.com/office/drawing/2014/main" id="{2BEE9A17-FCC7-F526-4287-99844DD3D8D8}"/>
              </a:ext>
            </a:extLst>
          </p:cNvPr>
          <p:cNvGrpSpPr/>
          <p:nvPr/>
        </p:nvGrpSpPr>
        <p:grpSpPr>
          <a:xfrm>
            <a:off x="5390262" y="4752531"/>
            <a:ext cx="316112" cy="348829"/>
            <a:chOff x="1329846" y="4752531"/>
            <a:chExt cx="316112" cy="348829"/>
          </a:xfrm>
        </p:grpSpPr>
        <p:sp>
          <p:nvSpPr>
            <p:cNvPr id="1292" name="Freeform 10846">
              <a:extLst>
                <a:ext uri="{FF2B5EF4-FFF2-40B4-BE49-F238E27FC236}">
                  <a16:creationId xmlns:a16="http://schemas.microsoft.com/office/drawing/2014/main" id="{30B36CBE-A1B7-C40D-E145-F8BF8E5730EF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3" name="TextBox 1292">
              <a:extLst>
                <a:ext uri="{FF2B5EF4-FFF2-40B4-BE49-F238E27FC236}">
                  <a16:creationId xmlns:a16="http://schemas.microsoft.com/office/drawing/2014/main" id="{1DDF16AC-B91B-F10B-2B59-C915480F00A1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72</a:t>
              </a:r>
            </a:p>
          </p:txBody>
        </p:sp>
      </p:grpSp>
      <p:grpSp>
        <p:nvGrpSpPr>
          <p:cNvPr id="1294" name="Group 1293">
            <a:extLst>
              <a:ext uri="{FF2B5EF4-FFF2-40B4-BE49-F238E27FC236}">
                <a16:creationId xmlns:a16="http://schemas.microsoft.com/office/drawing/2014/main" id="{313CB67B-4AD1-90D1-BDBC-D9C89196D065}"/>
              </a:ext>
            </a:extLst>
          </p:cNvPr>
          <p:cNvGrpSpPr/>
          <p:nvPr/>
        </p:nvGrpSpPr>
        <p:grpSpPr>
          <a:xfrm>
            <a:off x="5565666" y="4752531"/>
            <a:ext cx="316112" cy="348829"/>
            <a:chOff x="1329846" y="4752531"/>
            <a:chExt cx="316112" cy="348829"/>
          </a:xfrm>
        </p:grpSpPr>
        <p:sp>
          <p:nvSpPr>
            <p:cNvPr id="1295" name="Freeform 10846">
              <a:extLst>
                <a:ext uri="{FF2B5EF4-FFF2-40B4-BE49-F238E27FC236}">
                  <a16:creationId xmlns:a16="http://schemas.microsoft.com/office/drawing/2014/main" id="{C49B6F87-858A-35D9-4B5E-23D20ADEAD71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6" name="TextBox 1295">
              <a:extLst>
                <a:ext uri="{FF2B5EF4-FFF2-40B4-BE49-F238E27FC236}">
                  <a16:creationId xmlns:a16="http://schemas.microsoft.com/office/drawing/2014/main" id="{310AD355-C0EB-A6FB-AAA7-E0F886033BAA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75</a:t>
              </a:r>
            </a:p>
          </p:txBody>
        </p:sp>
      </p:grpSp>
      <p:grpSp>
        <p:nvGrpSpPr>
          <p:cNvPr id="1297" name="Group 1296">
            <a:extLst>
              <a:ext uri="{FF2B5EF4-FFF2-40B4-BE49-F238E27FC236}">
                <a16:creationId xmlns:a16="http://schemas.microsoft.com/office/drawing/2014/main" id="{0C60C2F8-951C-E060-5C93-F3F9FD72ECAA}"/>
              </a:ext>
            </a:extLst>
          </p:cNvPr>
          <p:cNvGrpSpPr/>
          <p:nvPr/>
        </p:nvGrpSpPr>
        <p:grpSpPr>
          <a:xfrm>
            <a:off x="5741081" y="4752531"/>
            <a:ext cx="316112" cy="348829"/>
            <a:chOff x="1329846" y="4752531"/>
            <a:chExt cx="316112" cy="348829"/>
          </a:xfrm>
        </p:grpSpPr>
        <p:sp>
          <p:nvSpPr>
            <p:cNvPr id="1298" name="Freeform 10846">
              <a:extLst>
                <a:ext uri="{FF2B5EF4-FFF2-40B4-BE49-F238E27FC236}">
                  <a16:creationId xmlns:a16="http://schemas.microsoft.com/office/drawing/2014/main" id="{7B9C46CC-24D8-273A-1F1E-24DB04BC81CC}"/>
                </a:ext>
              </a:extLst>
            </p:cNvPr>
            <p:cNvSpPr/>
            <p:nvPr/>
          </p:nvSpPr>
          <p:spPr>
            <a:xfrm>
              <a:off x="1486936" y="4752531"/>
              <a:ext cx="15088" cy="11037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9" name="TextBox 1298">
              <a:extLst>
                <a:ext uri="{FF2B5EF4-FFF2-40B4-BE49-F238E27FC236}">
                  <a16:creationId xmlns:a16="http://schemas.microsoft.com/office/drawing/2014/main" id="{D5C763BF-1FA7-4054-575C-5D6CCCA5B405}"/>
                </a:ext>
              </a:extLst>
            </p:cNvPr>
            <p:cNvSpPr txBox="1"/>
            <p:nvPr/>
          </p:nvSpPr>
          <p:spPr>
            <a:xfrm>
              <a:off x="1329846" y="4862833"/>
              <a:ext cx="316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78</a:t>
              </a:r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B3D20AA4-8E78-CAEB-B555-2068713D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1517" y="1851583"/>
            <a:ext cx="4705779" cy="27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F94D02-04EA-48B3-8EC8-C4B9A7F7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778" y="345882"/>
            <a:ext cx="9162445" cy="535531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Most NGS Reports Highlight Actionable Information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7BB67-B7C0-4A80-B5D8-882303B8C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C7B90-2F71-9137-1F8F-26AC990ADBDF}"/>
              </a:ext>
            </a:extLst>
          </p:cNvPr>
          <p:cNvSpPr txBox="1"/>
          <p:nvPr/>
        </p:nvSpPr>
        <p:spPr>
          <a:xfrm>
            <a:off x="377719" y="6223479"/>
            <a:ext cx="1146349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b="1" dirty="0">
                <a:cs typeface="Calibri"/>
              </a:rPr>
              <a:t>1</a:t>
            </a:r>
            <a:r>
              <a:rPr lang="en-US" sz="800" dirty="0">
                <a:cs typeface="Calibri"/>
              </a:rPr>
              <a:t>.</a:t>
            </a:r>
            <a:r>
              <a:rPr lang="en-US" sz="800" b="1" dirty="0">
                <a:cs typeface="Calibri"/>
              </a:rPr>
              <a:t> </a:t>
            </a:r>
            <a:r>
              <a:rPr lang="en-US" sz="800" dirty="0">
                <a:cs typeface="Calibri"/>
              </a:rPr>
              <a:t>National Library of Medicine. Updated September 1, 2022. Accessed April 24, 2023. https://www.ncbi.nlm.nih.gov/gtr/tests/558436/overview/</a:t>
            </a:r>
            <a:r>
              <a:rPr lang="en-US" sz="800" dirty="0">
                <a:ea typeface="+mn-lt"/>
                <a:cs typeface="+mn-lt"/>
              </a:rPr>
              <a:t> </a:t>
            </a:r>
            <a:r>
              <a:rPr lang="en-US" sz="800" b="1" dirty="0">
                <a:ea typeface="+mn-lt"/>
                <a:cs typeface="+mn-lt"/>
              </a:rPr>
              <a:t>2</a:t>
            </a:r>
            <a:r>
              <a:rPr lang="en-US" sz="800" dirty="0">
                <a:ea typeface="+mn-lt"/>
                <a:cs typeface="+mn-lt"/>
              </a:rPr>
              <a:t>.</a:t>
            </a:r>
            <a:r>
              <a:rPr lang="en-US" sz="800" b="1" dirty="0">
                <a:ea typeface="+mn-lt"/>
                <a:cs typeface="+mn-lt"/>
              </a:rPr>
              <a:t> </a:t>
            </a:r>
            <a:r>
              <a:rPr lang="en-US" sz="800" dirty="0">
                <a:ea typeface="+mn-lt"/>
                <a:cs typeface="+mn-lt"/>
              </a:rPr>
              <a:t>Tempus. Accessed April 24, 2023. https://</a:t>
            </a:r>
            <a:r>
              <a:rPr lang="en-US" sz="800" dirty="0" err="1">
                <a:ea typeface="+mn-lt"/>
                <a:cs typeface="+mn-lt"/>
              </a:rPr>
              <a:t>www.tempus.com</a:t>
            </a:r>
            <a:r>
              <a:rPr lang="en-US" sz="800" dirty="0">
                <a:ea typeface="+mn-lt"/>
                <a:cs typeface="+mn-lt"/>
              </a:rPr>
              <a:t>/oncology/genomic-profiling/ </a:t>
            </a:r>
            <a:r>
              <a:rPr lang="en-US" sz="800" b="1" dirty="0">
                <a:ea typeface="+mn-lt"/>
                <a:cs typeface="+mn-lt"/>
              </a:rPr>
              <a:t>3</a:t>
            </a:r>
            <a:r>
              <a:rPr lang="en-US" sz="800" dirty="0">
                <a:ea typeface="+mn-lt"/>
                <a:cs typeface="+mn-lt"/>
              </a:rPr>
              <a:t>. Tempus. </a:t>
            </a:r>
            <a:br>
              <a:rPr lang="en-US" sz="800" dirty="0">
                <a:ea typeface="+mn-lt"/>
                <a:cs typeface="+mn-lt"/>
              </a:rPr>
            </a:br>
            <a:r>
              <a:rPr lang="en-US" sz="800" dirty="0">
                <a:ea typeface="+mn-lt"/>
                <a:cs typeface="+mn-lt"/>
              </a:rPr>
              <a:t>Accessed April 24, 2023. https://www.tempus.com/wp-content/uploads/2022/09/Tempus-Onco_Clinical-Report-Sample.pdf   </a:t>
            </a:r>
            <a:endParaRPr lang="en-US" sz="800" dirty="0">
              <a:cs typeface="Calibri"/>
            </a:endParaRPr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9AE75B-F479-AA7D-7FD3-6EEEC9C67450}"/>
              </a:ext>
            </a:extLst>
          </p:cNvPr>
          <p:cNvGrpSpPr/>
          <p:nvPr/>
        </p:nvGrpSpPr>
        <p:grpSpPr>
          <a:xfrm>
            <a:off x="465138" y="1212824"/>
            <a:ext cx="11247895" cy="5227289"/>
            <a:chOff x="-190701" y="930560"/>
            <a:chExt cx="12467516" cy="5794090"/>
          </a:xfrm>
        </p:grpSpPr>
        <p:pic>
          <p:nvPicPr>
            <p:cNvPr id="39" name="Picture 38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EEE3407D-DBB1-10DF-329C-58955A7E0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805" y="930560"/>
              <a:ext cx="4477252" cy="5794090"/>
            </a:xfrm>
            <a:prstGeom prst="rect">
              <a:avLst/>
            </a:prstGeom>
            <a:ln w="3175"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B0FA3182-14FE-8DB9-8425-38E60383F060}"/>
                </a:ext>
              </a:extLst>
            </p:cNvPr>
            <p:cNvSpPr/>
            <p:nvPr/>
          </p:nvSpPr>
          <p:spPr>
            <a:xfrm>
              <a:off x="6452422" y="2817350"/>
              <a:ext cx="3502062" cy="3333045"/>
            </a:xfrm>
            <a:prstGeom prst="roundRect">
              <a:avLst>
                <a:gd name="adj" fmla="val 2631"/>
              </a:avLst>
            </a:prstGeom>
            <a:solidFill>
              <a:srgbClr val="EAEAE8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274320" rtlCol="0" anchor="ctr" anchorCtr="0"/>
            <a:lstStyle/>
            <a:p>
              <a:pPr lvl="0">
                <a:spcBef>
                  <a:spcPts val="600"/>
                </a:spcBef>
              </a:pPr>
              <a:r>
                <a:rPr lang="en-US" sz="1600" b="1" dirty="0">
                  <a:solidFill>
                    <a:schemeClr val="bg2"/>
                  </a:solidFill>
                </a:rPr>
                <a:t>Methodology</a:t>
              </a:r>
              <a:endParaRPr lang="en-US" sz="1400" b="1" dirty="0">
                <a:solidFill>
                  <a:schemeClr val="bg2"/>
                </a:solidFill>
              </a:endParaRPr>
            </a:p>
            <a:p>
              <a:pPr lvl="0">
                <a:spcBef>
                  <a:spcPts val="600"/>
                </a:spcBef>
              </a:pPr>
              <a:r>
                <a:rPr lang="en-US" sz="1400" b="1" dirty="0">
                  <a:solidFill>
                    <a:schemeClr val="bg2"/>
                  </a:solidFill>
                </a:rPr>
                <a:t>Test material</a:t>
              </a:r>
              <a:r>
                <a:rPr lang="en-US" sz="1400" dirty="0">
                  <a:solidFill>
                    <a:schemeClr val="bg2"/>
                  </a:solidFill>
                </a:rPr>
                <a:t>: </a:t>
              </a:r>
              <a:r>
                <a:rPr lang="en-US" sz="1400" dirty="0">
                  <a:solidFill>
                    <a:schemeClr val="tx1"/>
                  </a:solidFill>
                </a:rPr>
                <a:t>Tumor DNA/RNA</a:t>
              </a:r>
              <a:r>
                <a:rPr lang="en-US" sz="1400" baseline="30000" dirty="0">
                  <a:solidFill>
                    <a:schemeClr val="tx1"/>
                  </a:solidFill>
                </a:rPr>
                <a:t>1</a:t>
              </a:r>
              <a:endParaRPr lang="en-US" sz="1400" baseline="30000" dirty="0">
                <a:solidFill>
                  <a:schemeClr val="tx1"/>
                </a:solidFill>
                <a:cs typeface="Calibri"/>
              </a:endParaRPr>
            </a:p>
            <a:p>
              <a:pPr lvl="0">
                <a:spcBef>
                  <a:spcPts val="600"/>
                </a:spcBef>
              </a:pPr>
              <a:r>
                <a:rPr lang="en-US" sz="1400" b="1" dirty="0">
                  <a:solidFill>
                    <a:schemeClr val="bg2"/>
                  </a:solidFill>
                </a:rPr>
                <a:t>Gene panel</a:t>
              </a:r>
              <a:r>
                <a:rPr lang="en-US" sz="1400" dirty="0">
                  <a:solidFill>
                    <a:schemeClr val="bg2"/>
                  </a:solidFill>
                </a:rPr>
                <a:t>: </a:t>
              </a:r>
              <a:r>
                <a:rPr lang="en-US" sz="1400" dirty="0">
                  <a:solidFill>
                    <a:schemeClr val="tx1"/>
                  </a:solidFill>
                </a:rPr>
                <a:t>Tempus </a:t>
              </a:r>
              <a:r>
                <a:rPr lang="en-US" sz="1400" dirty="0" err="1">
                  <a:solidFill>
                    <a:schemeClr val="tx1"/>
                  </a:solidFill>
                </a:rPr>
                <a:t>xT</a:t>
              </a:r>
              <a:r>
                <a:rPr lang="en-US" sz="1400" dirty="0">
                  <a:solidFill>
                    <a:schemeClr val="tx1"/>
                  </a:solidFill>
                </a:rPr>
                <a:t> Targeted Panel of 648 genes. Assay v4</a:t>
              </a: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—</a:t>
              </a:r>
              <a:r>
                <a:rPr lang="en-US" sz="1400" dirty="0">
                  <a:solidFill>
                    <a:schemeClr val="tx1"/>
                  </a:solidFill>
                  <a:ea typeface="+mn-lt"/>
                  <a:cs typeface="+mn-lt"/>
                </a:rPr>
                <a:t>a custom oncology testing panel</a:t>
              </a:r>
              <a:r>
                <a:rPr lang="en-US" sz="1400" dirty="0">
                  <a:solidFill>
                    <a:schemeClr val="tx1"/>
                  </a:solidFill>
                </a:rPr>
                <a:t> (see detailed list of genes in full report)</a:t>
              </a:r>
              <a:r>
                <a:rPr lang="en-US" sz="1400" baseline="30000" dirty="0">
                  <a:solidFill>
                    <a:schemeClr val="tx1"/>
                  </a:solidFill>
                </a:rPr>
                <a:t>2,3</a:t>
              </a:r>
              <a:endParaRPr lang="en-US" sz="1400" baseline="30000" dirty="0">
                <a:solidFill>
                  <a:schemeClr val="tx1"/>
                </a:solidFill>
                <a:cs typeface="Calibri"/>
              </a:endParaRPr>
            </a:p>
            <a:p>
              <a:pPr lvl="0">
                <a:spcBef>
                  <a:spcPts val="600"/>
                </a:spcBef>
              </a:pPr>
              <a:r>
                <a:rPr lang="en-US" sz="1400" b="1" dirty="0">
                  <a:solidFill>
                    <a:schemeClr val="bg2"/>
                  </a:solidFill>
                </a:rPr>
                <a:t>Instrument: </a:t>
              </a:r>
              <a:r>
                <a:rPr lang="en-US" sz="1400" dirty="0">
                  <a:solidFill>
                    <a:schemeClr val="tx1"/>
                  </a:solidFill>
                </a:rPr>
                <a:t>Illumina </a:t>
              </a:r>
              <a:r>
                <a:rPr lang="en-US" sz="1400" dirty="0" err="1">
                  <a:solidFill>
                    <a:schemeClr val="tx1"/>
                  </a:solidFill>
                </a:rPr>
                <a:t>Novaseq</a:t>
              </a:r>
              <a:r>
                <a:rPr lang="en-US" sz="1400" dirty="0">
                  <a:solidFill>
                    <a:schemeClr val="tx1"/>
                  </a:solidFill>
                </a:rPr>
                <a:t> 6000</a:t>
              </a:r>
              <a:r>
                <a:rPr lang="en-US" sz="1400" baseline="30000" dirty="0">
                  <a:solidFill>
                    <a:schemeClr val="tx1"/>
                  </a:solidFill>
                </a:rPr>
                <a:t>1</a:t>
              </a:r>
              <a:endParaRPr lang="en-US" sz="1400" baseline="30000" dirty="0">
                <a:solidFill>
                  <a:schemeClr val="tx1"/>
                </a:solidFill>
                <a:cs typeface="Calibri"/>
              </a:endParaRPr>
            </a:p>
            <a:p>
              <a:pPr lvl="0">
                <a:spcBef>
                  <a:spcPts val="600"/>
                </a:spcBef>
              </a:pPr>
              <a:r>
                <a:rPr lang="en-US" sz="1400" b="1" dirty="0">
                  <a:solidFill>
                    <a:schemeClr val="bg2"/>
                  </a:solidFill>
                </a:rPr>
                <a:t>Reference genome</a:t>
              </a:r>
              <a:r>
                <a:rPr lang="en-US" sz="1400" dirty="0">
                  <a:solidFill>
                    <a:schemeClr val="bg2"/>
                  </a:solidFill>
                </a:rPr>
                <a:t>: </a:t>
              </a:r>
              <a:r>
                <a:rPr lang="en-US" sz="1400" dirty="0">
                  <a:solidFill>
                    <a:schemeClr val="tx1"/>
                  </a:solidFill>
                </a:rPr>
                <a:t>GRCh37 (hg19)</a:t>
              </a:r>
              <a:r>
                <a:rPr lang="en-US" sz="1400" baseline="30000" dirty="0">
                  <a:solidFill>
                    <a:schemeClr val="tx1"/>
                  </a:solidFill>
                </a:rPr>
                <a:t>3</a:t>
              </a:r>
              <a:endParaRPr lang="en-US" sz="1400" baseline="300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7794A2-A965-DEFE-8FD9-09DAEF2E5217}"/>
                </a:ext>
              </a:extLst>
            </p:cNvPr>
            <p:cNvSpPr txBox="1"/>
            <p:nvPr/>
          </p:nvSpPr>
          <p:spPr>
            <a:xfrm flipH="1">
              <a:off x="6452419" y="1591295"/>
              <a:ext cx="4005604" cy="10769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Most reports will provide variant results listed by tier of evidence in order of relevance, and relevant FDA-approved therapies. Certain reports may identify possible clinical trial options.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6DC81FB-B090-66AB-29F7-05E61FE387D7}"/>
                </a:ext>
              </a:extLst>
            </p:cNvPr>
            <p:cNvSpPr txBox="1"/>
            <p:nvPr/>
          </p:nvSpPr>
          <p:spPr>
            <a:xfrm flipH="1">
              <a:off x="10138594" y="2811358"/>
              <a:ext cx="2138221" cy="93690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Methodology identifies material tested </a:t>
              </a:r>
              <a:r>
                <a:rPr lang="en-US" sz="1200" dirty="0">
                  <a:solidFill>
                    <a:schemeClr val="bg1"/>
                  </a:solidFill>
                </a:rPr>
                <a:t>(DNA and/or RNA)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A9886D-0C4A-1BBC-6832-6F282F4FE0E9}"/>
                </a:ext>
              </a:extLst>
            </p:cNvPr>
            <p:cNvSpPr txBox="1"/>
            <p:nvPr/>
          </p:nvSpPr>
          <p:spPr>
            <a:xfrm flipH="1">
              <a:off x="10138593" y="3832079"/>
              <a:ext cx="2138221" cy="131064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Methodology details include test description, sequencing instrument, and reference </a:t>
              </a:r>
              <a:br>
                <a:rPr lang="en-US" sz="1200" b="1" dirty="0">
                  <a:solidFill>
                    <a:schemeClr val="bg1"/>
                  </a:solidFill>
                </a:rPr>
              </a:br>
              <a:r>
                <a:rPr lang="en-US" sz="1200" b="1" dirty="0">
                  <a:solidFill>
                    <a:schemeClr val="bg1"/>
                  </a:solidFill>
                </a:rPr>
                <a:t>genome used.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3EBBFD7-561C-38F2-85F6-BF008FA156AB}"/>
                </a:ext>
              </a:extLst>
            </p:cNvPr>
            <p:cNvSpPr txBox="1"/>
            <p:nvPr/>
          </p:nvSpPr>
          <p:spPr>
            <a:xfrm flipH="1">
              <a:off x="-190701" y="3305806"/>
              <a:ext cx="1527611" cy="1410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Higher tumor cell content is associated with a lower probability </a:t>
              </a:r>
              <a:br>
                <a:rPr lang="en-US" sz="1200" b="1" dirty="0">
                  <a:solidFill>
                    <a:schemeClr val="bg1"/>
                  </a:solidFill>
                </a:rPr>
              </a:br>
              <a:r>
                <a:rPr lang="en-US" sz="1200" b="1" dirty="0">
                  <a:solidFill>
                    <a:schemeClr val="bg1"/>
                  </a:solidFill>
                </a:rPr>
                <a:t>of false negatives.</a:t>
              </a:r>
            </a:p>
          </p:txBody>
        </p:sp>
        <p:sp>
          <p:nvSpPr>
            <p:cNvPr id="54" name="Isosceles Triangle 14">
              <a:extLst>
                <a:ext uri="{FF2B5EF4-FFF2-40B4-BE49-F238E27FC236}">
                  <a16:creationId xmlns:a16="http://schemas.microsoft.com/office/drawing/2014/main" id="{168D6B9A-0485-D0A2-1A05-C1EAE719FC41}"/>
                </a:ext>
              </a:extLst>
            </p:cNvPr>
            <p:cNvSpPr/>
            <p:nvPr/>
          </p:nvSpPr>
          <p:spPr>
            <a:xfrm rot="16200000">
              <a:off x="6173384" y="2163355"/>
              <a:ext cx="212623" cy="195789"/>
            </a:xfrm>
            <a:custGeom>
              <a:avLst/>
              <a:gdLst>
                <a:gd name="connsiteX0" fmla="*/ 0 w 217473"/>
                <a:gd name="connsiteY0" fmla="*/ 200255 h 200255"/>
                <a:gd name="connsiteX1" fmla="*/ 108737 w 217473"/>
                <a:gd name="connsiteY1" fmla="*/ 0 h 200255"/>
                <a:gd name="connsiteX2" fmla="*/ 217473 w 217473"/>
                <a:gd name="connsiteY2" fmla="*/ 200255 h 200255"/>
                <a:gd name="connsiteX3" fmla="*/ 0 w 217473"/>
                <a:gd name="connsiteY3" fmla="*/ 200255 h 200255"/>
                <a:gd name="connsiteX0" fmla="*/ 0 w 217473"/>
                <a:gd name="connsiteY0" fmla="*/ 200255 h 200255"/>
                <a:gd name="connsiteX1" fmla="*/ 108737 w 217473"/>
                <a:gd name="connsiteY1" fmla="*/ 0 h 200255"/>
                <a:gd name="connsiteX2" fmla="*/ 217473 w 217473"/>
                <a:gd name="connsiteY2" fmla="*/ 200255 h 200255"/>
                <a:gd name="connsiteX3" fmla="*/ 109699 w 217473"/>
                <a:gd name="connsiteY3" fmla="*/ 198669 h 200255"/>
                <a:gd name="connsiteX4" fmla="*/ 0 w 217473"/>
                <a:gd name="connsiteY4" fmla="*/ 200255 h 200255"/>
                <a:gd name="connsiteX0" fmla="*/ 0 w 217473"/>
                <a:gd name="connsiteY0" fmla="*/ 200255 h 291695"/>
                <a:gd name="connsiteX1" fmla="*/ 108737 w 217473"/>
                <a:gd name="connsiteY1" fmla="*/ 0 h 291695"/>
                <a:gd name="connsiteX2" fmla="*/ 217473 w 217473"/>
                <a:gd name="connsiteY2" fmla="*/ 200255 h 291695"/>
                <a:gd name="connsiteX3" fmla="*/ 109699 w 217473"/>
                <a:gd name="connsiteY3" fmla="*/ 198669 h 291695"/>
                <a:gd name="connsiteX4" fmla="*/ 91440 w 217473"/>
                <a:gd name="connsiteY4" fmla="*/ 291695 h 291695"/>
                <a:gd name="connsiteX0" fmla="*/ 0 w 217473"/>
                <a:gd name="connsiteY0" fmla="*/ 200255 h 200255"/>
                <a:gd name="connsiteX1" fmla="*/ 108737 w 217473"/>
                <a:gd name="connsiteY1" fmla="*/ 0 h 200255"/>
                <a:gd name="connsiteX2" fmla="*/ 217473 w 217473"/>
                <a:gd name="connsiteY2" fmla="*/ 200255 h 200255"/>
                <a:gd name="connsiteX3" fmla="*/ 109699 w 217473"/>
                <a:gd name="connsiteY3" fmla="*/ 198669 h 200255"/>
                <a:gd name="connsiteX0" fmla="*/ 0 w 217473"/>
                <a:gd name="connsiteY0" fmla="*/ 200255 h 200255"/>
                <a:gd name="connsiteX1" fmla="*/ 108737 w 217473"/>
                <a:gd name="connsiteY1" fmla="*/ 0 h 200255"/>
                <a:gd name="connsiteX2" fmla="*/ 217473 w 217473"/>
                <a:gd name="connsiteY2" fmla="*/ 200255 h 20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473" h="200255">
                  <a:moveTo>
                    <a:pt x="0" y="200255"/>
                  </a:moveTo>
                  <a:lnTo>
                    <a:pt x="108737" y="0"/>
                  </a:lnTo>
                  <a:lnTo>
                    <a:pt x="217473" y="200255"/>
                  </a:lnTo>
                </a:path>
              </a:pathLst>
            </a:custGeom>
            <a:solidFill>
              <a:schemeClr val="bg1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A75058A-D458-91CA-E6E3-56C13191EF43}"/>
                </a:ext>
              </a:extLst>
            </p:cNvPr>
            <p:cNvCxnSpPr/>
            <p:nvPr/>
          </p:nvCxnSpPr>
          <p:spPr>
            <a:xfrm flipV="1">
              <a:off x="6377591" y="1591295"/>
              <a:ext cx="1" cy="5660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BFC8DC1-4FCD-18B8-660E-50B8E84EA9D5}"/>
                </a:ext>
              </a:extLst>
            </p:cNvPr>
            <p:cNvCxnSpPr/>
            <p:nvPr/>
          </p:nvCxnSpPr>
          <p:spPr>
            <a:xfrm>
              <a:off x="6377591" y="2365130"/>
              <a:ext cx="0" cy="303118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E2D908-34FC-4E66-37C4-2B1482F5DB09}"/>
                </a:ext>
              </a:extLst>
            </p:cNvPr>
            <p:cNvGrpSpPr/>
            <p:nvPr/>
          </p:nvGrpSpPr>
          <p:grpSpPr>
            <a:xfrm>
              <a:off x="9854356" y="2798756"/>
              <a:ext cx="200256" cy="1033322"/>
              <a:chOff x="10439581" y="2670386"/>
              <a:chExt cx="200256" cy="1033322"/>
            </a:xfrm>
          </p:grpSpPr>
          <p:sp>
            <p:nvSpPr>
              <p:cNvPr id="70" name="Isosceles Triangle 14">
                <a:extLst>
                  <a:ext uri="{FF2B5EF4-FFF2-40B4-BE49-F238E27FC236}">
                    <a16:creationId xmlns:a16="http://schemas.microsoft.com/office/drawing/2014/main" id="{F2E73084-7E3D-5A22-BCE9-0F7A08166A2F}"/>
                  </a:ext>
                </a:extLst>
              </p:cNvPr>
              <p:cNvSpPr/>
              <p:nvPr/>
            </p:nvSpPr>
            <p:spPr>
              <a:xfrm rot="16200000">
                <a:off x="10430972" y="3369959"/>
                <a:ext cx="217473" cy="200255"/>
              </a:xfrm>
              <a:custGeom>
                <a:avLst/>
                <a:gdLst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0 w 217473"/>
                  <a:gd name="connsiteY3" fmla="*/ 200255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4" fmla="*/ 0 w 217473"/>
                  <a:gd name="connsiteY4" fmla="*/ 200255 h 200255"/>
                  <a:gd name="connsiteX0" fmla="*/ 0 w 217473"/>
                  <a:gd name="connsiteY0" fmla="*/ 200255 h 291695"/>
                  <a:gd name="connsiteX1" fmla="*/ 108737 w 217473"/>
                  <a:gd name="connsiteY1" fmla="*/ 0 h 291695"/>
                  <a:gd name="connsiteX2" fmla="*/ 217473 w 217473"/>
                  <a:gd name="connsiteY2" fmla="*/ 200255 h 291695"/>
                  <a:gd name="connsiteX3" fmla="*/ 109699 w 217473"/>
                  <a:gd name="connsiteY3" fmla="*/ 198669 h 291695"/>
                  <a:gd name="connsiteX4" fmla="*/ 91440 w 217473"/>
                  <a:gd name="connsiteY4" fmla="*/ 291695 h 29169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73" h="200255">
                    <a:moveTo>
                      <a:pt x="0" y="200255"/>
                    </a:moveTo>
                    <a:lnTo>
                      <a:pt x="108737" y="0"/>
                    </a:lnTo>
                    <a:lnTo>
                      <a:pt x="217473" y="200255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863670D-1784-2511-8BEB-57D0879BB1AF}"/>
                  </a:ext>
                </a:extLst>
              </p:cNvPr>
              <p:cNvCxnSpPr>
                <a:cxnSpLocks/>
                <a:stCxn id="70" idx="2"/>
              </p:cNvCxnSpPr>
              <p:nvPr/>
            </p:nvCxnSpPr>
            <p:spPr>
              <a:xfrm flipV="1">
                <a:off x="10639836" y="2670386"/>
                <a:ext cx="1" cy="690964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B1E668A-816D-0FEF-BE83-51C5CCA06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9836" y="3576365"/>
                <a:ext cx="0" cy="127343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C47557-C665-1A0D-99BB-8F2FBC5CE0DE}"/>
                </a:ext>
              </a:extLst>
            </p:cNvPr>
            <p:cNvGrpSpPr/>
            <p:nvPr/>
          </p:nvGrpSpPr>
          <p:grpSpPr>
            <a:xfrm flipV="1">
              <a:off x="9854356" y="3832079"/>
              <a:ext cx="200256" cy="1310641"/>
              <a:chOff x="10439581" y="2293619"/>
              <a:chExt cx="200256" cy="1310641"/>
            </a:xfrm>
          </p:grpSpPr>
          <p:sp>
            <p:nvSpPr>
              <p:cNvPr id="67" name="Isosceles Triangle 14">
                <a:extLst>
                  <a:ext uri="{FF2B5EF4-FFF2-40B4-BE49-F238E27FC236}">
                    <a16:creationId xmlns:a16="http://schemas.microsoft.com/office/drawing/2014/main" id="{FE2D2ECF-82BF-3832-E71E-55F6F8D01A4A}"/>
                  </a:ext>
                </a:extLst>
              </p:cNvPr>
              <p:cNvSpPr/>
              <p:nvPr/>
            </p:nvSpPr>
            <p:spPr>
              <a:xfrm rot="16200000">
                <a:off x="10430972" y="3369959"/>
                <a:ext cx="217473" cy="200255"/>
              </a:xfrm>
              <a:custGeom>
                <a:avLst/>
                <a:gdLst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0 w 217473"/>
                  <a:gd name="connsiteY3" fmla="*/ 200255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4" fmla="*/ 0 w 217473"/>
                  <a:gd name="connsiteY4" fmla="*/ 200255 h 200255"/>
                  <a:gd name="connsiteX0" fmla="*/ 0 w 217473"/>
                  <a:gd name="connsiteY0" fmla="*/ 200255 h 291695"/>
                  <a:gd name="connsiteX1" fmla="*/ 108737 w 217473"/>
                  <a:gd name="connsiteY1" fmla="*/ 0 h 291695"/>
                  <a:gd name="connsiteX2" fmla="*/ 217473 w 217473"/>
                  <a:gd name="connsiteY2" fmla="*/ 200255 h 291695"/>
                  <a:gd name="connsiteX3" fmla="*/ 109699 w 217473"/>
                  <a:gd name="connsiteY3" fmla="*/ 198669 h 291695"/>
                  <a:gd name="connsiteX4" fmla="*/ 91440 w 217473"/>
                  <a:gd name="connsiteY4" fmla="*/ 291695 h 29169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73" h="200255">
                    <a:moveTo>
                      <a:pt x="0" y="200255"/>
                    </a:moveTo>
                    <a:lnTo>
                      <a:pt x="108737" y="0"/>
                    </a:lnTo>
                    <a:lnTo>
                      <a:pt x="217473" y="200255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EDC14D5-51F2-6288-4229-ED5DEA8A8F7C}"/>
                  </a:ext>
                </a:extLst>
              </p:cNvPr>
              <p:cNvCxnSpPr>
                <a:cxnSpLocks/>
                <a:stCxn id="67" idx="2"/>
              </p:cNvCxnSpPr>
              <p:nvPr/>
            </p:nvCxnSpPr>
            <p:spPr>
              <a:xfrm flipV="1">
                <a:off x="10639836" y="2293619"/>
                <a:ext cx="1" cy="1067731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A29BD77-5981-2B80-BABE-A154E74DAED5}"/>
                  </a:ext>
                </a:extLst>
              </p:cNvPr>
              <p:cNvCxnSpPr/>
              <p:nvPr/>
            </p:nvCxnSpPr>
            <p:spPr>
              <a:xfrm>
                <a:off x="10639836" y="3576365"/>
                <a:ext cx="0" cy="27895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62E379E-E142-96E9-4848-C04BA10D9E1B}"/>
                </a:ext>
              </a:extLst>
            </p:cNvPr>
            <p:cNvGrpSpPr/>
            <p:nvPr/>
          </p:nvGrpSpPr>
          <p:grpSpPr>
            <a:xfrm flipH="1">
              <a:off x="1431014" y="3305806"/>
              <a:ext cx="195791" cy="1410259"/>
              <a:chOff x="6802201" y="1894324"/>
              <a:chExt cx="195791" cy="1410259"/>
            </a:xfrm>
          </p:grpSpPr>
          <p:sp>
            <p:nvSpPr>
              <p:cNvPr id="64" name="Isosceles Triangle 14">
                <a:extLst>
                  <a:ext uri="{FF2B5EF4-FFF2-40B4-BE49-F238E27FC236}">
                    <a16:creationId xmlns:a16="http://schemas.microsoft.com/office/drawing/2014/main" id="{0E04427A-9115-B2C5-2776-1D4BBEEFF8C2}"/>
                  </a:ext>
                </a:extLst>
              </p:cNvPr>
              <p:cNvSpPr/>
              <p:nvPr/>
            </p:nvSpPr>
            <p:spPr>
              <a:xfrm rot="16200000">
                <a:off x="6793784" y="2171755"/>
                <a:ext cx="212623" cy="195789"/>
              </a:xfrm>
              <a:custGeom>
                <a:avLst/>
                <a:gdLst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0 w 217473"/>
                  <a:gd name="connsiteY3" fmla="*/ 200255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4" fmla="*/ 0 w 217473"/>
                  <a:gd name="connsiteY4" fmla="*/ 200255 h 200255"/>
                  <a:gd name="connsiteX0" fmla="*/ 0 w 217473"/>
                  <a:gd name="connsiteY0" fmla="*/ 200255 h 291695"/>
                  <a:gd name="connsiteX1" fmla="*/ 108737 w 217473"/>
                  <a:gd name="connsiteY1" fmla="*/ 0 h 291695"/>
                  <a:gd name="connsiteX2" fmla="*/ 217473 w 217473"/>
                  <a:gd name="connsiteY2" fmla="*/ 200255 h 291695"/>
                  <a:gd name="connsiteX3" fmla="*/ 109699 w 217473"/>
                  <a:gd name="connsiteY3" fmla="*/ 198669 h 291695"/>
                  <a:gd name="connsiteX4" fmla="*/ 91440 w 217473"/>
                  <a:gd name="connsiteY4" fmla="*/ 291695 h 29169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73" h="200255">
                    <a:moveTo>
                      <a:pt x="0" y="200255"/>
                    </a:moveTo>
                    <a:lnTo>
                      <a:pt x="108737" y="0"/>
                    </a:lnTo>
                    <a:lnTo>
                      <a:pt x="217473" y="200255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CB88185-65D8-9629-896E-03E2BB2D8974}"/>
                  </a:ext>
                </a:extLst>
              </p:cNvPr>
              <p:cNvCxnSpPr/>
              <p:nvPr/>
            </p:nvCxnSpPr>
            <p:spPr>
              <a:xfrm flipV="1">
                <a:off x="6997991" y="1894324"/>
                <a:ext cx="1" cy="271442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DF05847-54CD-2F50-B10C-5FB96A7C8E41}"/>
                  </a:ext>
                </a:extLst>
              </p:cNvPr>
              <p:cNvCxnSpPr/>
              <p:nvPr/>
            </p:nvCxnSpPr>
            <p:spPr>
              <a:xfrm flipH="1">
                <a:off x="6997990" y="2373530"/>
                <a:ext cx="0" cy="931053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272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\\Mac\LaCie\Merri's Files\MSZBF22002 Merus DSE Deck\Placed art\Need to purchase from getty\GettyImages-83673534(color adjusted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5416"/>
            <a:ext cx="12192000" cy="466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212851"/>
            <a:ext cx="12192000" cy="4654550"/>
          </a:xfrm>
          <a:prstGeom prst="rect">
            <a:avLst/>
          </a:prstGeom>
          <a:gradFill flip="none" rotWithShape="1">
            <a:gsLst>
              <a:gs pos="45000">
                <a:schemeClr val="bg2"/>
              </a:gs>
              <a:gs pos="1000">
                <a:schemeClr val="bg2"/>
              </a:gs>
              <a:gs pos="68000">
                <a:schemeClr val="bg2"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D4C81EF-FFA3-411B-A37D-5C352F2ADD63}"/>
              </a:ext>
            </a:extLst>
          </p:cNvPr>
          <p:cNvSpPr txBox="1">
            <a:spLocks/>
          </p:cNvSpPr>
          <p:nvPr/>
        </p:nvSpPr>
        <p:spPr>
          <a:xfrm>
            <a:off x="595416" y="2096675"/>
            <a:ext cx="6225276" cy="3294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6363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Clr>
                <a:schemeClr val="accent3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diversity of </a:t>
            </a:r>
            <a:r>
              <a:rPr lang="en-US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NRG1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fusion partners and breakpoints</a:t>
            </a:r>
            <a:b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and the large intronic regions </a:t>
            </a:r>
            <a:r>
              <a:rPr lang="en-US" dirty="0">
                <a:solidFill>
                  <a:schemeClr val="bg1"/>
                </a:solidFill>
              </a:rPr>
              <a:t>of the </a:t>
            </a:r>
            <a:r>
              <a:rPr lang="en-US" i="1" dirty="0">
                <a:solidFill>
                  <a:schemeClr val="bg1"/>
                </a:solidFill>
              </a:rPr>
              <a:t>NRG1</a:t>
            </a:r>
            <a:r>
              <a:rPr lang="en-US" dirty="0">
                <a:solidFill>
                  <a:schemeClr val="bg1"/>
                </a:solidFill>
              </a:rPr>
              <a:t> gene can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make detection more 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challenging</a:t>
            </a:r>
            <a:r>
              <a:rPr lang="en-US" baseline="30000" dirty="0">
                <a:solidFill>
                  <a:schemeClr val="bg1"/>
                </a:solidFill>
              </a:rPr>
              <a:t>1,2</a:t>
            </a:r>
          </a:p>
          <a:p>
            <a:pPr marL="0" indent="0">
              <a:spcBef>
                <a:spcPts val="2400"/>
              </a:spcBef>
              <a:buClr>
                <a:schemeClr val="accent3"/>
              </a:buClr>
              <a:buNone/>
            </a:pPr>
            <a:r>
              <a:rPr lang="en-US" i="1" dirty="0">
                <a:solidFill>
                  <a:schemeClr val="bg1"/>
                </a:solidFill>
              </a:rPr>
              <a:t>NRG1</a:t>
            </a:r>
            <a:r>
              <a:rPr lang="en-US" dirty="0">
                <a:solidFill>
                  <a:schemeClr val="bg1"/>
                </a:solidFill>
              </a:rPr>
              <a:t> fusions 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may be missed </a:t>
            </a:r>
            <a:r>
              <a:rPr lang="en-US" dirty="0">
                <a:solidFill>
                  <a:schemeClr val="bg1"/>
                </a:solidFill>
              </a:rPr>
              <a:t>unless testing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accounts for these characteristics</a:t>
            </a:r>
            <a:r>
              <a:rPr lang="en-US" baseline="30000" dirty="0">
                <a:solidFill>
                  <a:schemeClr val="bg1"/>
                </a:solidFill>
              </a:rPr>
              <a:t>1,2</a:t>
            </a:r>
          </a:p>
          <a:p>
            <a:pPr marL="0" indent="0">
              <a:spcBef>
                <a:spcPts val="2400"/>
              </a:spcBef>
              <a:buClr>
                <a:schemeClr val="accent3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Technologic and methodologic improvements,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such as 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RNA-based NGS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are reported to capture significantly more actionable fusions</a:t>
            </a:r>
            <a:r>
              <a:rPr lang="en-US" baseline="30000" dirty="0">
                <a:solidFill>
                  <a:schemeClr val="bg1"/>
                </a:solidFill>
              </a:rPr>
              <a:t>1,2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Freeform 12"/>
          <p:cNvSpPr/>
          <p:nvPr/>
        </p:nvSpPr>
        <p:spPr>
          <a:xfrm>
            <a:off x="465138" y="2192056"/>
            <a:ext cx="109984" cy="690562"/>
          </a:xfrm>
          <a:custGeom>
            <a:avLst/>
            <a:gdLst>
              <a:gd name="connsiteX0" fmla="*/ 0 w 711994"/>
              <a:gd name="connsiteY0" fmla="*/ 840581 h 1521618"/>
              <a:gd name="connsiteX1" fmla="*/ 0 w 711994"/>
              <a:gd name="connsiteY1" fmla="*/ 914400 h 1521618"/>
              <a:gd name="connsiteX2" fmla="*/ 104775 w 711994"/>
              <a:gd name="connsiteY2" fmla="*/ 957262 h 1521618"/>
              <a:gd name="connsiteX3" fmla="*/ 26194 w 711994"/>
              <a:gd name="connsiteY3" fmla="*/ 1054893 h 1521618"/>
              <a:gd name="connsiteX4" fmla="*/ 26194 w 711994"/>
              <a:gd name="connsiteY4" fmla="*/ 1521618 h 1521618"/>
              <a:gd name="connsiteX5" fmla="*/ 711994 w 711994"/>
              <a:gd name="connsiteY5" fmla="*/ 0 h 1521618"/>
              <a:gd name="connsiteX0" fmla="*/ 0 w 104775"/>
              <a:gd name="connsiteY0" fmla="*/ 0 h 681037"/>
              <a:gd name="connsiteX1" fmla="*/ 0 w 104775"/>
              <a:gd name="connsiteY1" fmla="*/ 73819 h 681037"/>
              <a:gd name="connsiteX2" fmla="*/ 104775 w 104775"/>
              <a:gd name="connsiteY2" fmla="*/ 116681 h 681037"/>
              <a:gd name="connsiteX3" fmla="*/ 26194 w 104775"/>
              <a:gd name="connsiteY3" fmla="*/ 214312 h 681037"/>
              <a:gd name="connsiteX4" fmla="*/ 26194 w 104775"/>
              <a:gd name="connsiteY4" fmla="*/ 681037 h 681037"/>
              <a:gd name="connsiteX0" fmla="*/ 0 w 104775"/>
              <a:gd name="connsiteY0" fmla="*/ 0 h 681037"/>
              <a:gd name="connsiteX1" fmla="*/ 0 w 104775"/>
              <a:gd name="connsiteY1" fmla="*/ 73819 h 681037"/>
              <a:gd name="connsiteX2" fmla="*/ 104775 w 104775"/>
              <a:gd name="connsiteY2" fmla="*/ 116681 h 681037"/>
              <a:gd name="connsiteX3" fmla="*/ 7144 w 104775"/>
              <a:gd name="connsiteY3" fmla="*/ 209550 h 681037"/>
              <a:gd name="connsiteX4" fmla="*/ 26194 w 104775"/>
              <a:gd name="connsiteY4" fmla="*/ 681037 h 681037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7144 w 104775"/>
              <a:gd name="connsiteY3" fmla="*/ 209550 h 678656"/>
              <a:gd name="connsiteX4" fmla="*/ 2381 w 104775"/>
              <a:gd name="connsiteY4" fmla="*/ 678656 h 678656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4762 w 104775"/>
              <a:gd name="connsiteY3" fmla="*/ 173831 h 678656"/>
              <a:gd name="connsiteX4" fmla="*/ 2381 w 104775"/>
              <a:gd name="connsiteY4" fmla="*/ 678656 h 678656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7143 w 104775"/>
              <a:gd name="connsiteY3" fmla="*/ 171449 h 678656"/>
              <a:gd name="connsiteX4" fmla="*/ 2381 w 104775"/>
              <a:gd name="connsiteY4" fmla="*/ 678656 h 678656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4761 w 104775"/>
              <a:gd name="connsiteY3" fmla="*/ 171449 h 678656"/>
              <a:gd name="connsiteX4" fmla="*/ 2381 w 104775"/>
              <a:gd name="connsiteY4" fmla="*/ 678656 h 678656"/>
              <a:gd name="connsiteX0" fmla="*/ 0 w 54769"/>
              <a:gd name="connsiteY0" fmla="*/ 0 h 678656"/>
              <a:gd name="connsiteX1" fmla="*/ 0 w 54769"/>
              <a:gd name="connsiteY1" fmla="*/ 73819 h 678656"/>
              <a:gd name="connsiteX2" fmla="*/ 54769 w 54769"/>
              <a:gd name="connsiteY2" fmla="*/ 114300 h 678656"/>
              <a:gd name="connsiteX3" fmla="*/ 4761 w 54769"/>
              <a:gd name="connsiteY3" fmla="*/ 171449 h 678656"/>
              <a:gd name="connsiteX4" fmla="*/ 2381 w 54769"/>
              <a:gd name="connsiteY4" fmla="*/ 678656 h 678656"/>
              <a:gd name="connsiteX0" fmla="*/ 0 w 54769"/>
              <a:gd name="connsiteY0" fmla="*/ 0 h 678656"/>
              <a:gd name="connsiteX1" fmla="*/ 0 w 54769"/>
              <a:gd name="connsiteY1" fmla="*/ 38100 h 678656"/>
              <a:gd name="connsiteX2" fmla="*/ 54769 w 54769"/>
              <a:gd name="connsiteY2" fmla="*/ 114300 h 678656"/>
              <a:gd name="connsiteX3" fmla="*/ 4761 w 54769"/>
              <a:gd name="connsiteY3" fmla="*/ 171449 h 678656"/>
              <a:gd name="connsiteX4" fmla="*/ 2381 w 54769"/>
              <a:gd name="connsiteY4" fmla="*/ 678656 h 678656"/>
              <a:gd name="connsiteX0" fmla="*/ 0 w 57150"/>
              <a:gd name="connsiteY0" fmla="*/ 0 h 678656"/>
              <a:gd name="connsiteX1" fmla="*/ 0 w 57150"/>
              <a:gd name="connsiteY1" fmla="*/ 38100 h 678656"/>
              <a:gd name="connsiteX2" fmla="*/ 57150 w 57150"/>
              <a:gd name="connsiteY2" fmla="*/ 76200 h 678656"/>
              <a:gd name="connsiteX3" fmla="*/ 4761 w 57150"/>
              <a:gd name="connsiteY3" fmla="*/ 171449 h 678656"/>
              <a:gd name="connsiteX4" fmla="*/ 2381 w 57150"/>
              <a:gd name="connsiteY4" fmla="*/ 678656 h 678656"/>
              <a:gd name="connsiteX0" fmla="*/ 0 w 57150"/>
              <a:gd name="connsiteY0" fmla="*/ 0 h 678656"/>
              <a:gd name="connsiteX1" fmla="*/ 0 w 57150"/>
              <a:gd name="connsiteY1" fmla="*/ 38100 h 678656"/>
              <a:gd name="connsiteX2" fmla="*/ 57150 w 57150"/>
              <a:gd name="connsiteY2" fmla="*/ 76200 h 678656"/>
              <a:gd name="connsiteX3" fmla="*/ 4761 w 57150"/>
              <a:gd name="connsiteY3" fmla="*/ 119061 h 678656"/>
              <a:gd name="connsiteX4" fmla="*/ 2381 w 57150"/>
              <a:gd name="connsiteY4" fmla="*/ 678656 h 678656"/>
              <a:gd name="connsiteX0" fmla="*/ 0 w 57150"/>
              <a:gd name="connsiteY0" fmla="*/ 0 h 690562"/>
              <a:gd name="connsiteX1" fmla="*/ 0 w 57150"/>
              <a:gd name="connsiteY1" fmla="*/ 38100 h 690562"/>
              <a:gd name="connsiteX2" fmla="*/ 57150 w 57150"/>
              <a:gd name="connsiteY2" fmla="*/ 76200 h 690562"/>
              <a:gd name="connsiteX3" fmla="*/ 4761 w 57150"/>
              <a:gd name="connsiteY3" fmla="*/ 119061 h 690562"/>
              <a:gd name="connsiteX4" fmla="*/ 4762 w 57150"/>
              <a:gd name="connsiteY4" fmla="*/ 690562 h 690562"/>
              <a:gd name="connsiteX0" fmla="*/ 0 w 57150"/>
              <a:gd name="connsiteY0" fmla="*/ 0 h 690562"/>
              <a:gd name="connsiteX1" fmla="*/ 0 w 57150"/>
              <a:gd name="connsiteY1" fmla="*/ 38100 h 690562"/>
              <a:gd name="connsiteX2" fmla="*/ 57150 w 57150"/>
              <a:gd name="connsiteY2" fmla="*/ 76200 h 690562"/>
              <a:gd name="connsiteX3" fmla="*/ 4761 w 57150"/>
              <a:gd name="connsiteY3" fmla="*/ 142874 h 690562"/>
              <a:gd name="connsiteX4" fmla="*/ 4762 w 57150"/>
              <a:gd name="connsiteY4" fmla="*/ 690562 h 690562"/>
              <a:gd name="connsiteX0" fmla="*/ 0 w 57150"/>
              <a:gd name="connsiteY0" fmla="*/ 0 h 690562"/>
              <a:gd name="connsiteX1" fmla="*/ 0 w 57150"/>
              <a:gd name="connsiteY1" fmla="*/ 28575 h 690562"/>
              <a:gd name="connsiteX2" fmla="*/ 57150 w 57150"/>
              <a:gd name="connsiteY2" fmla="*/ 76200 h 690562"/>
              <a:gd name="connsiteX3" fmla="*/ 4761 w 57150"/>
              <a:gd name="connsiteY3" fmla="*/ 142874 h 690562"/>
              <a:gd name="connsiteX4" fmla="*/ 4762 w 57150"/>
              <a:gd name="connsiteY4" fmla="*/ 690562 h 69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690562">
                <a:moveTo>
                  <a:pt x="0" y="0"/>
                </a:moveTo>
                <a:lnTo>
                  <a:pt x="0" y="28575"/>
                </a:lnTo>
                <a:lnTo>
                  <a:pt x="57150" y="76200"/>
                </a:lnTo>
                <a:cubicBezTo>
                  <a:pt x="39687" y="90487"/>
                  <a:pt x="22224" y="128587"/>
                  <a:pt x="4761" y="142874"/>
                </a:cubicBezTo>
                <a:cubicBezTo>
                  <a:pt x="3173" y="299243"/>
                  <a:pt x="6350" y="534193"/>
                  <a:pt x="4762" y="69056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7EB0B8-ECFF-4417-8C15-29BE62BA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658" y="145282"/>
            <a:ext cx="9490685" cy="913070"/>
          </a:xfrm>
        </p:spPr>
        <p:txBody>
          <a:bodyPr wrap="square" anchor="ctr"/>
          <a:lstStyle/>
          <a:p>
            <a:pPr>
              <a:lnSpc>
                <a:spcPts val="3200"/>
              </a:lnSpc>
            </a:pPr>
            <a:r>
              <a:rPr lang="en-US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RNA-Based NGS </a:t>
            </a: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Important to </a:t>
            </a:r>
            <a:r>
              <a:rPr lang="en-US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Identify a Wide </a:t>
            </a: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ange of </a:t>
            </a: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athogenic </a:t>
            </a: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usions</a:t>
            </a: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latin typeface="+mn-lt"/>
              </a:rPr>
              <a:t>Including </a:t>
            </a:r>
            <a:r>
              <a:rPr lang="en-US" sz="3200" i="1" dirty="0">
                <a:latin typeface="+mn-lt"/>
              </a:rPr>
              <a:t>NRG1</a:t>
            </a:r>
            <a:r>
              <a:rPr lang="en-US" sz="3200" baseline="30000" dirty="0">
                <a:latin typeface="+mn-lt"/>
              </a:rPr>
              <a:t>1</a:t>
            </a:r>
            <a:endParaRPr lang="en-US" sz="32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7C665-8258-46C4-8549-D1B7CDCA3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25</a:t>
            </a:fld>
            <a:endParaRPr lang="en-US"/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AEFB02B4-466B-4126-A20B-9C5F5A2DD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31" y="6349226"/>
            <a:ext cx="9205295" cy="215444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0" fontAlgn="base" hangingPunct="0">
              <a:spcBef>
                <a:spcPts val="300"/>
              </a:spcBef>
              <a:defRPr/>
            </a:pPr>
            <a:r>
              <a:rPr kumimoji="0" lang="en-US" sz="80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</a:t>
            </a:r>
            <a:r>
              <a:rPr kumimoji="0" lang="en-US" sz="800" b="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Drilon A et al. </a:t>
            </a:r>
            <a:r>
              <a:rPr lang="it-IT" sz="800" b="0" i="1" dirty="0">
                <a:latin typeface="Calibri" charset="0"/>
              </a:rPr>
              <a:t>J Clin Oncol</a:t>
            </a:r>
            <a:r>
              <a:rPr lang="it-IT" sz="800" b="0" dirty="0">
                <a:latin typeface="Calibri" charset="0"/>
              </a:rPr>
              <a:t>. 2021;39(25):2791-2802. doi:10.1200/JCO.20.03307 </a:t>
            </a:r>
            <a:r>
              <a:rPr lang="it-IT" sz="800" dirty="0">
                <a:latin typeface="Calibri" charset="0"/>
              </a:rPr>
              <a:t>2</a:t>
            </a:r>
            <a:r>
              <a:rPr lang="it-IT" sz="800" b="0" dirty="0">
                <a:latin typeface="Calibri" charset="0"/>
              </a:rPr>
              <a:t>. </a:t>
            </a:r>
            <a:r>
              <a:rPr kumimoji="0" lang="en-US" sz="800" b="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Jonna S et al. </a:t>
            </a:r>
            <a:r>
              <a:rPr kumimoji="0" lang="en-US" sz="800" b="0" i="1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Clin Cancer Res</a:t>
            </a:r>
            <a:r>
              <a:rPr kumimoji="0" lang="en-US" sz="800" b="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800" b="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2019;25(16):4966-4972. </a:t>
            </a:r>
            <a:r>
              <a:rPr kumimoji="0" lang="en-US" sz="800" b="0" i="0" u="none" strike="noStrike" kern="1200" cap="none" spc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doi:10.1158/1078-0432.CCR-19-0160 </a:t>
            </a:r>
          </a:p>
        </p:txBody>
      </p:sp>
      <p:sp>
        <p:nvSpPr>
          <p:cNvPr id="16" name="Freeform 15"/>
          <p:cNvSpPr/>
          <p:nvPr/>
        </p:nvSpPr>
        <p:spPr>
          <a:xfrm>
            <a:off x="465138" y="4182983"/>
            <a:ext cx="109984" cy="690562"/>
          </a:xfrm>
          <a:custGeom>
            <a:avLst/>
            <a:gdLst>
              <a:gd name="connsiteX0" fmla="*/ 0 w 711994"/>
              <a:gd name="connsiteY0" fmla="*/ 840581 h 1521618"/>
              <a:gd name="connsiteX1" fmla="*/ 0 w 711994"/>
              <a:gd name="connsiteY1" fmla="*/ 914400 h 1521618"/>
              <a:gd name="connsiteX2" fmla="*/ 104775 w 711994"/>
              <a:gd name="connsiteY2" fmla="*/ 957262 h 1521618"/>
              <a:gd name="connsiteX3" fmla="*/ 26194 w 711994"/>
              <a:gd name="connsiteY3" fmla="*/ 1054893 h 1521618"/>
              <a:gd name="connsiteX4" fmla="*/ 26194 w 711994"/>
              <a:gd name="connsiteY4" fmla="*/ 1521618 h 1521618"/>
              <a:gd name="connsiteX5" fmla="*/ 711994 w 711994"/>
              <a:gd name="connsiteY5" fmla="*/ 0 h 1521618"/>
              <a:gd name="connsiteX0" fmla="*/ 0 w 104775"/>
              <a:gd name="connsiteY0" fmla="*/ 0 h 681037"/>
              <a:gd name="connsiteX1" fmla="*/ 0 w 104775"/>
              <a:gd name="connsiteY1" fmla="*/ 73819 h 681037"/>
              <a:gd name="connsiteX2" fmla="*/ 104775 w 104775"/>
              <a:gd name="connsiteY2" fmla="*/ 116681 h 681037"/>
              <a:gd name="connsiteX3" fmla="*/ 26194 w 104775"/>
              <a:gd name="connsiteY3" fmla="*/ 214312 h 681037"/>
              <a:gd name="connsiteX4" fmla="*/ 26194 w 104775"/>
              <a:gd name="connsiteY4" fmla="*/ 681037 h 681037"/>
              <a:gd name="connsiteX0" fmla="*/ 0 w 104775"/>
              <a:gd name="connsiteY0" fmla="*/ 0 h 681037"/>
              <a:gd name="connsiteX1" fmla="*/ 0 w 104775"/>
              <a:gd name="connsiteY1" fmla="*/ 73819 h 681037"/>
              <a:gd name="connsiteX2" fmla="*/ 104775 w 104775"/>
              <a:gd name="connsiteY2" fmla="*/ 116681 h 681037"/>
              <a:gd name="connsiteX3" fmla="*/ 7144 w 104775"/>
              <a:gd name="connsiteY3" fmla="*/ 209550 h 681037"/>
              <a:gd name="connsiteX4" fmla="*/ 26194 w 104775"/>
              <a:gd name="connsiteY4" fmla="*/ 681037 h 681037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7144 w 104775"/>
              <a:gd name="connsiteY3" fmla="*/ 209550 h 678656"/>
              <a:gd name="connsiteX4" fmla="*/ 2381 w 104775"/>
              <a:gd name="connsiteY4" fmla="*/ 678656 h 678656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4762 w 104775"/>
              <a:gd name="connsiteY3" fmla="*/ 173831 h 678656"/>
              <a:gd name="connsiteX4" fmla="*/ 2381 w 104775"/>
              <a:gd name="connsiteY4" fmla="*/ 678656 h 678656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7143 w 104775"/>
              <a:gd name="connsiteY3" fmla="*/ 171449 h 678656"/>
              <a:gd name="connsiteX4" fmla="*/ 2381 w 104775"/>
              <a:gd name="connsiteY4" fmla="*/ 678656 h 678656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4761 w 104775"/>
              <a:gd name="connsiteY3" fmla="*/ 171449 h 678656"/>
              <a:gd name="connsiteX4" fmla="*/ 2381 w 104775"/>
              <a:gd name="connsiteY4" fmla="*/ 678656 h 678656"/>
              <a:gd name="connsiteX0" fmla="*/ 0 w 54769"/>
              <a:gd name="connsiteY0" fmla="*/ 0 h 678656"/>
              <a:gd name="connsiteX1" fmla="*/ 0 w 54769"/>
              <a:gd name="connsiteY1" fmla="*/ 73819 h 678656"/>
              <a:gd name="connsiteX2" fmla="*/ 54769 w 54769"/>
              <a:gd name="connsiteY2" fmla="*/ 114300 h 678656"/>
              <a:gd name="connsiteX3" fmla="*/ 4761 w 54769"/>
              <a:gd name="connsiteY3" fmla="*/ 171449 h 678656"/>
              <a:gd name="connsiteX4" fmla="*/ 2381 w 54769"/>
              <a:gd name="connsiteY4" fmla="*/ 678656 h 678656"/>
              <a:gd name="connsiteX0" fmla="*/ 0 w 54769"/>
              <a:gd name="connsiteY0" fmla="*/ 0 h 678656"/>
              <a:gd name="connsiteX1" fmla="*/ 0 w 54769"/>
              <a:gd name="connsiteY1" fmla="*/ 38100 h 678656"/>
              <a:gd name="connsiteX2" fmla="*/ 54769 w 54769"/>
              <a:gd name="connsiteY2" fmla="*/ 114300 h 678656"/>
              <a:gd name="connsiteX3" fmla="*/ 4761 w 54769"/>
              <a:gd name="connsiteY3" fmla="*/ 171449 h 678656"/>
              <a:gd name="connsiteX4" fmla="*/ 2381 w 54769"/>
              <a:gd name="connsiteY4" fmla="*/ 678656 h 678656"/>
              <a:gd name="connsiteX0" fmla="*/ 0 w 57150"/>
              <a:gd name="connsiteY0" fmla="*/ 0 h 678656"/>
              <a:gd name="connsiteX1" fmla="*/ 0 w 57150"/>
              <a:gd name="connsiteY1" fmla="*/ 38100 h 678656"/>
              <a:gd name="connsiteX2" fmla="*/ 57150 w 57150"/>
              <a:gd name="connsiteY2" fmla="*/ 76200 h 678656"/>
              <a:gd name="connsiteX3" fmla="*/ 4761 w 57150"/>
              <a:gd name="connsiteY3" fmla="*/ 171449 h 678656"/>
              <a:gd name="connsiteX4" fmla="*/ 2381 w 57150"/>
              <a:gd name="connsiteY4" fmla="*/ 678656 h 678656"/>
              <a:gd name="connsiteX0" fmla="*/ 0 w 57150"/>
              <a:gd name="connsiteY0" fmla="*/ 0 h 678656"/>
              <a:gd name="connsiteX1" fmla="*/ 0 w 57150"/>
              <a:gd name="connsiteY1" fmla="*/ 38100 h 678656"/>
              <a:gd name="connsiteX2" fmla="*/ 57150 w 57150"/>
              <a:gd name="connsiteY2" fmla="*/ 76200 h 678656"/>
              <a:gd name="connsiteX3" fmla="*/ 4761 w 57150"/>
              <a:gd name="connsiteY3" fmla="*/ 119061 h 678656"/>
              <a:gd name="connsiteX4" fmla="*/ 2381 w 57150"/>
              <a:gd name="connsiteY4" fmla="*/ 678656 h 678656"/>
              <a:gd name="connsiteX0" fmla="*/ 0 w 57150"/>
              <a:gd name="connsiteY0" fmla="*/ 0 h 690562"/>
              <a:gd name="connsiteX1" fmla="*/ 0 w 57150"/>
              <a:gd name="connsiteY1" fmla="*/ 38100 h 690562"/>
              <a:gd name="connsiteX2" fmla="*/ 57150 w 57150"/>
              <a:gd name="connsiteY2" fmla="*/ 76200 h 690562"/>
              <a:gd name="connsiteX3" fmla="*/ 4761 w 57150"/>
              <a:gd name="connsiteY3" fmla="*/ 119061 h 690562"/>
              <a:gd name="connsiteX4" fmla="*/ 4762 w 57150"/>
              <a:gd name="connsiteY4" fmla="*/ 690562 h 690562"/>
              <a:gd name="connsiteX0" fmla="*/ 0 w 57150"/>
              <a:gd name="connsiteY0" fmla="*/ 0 h 690562"/>
              <a:gd name="connsiteX1" fmla="*/ 0 w 57150"/>
              <a:gd name="connsiteY1" fmla="*/ 38100 h 690562"/>
              <a:gd name="connsiteX2" fmla="*/ 57150 w 57150"/>
              <a:gd name="connsiteY2" fmla="*/ 76200 h 690562"/>
              <a:gd name="connsiteX3" fmla="*/ 4761 w 57150"/>
              <a:gd name="connsiteY3" fmla="*/ 142874 h 690562"/>
              <a:gd name="connsiteX4" fmla="*/ 4762 w 57150"/>
              <a:gd name="connsiteY4" fmla="*/ 690562 h 690562"/>
              <a:gd name="connsiteX0" fmla="*/ 0 w 57150"/>
              <a:gd name="connsiteY0" fmla="*/ 0 h 690562"/>
              <a:gd name="connsiteX1" fmla="*/ 0 w 57150"/>
              <a:gd name="connsiteY1" fmla="*/ 28575 h 690562"/>
              <a:gd name="connsiteX2" fmla="*/ 57150 w 57150"/>
              <a:gd name="connsiteY2" fmla="*/ 76200 h 690562"/>
              <a:gd name="connsiteX3" fmla="*/ 4761 w 57150"/>
              <a:gd name="connsiteY3" fmla="*/ 142874 h 690562"/>
              <a:gd name="connsiteX4" fmla="*/ 4762 w 57150"/>
              <a:gd name="connsiteY4" fmla="*/ 690562 h 69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690562">
                <a:moveTo>
                  <a:pt x="0" y="0"/>
                </a:moveTo>
                <a:lnTo>
                  <a:pt x="0" y="28575"/>
                </a:lnTo>
                <a:lnTo>
                  <a:pt x="57150" y="76200"/>
                </a:lnTo>
                <a:cubicBezTo>
                  <a:pt x="39687" y="90487"/>
                  <a:pt x="22224" y="128587"/>
                  <a:pt x="4761" y="142874"/>
                </a:cubicBezTo>
                <a:cubicBezTo>
                  <a:pt x="3173" y="299243"/>
                  <a:pt x="6350" y="534193"/>
                  <a:pt x="4762" y="69056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65138" y="3307494"/>
            <a:ext cx="109984" cy="461962"/>
          </a:xfrm>
          <a:custGeom>
            <a:avLst/>
            <a:gdLst>
              <a:gd name="connsiteX0" fmla="*/ 0 w 711994"/>
              <a:gd name="connsiteY0" fmla="*/ 840581 h 1521618"/>
              <a:gd name="connsiteX1" fmla="*/ 0 w 711994"/>
              <a:gd name="connsiteY1" fmla="*/ 914400 h 1521618"/>
              <a:gd name="connsiteX2" fmla="*/ 104775 w 711994"/>
              <a:gd name="connsiteY2" fmla="*/ 957262 h 1521618"/>
              <a:gd name="connsiteX3" fmla="*/ 26194 w 711994"/>
              <a:gd name="connsiteY3" fmla="*/ 1054893 h 1521618"/>
              <a:gd name="connsiteX4" fmla="*/ 26194 w 711994"/>
              <a:gd name="connsiteY4" fmla="*/ 1521618 h 1521618"/>
              <a:gd name="connsiteX5" fmla="*/ 711994 w 711994"/>
              <a:gd name="connsiteY5" fmla="*/ 0 h 1521618"/>
              <a:gd name="connsiteX0" fmla="*/ 0 w 104775"/>
              <a:gd name="connsiteY0" fmla="*/ 0 h 681037"/>
              <a:gd name="connsiteX1" fmla="*/ 0 w 104775"/>
              <a:gd name="connsiteY1" fmla="*/ 73819 h 681037"/>
              <a:gd name="connsiteX2" fmla="*/ 104775 w 104775"/>
              <a:gd name="connsiteY2" fmla="*/ 116681 h 681037"/>
              <a:gd name="connsiteX3" fmla="*/ 26194 w 104775"/>
              <a:gd name="connsiteY3" fmla="*/ 214312 h 681037"/>
              <a:gd name="connsiteX4" fmla="*/ 26194 w 104775"/>
              <a:gd name="connsiteY4" fmla="*/ 681037 h 681037"/>
              <a:gd name="connsiteX0" fmla="*/ 0 w 104775"/>
              <a:gd name="connsiteY0" fmla="*/ 0 h 681037"/>
              <a:gd name="connsiteX1" fmla="*/ 0 w 104775"/>
              <a:gd name="connsiteY1" fmla="*/ 73819 h 681037"/>
              <a:gd name="connsiteX2" fmla="*/ 104775 w 104775"/>
              <a:gd name="connsiteY2" fmla="*/ 116681 h 681037"/>
              <a:gd name="connsiteX3" fmla="*/ 7144 w 104775"/>
              <a:gd name="connsiteY3" fmla="*/ 209550 h 681037"/>
              <a:gd name="connsiteX4" fmla="*/ 26194 w 104775"/>
              <a:gd name="connsiteY4" fmla="*/ 681037 h 681037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7144 w 104775"/>
              <a:gd name="connsiteY3" fmla="*/ 209550 h 678656"/>
              <a:gd name="connsiteX4" fmla="*/ 2381 w 104775"/>
              <a:gd name="connsiteY4" fmla="*/ 678656 h 678656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4762 w 104775"/>
              <a:gd name="connsiteY3" fmla="*/ 173831 h 678656"/>
              <a:gd name="connsiteX4" fmla="*/ 2381 w 104775"/>
              <a:gd name="connsiteY4" fmla="*/ 678656 h 678656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7143 w 104775"/>
              <a:gd name="connsiteY3" fmla="*/ 171449 h 678656"/>
              <a:gd name="connsiteX4" fmla="*/ 2381 w 104775"/>
              <a:gd name="connsiteY4" fmla="*/ 678656 h 678656"/>
              <a:gd name="connsiteX0" fmla="*/ 0 w 104775"/>
              <a:gd name="connsiteY0" fmla="*/ 0 h 678656"/>
              <a:gd name="connsiteX1" fmla="*/ 0 w 104775"/>
              <a:gd name="connsiteY1" fmla="*/ 73819 h 678656"/>
              <a:gd name="connsiteX2" fmla="*/ 104775 w 104775"/>
              <a:gd name="connsiteY2" fmla="*/ 116681 h 678656"/>
              <a:gd name="connsiteX3" fmla="*/ 4761 w 104775"/>
              <a:gd name="connsiteY3" fmla="*/ 171449 h 678656"/>
              <a:gd name="connsiteX4" fmla="*/ 2381 w 104775"/>
              <a:gd name="connsiteY4" fmla="*/ 678656 h 678656"/>
              <a:gd name="connsiteX0" fmla="*/ 0 w 54769"/>
              <a:gd name="connsiteY0" fmla="*/ 0 h 678656"/>
              <a:gd name="connsiteX1" fmla="*/ 0 w 54769"/>
              <a:gd name="connsiteY1" fmla="*/ 73819 h 678656"/>
              <a:gd name="connsiteX2" fmla="*/ 54769 w 54769"/>
              <a:gd name="connsiteY2" fmla="*/ 114300 h 678656"/>
              <a:gd name="connsiteX3" fmla="*/ 4761 w 54769"/>
              <a:gd name="connsiteY3" fmla="*/ 171449 h 678656"/>
              <a:gd name="connsiteX4" fmla="*/ 2381 w 54769"/>
              <a:gd name="connsiteY4" fmla="*/ 678656 h 678656"/>
              <a:gd name="connsiteX0" fmla="*/ 0 w 54769"/>
              <a:gd name="connsiteY0" fmla="*/ 0 h 678656"/>
              <a:gd name="connsiteX1" fmla="*/ 0 w 54769"/>
              <a:gd name="connsiteY1" fmla="*/ 38100 h 678656"/>
              <a:gd name="connsiteX2" fmla="*/ 54769 w 54769"/>
              <a:gd name="connsiteY2" fmla="*/ 114300 h 678656"/>
              <a:gd name="connsiteX3" fmla="*/ 4761 w 54769"/>
              <a:gd name="connsiteY3" fmla="*/ 171449 h 678656"/>
              <a:gd name="connsiteX4" fmla="*/ 2381 w 54769"/>
              <a:gd name="connsiteY4" fmla="*/ 678656 h 678656"/>
              <a:gd name="connsiteX0" fmla="*/ 0 w 57150"/>
              <a:gd name="connsiteY0" fmla="*/ 0 h 678656"/>
              <a:gd name="connsiteX1" fmla="*/ 0 w 57150"/>
              <a:gd name="connsiteY1" fmla="*/ 38100 h 678656"/>
              <a:gd name="connsiteX2" fmla="*/ 57150 w 57150"/>
              <a:gd name="connsiteY2" fmla="*/ 76200 h 678656"/>
              <a:gd name="connsiteX3" fmla="*/ 4761 w 57150"/>
              <a:gd name="connsiteY3" fmla="*/ 171449 h 678656"/>
              <a:gd name="connsiteX4" fmla="*/ 2381 w 57150"/>
              <a:gd name="connsiteY4" fmla="*/ 678656 h 678656"/>
              <a:gd name="connsiteX0" fmla="*/ 0 w 57150"/>
              <a:gd name="connsiteY0" fmla="*/ 0 h 678656"/>
              <a:gd name="connsiteX1" fmla="*/ 0 w 57150"/>
              <a:gd name="connsiteY1" fmla="*/ 38100 h 678656"/>
              <a:gd name="connsiteX2" fmla="*/ 57150 w 57150"/>
              <a:gd name="connsiteY2" fmla="*/ 76200 h 678656"/>
              <a:gd name="connsiteX3" fmla="*/ 4761 w 57150"/>
              <a:gd name="connsiteY3" fmla="*/ 119061 h 678656"/>
              <a:gd name="connsiteX4" fmla="*/ 2381 w 57150"/>
              <a:gd name="connsiteY4" fmla="*/ 678656 h 678656"/>
              <a:gd name="connsiteX0" fmla="*/ 0 w 57150"/>
              <a:gd name="connsiteY0" fmla="*/ 0 h 690562"/>
              <a:gd name="connsiteX1" fmla="*/ 0 w 57150"/>
              <a:gd name="connsiteY1" fmla="*/ 38100 h 690562"/>
              <a:gd name="connsiteX2" fmla="*/ 57150 w 57150"/>
              <a:gd name="connsiteY2" fmla="*/ 76200 h 690562"/>
              <a:gd name="connsiteX3" fmla="*/ 4761 w 57150"/>
              <a:gd name="connsiteY3" fmla="*/ 119061 h 690562"/>
              <a:gd name="connsiteX4" fmla="*/ 4762 w 57150"/>
              <a:gd name="connsiteY4" fmla="*/ 690562 h 690562"/>
              <a:gd name="connsiteX0" fmla="*/ 0 w 57150"/>
              <a:gd name="connsiteY0" fmla="*/ 0 h 690562"/>
              <a:gd name="connsiteX1" fmla="*/ 0 w 57150"/>
              <a:gd name="connsiteY1" fmla="*/ 38100 h 690562"/>
              <a:gd name="connsiteX2" fmla="*/ 57150 w 57150"/>
              <a:gd name="connsiteY2" fmla="*/ 76200 h 690562"/>
              <a:gd name="connsiteX3" fmla="*/ 4761 w 57150"/>
              <a:gd name="connsiteY3" fmla="*/ 142874 h 690562"/>
              <a:gd name="connsiteX4" fmla="*/ 4762 w 57150"/>
              <a:gd name="connsiteY4" fmla="*/ 690562 h 690562"/>
              <a:gd name="connsiteX0" fmla="*/ 0 w 57150"/>
              <a:gd name="connsiteY0" fmla="*/ 0 h 690562"/>
              <a:gd name="connsiteX1" fmla="*/ 0 w 57150"/>
              <a:gd name="connsiteY1" fmla="*/ 28575 h 690562"/>
              <a:gd name="connsiteX2" fmla="*/ 57150 w 57150"/>
              <a:gd name="connsiteY2" fmla="*/ 76200 h 690562"/>
              <a:gd name="connsiteX3" fmla="*/ 4761 w 57150"/>
              <a:gd name="connsiteY3" fmla="*/ 142874 h 690562"/>
              <a:gd name="connsiteX4" fmla="*/ 4762 w 57150"/>
              <a:gd name="connsiteY4" fmla="*/ 690562 h 690562"/>
              <a:gd name="connsiteX0" fmla="*/ 0 w 57150"/>
              <a:gd name="connsiteY0" fmla="*/ 0 h 461962"/>
              <a:gd name="connsiteX1" fmla="*/ 0 w 57150"/>
              <a:gd name="connsiteY1" fmla="*/ 28575 h 461962"/>
              <a:gd name="connsiteX2" fmla="*/ 57150 w 57150"/>
              <a:gd name="connsiteY2" fmla="*/ 76200 h 461962"/>
              <a:gd name="connsiteX3" fmla="*/ 4761 w 57150"/>
              <a:gd name="connsiteY3" fmla="*/ 142874 h 461962"/>
              <a:gd name="connsiteX4" fmla="*/ 3525 w 57150"/>
              <a:gd name="connsiteY4" fmla="*/ 461962 h 46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461962">
                <a:moveTo>
                  <a:pt x="0" y="0"/>
                </a:moveTo>
                <a:lnTo>
                  <a:pt x="0" y="28575"/>
                </a:lnTo>
                <a:lnTo>
                  <a:pt x="57150" y="76200"/>
                </a:lnTo>
                <a:cubicBezTo>
                  <a:pt x="39687" y="90487"/>
                  <a:pt x="22224" y="128587"/>
                  <a:pt x="4761" y="142874"/>
                </a:cubicBezTo>
                <a:cubicBezTo>
                  <a:pt x="3173" y="299243"/>
                  <a:pt x="5113" y="305593"/>
                  <a:pt x="3525" y="46196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9196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C1294A-DBE5-4F8F-A68B-0933AD60405C}"/>
              </a:ext>
            </a:extLst>
          </p:cNvPr>
          <p:cNvSpPr txBox="1"/>
          <p:nvPr/>
        </p:nvSpPr>
        <p:spPr>
          <a:xfrm>
            <a:off x="372114" y="6353424"/>
            <a:ext cx="113556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Perakis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SO et al. </a:t>
            </a:r>
            <a:r>
              <a:rPr lang="en-US" sz="800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ESMO Open. 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2020;5(5):e000872. doi:10.1136/esmoopen-2020-000872 </a:t>
            </a:r>
            <a:r>
              <a:rPr lang="en-US" sz="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Malone ER et al. </a:t>
            </a:r>
            <a:r>
              <a:rPr lang="en-US" sz="800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Genome Med. 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2020;12:8. 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doi:10.1186/s13073-019-0703-1 </a:t>
            </a:r>
            <a:r>
              <a:rPr lang="en-US" sz="8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3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r>
              <a:rPr lang="en-US" sz="8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Specchia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ML et al. </a:t>
            </a:r>
            <a:r>
              <a:rPr lang="en-US" sz="800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BMC Health Serv Res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2020;20(1):73. doi:10.1186/s12913-020-4930-3</a:t>
            </a:r>
            <a:endParaRPr lang="en-US" sz="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603B57-3DF3-4AAE-85B9-309F6DB7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902" y="148364"/>
            <a:ext cx="7546196" cy="913070"/>
          </a:xfrm>
        </p:spPr>
        <p:txBody>
          <a:bodyPr wrap="square" anchor="ctr"/>
          <a:lstStyle/>
          <a:p>
            <a:pPr>
              <a:lnSpc>
                <a:spcPts val="3200"/>
              </a:lnSpc>
            </a:pPr>
            <a:r>
              <a:rPr lang="en-US" sz="3200" dirty="0"/>
              <a:t>Collaboration Is Important to Help Identify </a:t>
            </a:r>
            <a:br>
              <a:rPr lang="en-US" sz="3200" dirty="0"/>
            </a:br>
            <a:r>
              <a:rPr lang="en-US" sz="3200" dirty="0"/>
              <a:t>Actionable Information in NGS Reports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8E6A7-7411-40AE-92CD-0747787BD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09" y="1101849"/>
            <a:ext cx="6066762" cy="4318149"/>
          </a:xfrm>
        </p:spPr>
        <p:txBody>
          <a:bodyPr/>
          <a:lstStyle/>
          <a:p>
            <a:pPr marL="288925" indent="-288925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dirty="0"/>
              <a:t>Maximizing the clinical use of NGS reports is best achieved through a multidisciplinary approach</a:t>
            </a:r>
            <a:r>
              <a:rPr lang="en-US" baseline="30000" dirty="0"/>
              <a:t>1,2</a:t>
            </a:r>
            <a:endParaRPr lang="en-US" dirty="0"/>
          </a:p>
          <a:p>
            <a:pPr marL="288925" indent="-288925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dirty="0"/>
              <a:t>Collaboration between key experts facilitates </a:t>
            </a:r>
            <a:br>
              <a:rPr lang="en-US" dirty="0"/>
            </a:br>
            <a:r>
              <a:rPr lang="en-US" dirty="0"/>
              <a:t>the most informed decision-making</a:t>
            </a:r>
            <a:r>
              <a:rPr lang="en-US" baseline="30000" dirty="0"/>
              <a:t>2,3</a:t>
            </a:r>
          </a:p>
          <a:p>
            <a:pPr marL="538163" indent="-22860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sz="1800" dirty="0"/>
              <a:t>Oncologists</a:t>
            </a:r>
          </a:p>
          <a:p>
            <a:pPr marL="538163" indent="-22860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sz="1800" dirty="0"/>
              <a:t>Pathologists</a:t>
            </a:r>
          </a:p>
          <a:p>
            <a:pPr marL="538163" indent="-22860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sz="1800" dirty="0"/>
              <a:t>Pharmacists </a:t>
            </a:r>
          </a:p>
          <a:p>
            <a:pPr marL="538163" indent="-22860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sz="1800" dirty="0"/>
              <a:t>Radiologists</a:t>
            </a:r>
          </a:p>
          <a:p>
            <a:pPr marL="538163" indent="-22860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sz="1800" dirty="0"/>
              <a:t>Allied health professionals</a:t>
            </a:r>
          </a:p>
          <a:p>
            <a:pPr marL="288925" lvl="0" indent="-288925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dirty="0"/>
              <a:t>Molecular tumor boards may provide key </a:t>
            </a:r>
            <a:br>
              <a:rPr lang="en-US" dirty="0"/>
            </a:br>
            <a:r>
              <a:rPr lang="en-US" dirty="0"/>
              <a:t>learning opportunities for identifying </a:t>
            </a:r>
            <a:br>
              <a:rPr lang="en-US" dirty="0"/>
            </a:br>
            <a:r>
              <a:rPr lang="en-US" dirty="0"/>
              <a:t>actionable genomic alterations</a:t>
            </a:r>
            <a:r>
              <a:rPr lang="en-US" baseline="30000" dirty="0"/>
              <a:t>1,2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DDD7D-EA32-4F97-AD39-04A35E96F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26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CFC75D-98B7-FC09-E8B6-F40105D75128}"/>
              </a:ext>
            </a:extLst>
          </p:cNvPr>
          <p:cNvGrpSpPr/>
          <p:nvPr/>
        </p:nvGrpSpPr>
        <p:grpSpPr>
          <a:xfrm>
            <a:off x="6566263" y="1211580"/>
            <a:ext cx="5154624" cy="4671865"/>
            <a:chOff x="6394450" y="1211580"/>
            <a:chExt cx="5326437" cy="48275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E5698D1-A6CC-1C16-9D26-E0711D963E12}"/>
                </a:ext>
              </a:extLst>
            </p:cNvPr>
            <p:cNvSpPr/>
            <p:nvPr/>
          </p:nvSpPr>
          <p:spPr>
            <a:xfrm>
              <a:off x="6394450" y="1211580"/>
              <a:ext cx="5326437" cy="4827587"/>
            </a:xfrm>
            <a:prstGeom prst="roundRect">
              <a:avLst>
                <a:gd name="adj" fmla="val 2956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0" scaled="1"/>
              <a:tileRect/>
            </a:gradFill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ts val="1200"/>
                </a:spcBef>
                <a:buClr>
                  <a:schemeClr val="tx2"/>
                </a:buClr>
                <a:buSzPct val="100000"/>
              </a:pPr>
              <a:endPara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2" descr="\\Mac\LaCie\Merri's Files\MSZBF22002 Merus DSE Deck\Placed art\Need to purchase from getty\GettyImages-114586360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" r="24508"/>
            <a:stretch/>
          </p:blipFill>
          <p:spPr bwMode="auto">
            <a:xfrm>
              <a:off x="6603255" y="1426241"/>
              <a:ext cx="4908826" cy="4398264"/>
            </a:xfrm>
            <a:prstGeom prst="roundRect">
              <a:avLst>
                <a:gd name="adj" fmla="val 208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1325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872002" y="2780615"/>
            <a:ext cx="2604816" cy="664477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en-US" sz="4400"/>
              <a:t>Summary</a:t>
            </a:r>
            <a:endParaRPr lang="en-US" sz="4400" baseline="30000" dirty="0"/>
          </a:p>
        </p:txBody>
      </p:sp>
    </p:spTree>
    <p:extLst>
      <p:ext uri="{BB962C8B-B14F-4D97-AF65-F5344CB8AC3E}">
        <p14:creationId xmlns:p14="http://schemas.microsoft.com/office/powerpoint/2010/main" val="37795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EA3F30-59F3-40F9-AE91-83019F5F4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290" y="346733"/>
            <a:ext cx="2893421" cy="535531"/>
          </a:xfrm>
        </p:spPr>
        <p:txBody>
          <a:bodyPr/>
          <a:lstStyle/>
          <a:p>
            <a:r>
              <a:rPr lang="en-US" sz="3200" dirty="0"/>
              <a:t>Key Takeaways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9EB1F6-BC33-491C-BCC8-98ACA7AB8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18" y="1093586"/>
            <a:ext cx="11345320" cy="4328517"/>
          </a:xfrm>
        </p:spPr>
        <p:txBody>
          <a:bodyPr/>
          <a:lstStyle/>
          <a:p>
            <a:pPr marL="228600" indent="-2286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</a:pPr>
            <a:r>
              <a:rPr lang="en-US" sz="2100" b="1" dirty="0">
                <a:solidFill>
                  <a:schemeClr val="bg2"/>
                </a:solidFill>
              </a:rPr>
              <a:t>Precision oncology</a:t>
            </a:r>
            <a:r>
              <a:rPr lang="en-US" sz="2100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defines cancer according to its genomic profile rather than by the organ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 tissue of origin</a:t>
            </a:r>
            <a:r>
              <a:rPr lang="en-US" baseline="30000" dirty="0">
                <a:solidFill>
                  <a:schemeClr val="tx1"/>
                </a:solidFill>
              </a:rPr>
              <a:t>1,2</a:t>
            </a:r>
          </a:p>
          <a:p>
            <a:pPr marL="476250" lvl="1" indent="-227013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dirty="0">
                <a:solidFill>
                  <a:schemeClr val="tx1"/>
                </a:solidFill>
              </a:rPr>
              <a:t>Pathogenic gene fusions are becoming increasingly actionable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</a:p>
          <a:p>
            <a:pPr marL="476250" lvl="1" indent="-227013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dirty="0">
                <a:solidFill>
                  <a:schemeClr val="tx1"/>
                </a:solidFill>
              </a:rPr>
              <a:t>Targeting these genomic alterations may lead to improved outcomes</a:t>
            </a:r>
            <a:r>
              <a:rPr lang="en-US" baseline="30000" dirty="0">
                <a:solidFill>
                  <a:schemeClr val="tx1"/>
                </a:solidFill>
              </a:rPr>
              <a:t>4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</a:pPr>
            <a:r>
              <a:rPr lang="en-US" sz="2100" b="1" i="1" dirty="0">
                <a:solidFill>
                  <a:schemeClr val="bg2"/>
                </a:solidFill>
              </a:rPr>
              <a:t>NRG1 </a:t>
            </a:r>
            <a:r>
              <a:rPr lang="en-US" sz="2100" b="1" dirty="0">
                <a:solidFill>
                  <a:schemeClr val="bg2"/>
                </a:solidFill>
              </a:rPr>
              <a:t>is an important pathogenic gene fusion that can occur across tumor types</a:t>
            </a:r>
            <a:r>
              <a:rPr lang="en-US" sz="2100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is reported to be associated with poor outcomes, including increased mortality and resistance to currently available therapies in lung cancer</a:t>
            </a:r>
            <a:r>
              <a:rPr lang="en-US" baseline="30000" dirty="0">
                <a:solidFill>
                  <a:schemeClr val="tx1"/>
                </a:solidFill>
              </a:rPr>
              <a:t>5-9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</a:pPr>
            <a:r>
              <a:rPr lang="en-US" sz="2100" b="1" dirty="0">
                <a:solidFill>
                  <a:schemeClr val="bg2"/>
                </a:solidFill>
              </a:rPr>
              <a:t>RNA-based NGS tests can improve identification of genomic alterations over DNA-based methods</a:t>
            </a:r>
            <a:r>
              <a:rPr lang="en-US" dirty="0">
                <a:solidFill>
                  <a:schemeClr val="tx1"/>
                </a:solidFill>
              </a:rPr>
              <a:t>, including pathogenic gene fusions such as </a:t>
            </a:r>
            <a:r>
              <a:rPr lang="en-US" i="1" dirty="0">
                <a:solidFill>
                  <a:schemeClr val="tx1"/>
                </a:solidFill>
              </a:rPr>
              <a:t>NRG1</a:t>
            </a:r>
            <a:r>
              <a:rPr lang="en-US" baseline="30000" dirty="0">
                <a:solidFill>
                  <a:schemeClr val="tx1"/>
                </a:solidFill>
              </a:rPr>
              <a:t>9,10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</a:pPr>
            <a:r>
              <a:rPr lang="en-US" dirty="0"/>
              <a:t>Precision oncology benefits from </a:t>
            </a:r>
            <a:r>
              <a:rPr lang="en-US" sz="2100" b="1" dirty="0">
                <a:solidFill>
                  <a:schemeClr val="bg2"/>
                </a:solidFill>
              </a:rPr>
              <a:t>collaboration </a:t>
            </a:r>
            <a:r>
              <a:rPr lang="en-US" dirty="0">
                <a:solidFill>
                  <a:schemeClr val="tx1"/>
                </a:solidFill>
              </a:rPr>
              <a:t>between</a:t>
            </a:r>
            <a:r>
              <a:rPr lang="en-US" dirty="0"/>
              <a:t> </a:t>
            </a:r>
            <a:r>
              <a:rPr lang="en-US" sz="2100" b="1" dirty="0">
                <a:solidFill>
                  <a:schemeClr val="bg2"/>
                </a:solidFill>
              </a:rPr>
              <a:t>oncologists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/>
              <a:t> </a:t>
            </a:r>
            <a:r>
              <a:rPr lang="en-US" sz="2100" b="1" dirty="0">
                <a:solidFill>
                  <a:schemeClr val="bg2"/>
                </a:solidFill>
              </a:rPr>
              <a:t>pathologists </a:t>
            </a:r>
            <a:r>
              <a:rPr lang="en-US" dirty="0">
                <a:solidFill>
                  <a:schemeClr val="tx1"/>
                </a:solidFill>
              </a:rPr>
              <a:t>to deliver appropriate genomic analysis that can lead to actionable results and potentially meaningful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outcomes for patients</a:t>
            </a:r>
            <a:r>
              <a:rPr lang="en-US" baseline="30000" dirty="0">
                <a:solidFill>
                  <a:schemeClr val="tx1"/>
                </a:solidFill>
              </a:rPr>
              <a:t>2,11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6638A-5DDD-62D6-4B9C-F1BE9DC8C170}"/>
              </a:ext>
            </a:extLst>
          </p:cNvPr>
          <p:cNvSpPr txBox="1"/>
          <p:nvPr/>
        </p:nvSpPr>
        <p:spPr>
          <a:xfrm>
            <a:off x="370916" y="5983896"/>
            <a:ext cx="11513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b="1" dirty="0">
                <a:ea typeface="Yu Mincho"/>
                <a:cs typeface="Times New Roman"/>
              </a:rPr>
              <a:t>1</a:t>
            </a:r>
            <a:r>
              <a:rPr lang="en-US" sz="800" dirty="0">
                <a:ea typeface="Yu Mincho"/>
                <a:cs typeface="Times New Roman"/>
              </a:rPr>
              <a:t>. </a:t>
            </a:r>
            <a:r>
              <a:rPr lang="en-US" sz="800" dirty="0" err="1">
                <a:effectLst/>
                <a:ea typeface="Yu Mincho"/>
                <a:cs typeface="Times New Roman"/>
              </a:rPr>
              <a:t>Adashek</a:t>
            </a:r>
            <a:r>
              <a:rPr lang="en-US" sz="800" dirty="0">
                <a:effectLst/>
                <a:ea typeface="Yu Mincho"/>
                <a:cs typeface="Times New Roman"/>
              </a:rPr>
              <a:t> JJ et al. </a:t>
            </a:r>
            <a:r>
              <a:rPr lang="en-US" sz="800" i="1" dirty="0">
                <a:effectLst/>
                <a:ea typeface="Yu Mincho"/>
                <a:cs typeface="Times New Roman"/>
              </a:rPr>
              <a:t>Trends Cancer</a:t>
            </a:r>
            <a:r>
              <a:rPr lang="en-US" sz="800" i="1" dirty="0">
                <a:ea typeface="Yu Mincho"/>
                <a:cs typeface="Times New Roman"/>
              </a:rPr>
              <a:t>. </a:t>
            </a:r>
            <a:r>
              <a:rPr lang="en-US" sz="800" dirty="0">
                <a:effectLst/>
                <a:ea typeface="Yu Mincho"/>
                <a:cs typeface="Times New Roman"/>
              </a:rPr>
              <a:t>2021;7(1):15-28.</a:t>
            </a:r>
            <a:r>
              <a:rPr lang="en-US" sz="800" dirty="0">
                <a:ea typeface="Yu Mincho"/>
                <a:cs typeface="Times New Roman"/>
              </a:rPr>
              <a:t> </a:t>
            </a:r>
            <a:r>
              <a:rPr lang="en-US" sz="800" dirty="0">
                <a:ea typeface="+mn-lt"/>
                <a:cs typeface="+mn-lt"/>
              </a:rPr>
              <a:t>doi:10.1016/j.trecan.2020.08.009 </a:t>
            </a:r>
            <a:r>
              <a:rPr lang="en-US" sz="800" b="1" dirty="0">
                <a:ea typeface="+mn-lt"/>
                <a:cs typeface="+mn-lt"/>
              </a:rPr>
              <a:t>2</a:t>
            </a:r>
            <a:r>
              <a:rPr lang="en-US" sz="800" dirty="0">
                <a:ea typeface="+mn-lt"/>
                <a:cs typeface="+mn-lt"/>
              </a:rPr>
              <a:t>. Malone ER et al. </a:t>
            </a:r>
            <a:r>
              <a:rPr lang="en-US" sz="800" i="1" dirty="0">
                <a:ea typeface="+mn-lt"/>
                <a:cs typeface="+mn-lt"/>
              </a:rPr>
              <a:t>Genome Med.</a:t>
            </a:r>
            <a:r>
              <a:rPr lang="en-US" sz="800" dirty="0">
                <a:ea typeface="+mn-lt"/>
                <a:cs typeface="+mn-lt"/>
              </a:rPr>
              <a:t> 2020;12:8. doi:10.1186/s13073-019-0703-1 </a:t>
            </a:r>
            <a:r>
              <a:rPr lang="en-US" sz="800" b="1" dirty="0">
                <a:ea typeface="+mn-lt"/>
                <a:cs typeface="+mn-lt"/>
              </a:rPr>
              <a:t>3</a:t>
            </a:r>
            <a:r>
              <a:rPr lang="en-US" sz="800" dirty="0">
                <a:ea typeface="+mn-lt"/>
                <a:cs typeface="+mn-lt"/>
              </a:rPr>
              <a:t>. </a:t>
            </a:r>
            <a:r>
              <a:rPr lang="en-US" sz="800" dirty="0" err="1"/>
              <a:t>Nikanjam</a:t>
            </a:r>
            <a:r>
              <a:rPr lang="en-US" sz="800" dirty="0"/>
              <a:t> M et al. </a:t>
            </a:r>
            <a:r>
              <a:rPr lang="en-US" sz="800" i="1" dirty="0"/>
              <a:t>Cancer.</a:t>
            </a:r>
            <a:r>
              <a:rPr lang="en-US" sz="800" dirty="0"/>
              <a:t> </a:t>
            </a:r>
            <a:r>
              <a:rPr lang="pt-BR" sz="800" dirty="0"/>
              <a:t>2020;126(6):1315-1321. doi:10.1002/cncr.32649 </a:t>
            </a:r>
            <a:r>
              <a:rPr lang="en-US" sz="800" b="1" dirty="0">
                <a:ea typeface="+mn-lt"/>
                <a:cs typeface="+mn-lt"/>
              </a:rPr>
              <a:t>4</a:t>
            </a:r>
            <a:r>
              <a:rPr lang="en-US" sz="800" dirty="0">
                <a:ea typeface="+mn-lt"/>
                <a:cs typeface="+mn-lt"/>
              </a:rPr>
              <a:t>. </a:t>
            </a:r>
            <a:r>
              <a:rPr lang="en-US" sz="8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Zhao S et al. </a:t>
            </a:r>
            <a:br>
              <a:rPr lang="en-US" sz="8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800" i="1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BMC Med.</a:t>
            </a:r>
            <a:r>
              <a:rPr lang="en-US" sz="8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2021;19(1):223. doi:10.1186/s12916-021-02089-z</a:t>
            </a:r>
            <a:r>
              <a:rPr lang="en-US" sz="800" dirty="0">
                <a:ea typeface="Yu Mincho"/>
                <a:cs typeface="Times New Roman"/>
              </a:rPr>
              <a:t> </a:t>
            </a:r>
            <a:r>
              <a:rPr lang="en-US" sz="800" b="1" dirty="0">
                <a:ea typeface="Yu Mincho"/>
                <a:cs typeface="Times New Roman"/>
              </a:rPr>
              <a:t>5</a:t>
            </a:r>
            <a:r>
              <a:rPr lang="en-US" sz="800" dirty="0">
                <a:ea typeface="Yu Mincho"/>
                <a:cs typeface="Times New Roman"/>
              </a:rPr>
              <a:t>. </a:t>
            </a:r>
            <a:r>
              <a:rPr lang="it-IT" sz="800" b="0" dirty="0" err="1">
                <a:ea typeface="Verdana"/>
                <a:cs typeface="Calibri"/>
              </a:rPr>
              <a:t>Drilon</a:t>
            </a:r>
            <a:r>
              <a:rPr lang="it-IT" sz="800" b="0" dirty="0">
                <a:ea typeface="Verdana"/>
                <a:cs typeface="Calibri"/>
              </a:rPr>
              <a:t> A et al. </a:t>
            </a:r>
            <a:r>
              <a:rPr lang="it-IT" sz="800" b="0" i="1" dirty="0">
                <a:ea typeface="Verdana"/>
                <a:cs typeface="Calibri"/>
              </a:rPr>
              <a:t>Cancer </a:t>
            </a:r>
            <a:r>
              <a:rPr lang="it-IT" sz="800" b="0" i="1" dirty="0" err="1">
                <a:ea typeface="Verdana"/>
                <a:cs typeface="Calibri"/>
              </a:rPr>
              <a:t>Discov</a:t>
            </a:r>
            <a:r>
              <a:rPr lang="it-IT" sz="800" dirty="0">
                <a:ea typeface="Verdana"/>
                <a:cs typeface="Calibri"/>
              </a:rPr>
              <a:t>. 2018;8(6):686-695. doi:10.1158/2159-8290.CD-17-1004</a:t>
            </a:r>
            <a:r>
              <a:rPr kumimoji="0" lang="en-US" sz="800" b="0" i="0" u="none" strike="noStrike" kern="1200" cap="none" spc="0" noProof="0" dirty="0">
                <a:ln>
                  <a:noFill/>
                </a:ln>
                <a:effectLst/>
                <a:uLnTx/>
                <a:uFillTx/>
                <a:ea typeface="Verdana"/>
                <a:cs typeface="Calibri"/>
              </a:rPr>
              <a:t> </a:t>
            </a:r>
            <a:r>
              <a:rPr lang="en-US" sz="800" b="1" dirty="0">
                <a:ea typeface="Verdana"/>
                <a:cs typeface="Calibri"/>
              </a:rPr>
              <a:t>6</a:t>
            </a:r>
            <a:r>
              <a:rPr kumimoji="0" lang="en-US" sz="800" b="0" i="0" u="none" strike="noStrike" kern="1200" cap="none" spc="0" noProof="0" dirty="0">
                <a:ln>
                  <a:noFill/>
                </a:ln>
                <a:effectLst/>
                <a:uLnTx/>
                <a:uFillTx/>
                <a:ea typeface="Verdana"/>
                <a:cs typeface="Calibri"/>
              </a:rPr>
              <a:t>.</a:t>
            </a:r>
            <a:r>
              <a:rPr lang="en-US" sz="800" b="0" dirty="0">
                <a:ea typeface="Verdana"/>
                <a:cs typeface="Calibri"/>
              </a:rPr>
              <a:t> </a:t>
            </a:r>
            <a:r>
              <a:rPr lang="en-US" sz="800" b="0" dirty="0"/>
              <a:t>Jonna S et al. </a:t>
            </a:r>
            <a:r>
              <a:rPr lang="en-US" sz="800" b="0" i="1" dirty="0"/>
              <a:t>Clin Cancer Res</a:t>
            </a:r>
            <a:r>
              <a:rPr lang="en-US" sz="800" dirty="0"/>
              <a:t>. 2019;25(16):4966-4972. doi:10.1158/1078-0432.CCR-19-0160</a:t>
            </a:r>
            <a:r>
              <a:rPr lang="it-IT" sz="800" b="0" dirty="0"/>
              <a:t> </a:t>
            </a:r>
            <a:r>
              <a:rPr lang="en-US" sz="800" b="1" dirty="0">
                <a:ea typeface="Verdana"/>
                <a:cs typeface="Calibri"/>
              </a:rPr>
              <a:t>7</a:t>
            </a:r>
            <a:r>
              <a:rPr lang="en-US" sz="800" dirty="0">
                <a:ea typeface="Verdana"/>
                <a:cs typeface="Calibri"/>
              </a:rPr>
              <a:t>.</a:t>
            </a:r>
            <a:r>
              <a:rPr lang="en-US" sz="800" b="0" dirty="0">
                <a:ea typeface="Verdana"/>
                <a:cs typeface="Calibri"/>
              </a:rPr>
              <a:t> Rosas D et al. </a:t>
            </a:r>
            <a:br>
              <a:rPr lang="en-US" sz="800" b="0" dirty="0">
                <a:ea typeface="Verdana"/>
                <a:cs typeface="Calibri"/>
              </a:rPr>
            </a:br>
            <a:r>
              <a:rPr lang="en-US" sz="800" b="0" i="1" dirty="0">
                <a:ea typeface="Verdana"/>
                <a:cs typeface="Calibri"/>
              </a:rPr>
              <a:t>Cancers (Basel)</a:t>
            </a:r>
            <a:r>
              <a:rPr lang="en-US" sz="800" b="0" dirty="0">
                <a:ea typeface="Verdana"/>
                <a:cs typeface="Calibri"/>
              </a:rPr>
              <a:t>. 2021;13(20):5038. doi:10.3390/cancers13205038 </a:t>
            </a:r>
            <a:r>
              <a:rPr lang="en-US" sz="800" b="1" dirty="0">
                <a:ea typeface="Verdana"/>
                <a:cs typeface="Calibri"/>
              </a:rPr>
              <a:t>8</a:t>
            </a:r>
            <a:r>
              <a:rPr lang="en-US" sz="800" b="0" dirty="0">
                <a:ea typeface="Verdana"/>
                <a:cs typeface="Calibri"/>
              </a:rPr>
              <a:t>. </a:t>
            </a:r>
            <a:r>
              <a:rPr lang="en-US" sz="800" dirty="0">
                <a:cs typeface="Calibri"/>
              </a:rPr>
              <a:t>Shin DH</a:t>
            </a:r>
            <a:r>
              <a:rPr lang="en-US" sz="800" dirty="0">
                <a:ea typeface="Calibri" panose="020F0502020204030204" pitchFamily="34" charset="0"/>
                <a:cs typeface="Calibri"/>
              </a:rPr>
              <a:t> et al. </a:t>
            </a:r>
            <a:r>
              <a:rPr lang="en-US" sz="800" i="1" dirty="0" err="1">
                <a:ea typeface="Calibri" panose="020F0502020204030204" pitchFamily="34" charset="0"/>
                <a:cs typeface="Calibri"/>
              </a:rPr>
              <a:t>Oncotarget</a:t>
            </a:r>
            <a:r>
              <a:rPr lang="en-US" sz="800" dirty="0">
                <a:ea typeface="Calibri" panose="020F0502020204030204" pitchFamily="34" charset="0"/>
                <a:cs typeface="Calibri"/>
              </a:rPr>
              <a:t>. 2016;7(43):69450-69465. doi:10.18632/oncotarget.11913 </a:t>
            </a:r>
            <a:r>
              <a:rPr lang="en-US" sz="800" b="1" dirty="0">
                <a:ea typeface="Calibri" panose="020F0502020204030204" pitchFamily="34" charset="0"/>
                <a:cs typeface="Calibri"/>
              </a:rPr>
              <a:t>9</a:t>
            </a:r>
            <a:r>
              <a:rPr lang="en-US" sz="800" dirty="0">
                <a:ea typeface="Calibri" panose="020F0502020204030204" pitchFamily="34" charset="0"/>
                <a:cs typeface="Calibri"/>
              </a:rPr>
              <a:t>. </a:t>
            </a:r>
            <a:r>
              <a:rPr lang="en-US" sz="800" dirty="0">
                <a:cs typeface="Calibri"/>
              </a:rPr>
              <a:t>Drilon A et al. </a:t>
            </a:r>
            <a:r>
              <a:rPr lang="it-IT" sz="800" i="1" dirty="0" err="1">
                <a:cs typeface="Calibri"/>
              </a:rPr>
              <a:t>J</a:t>
            </a:r>
            <a:r>
              <a:rPr lang="it-IT" sz="800" i="1" dirty="0">
                <a:cs typeface="Calibri"/>
              </a:rPr>
              <a:t> </a:t>
            </a:r>
            <a:r>
              <a:rPr lang="it-IT" sz="800" i="1" dirty="0" err="1">
                <a:cs typeface="Calibri"/>
              </a:rPr>
              <a:t>Clin</a:t>
            </a:r>
            <a:r>
              <a:rPr lang="it-IT" sz="800" i="1" dirty="0">
                <a:cs typeface="Calibri"/>
              </a:rPr>
              <a:t> </a:t>
            </a:r>
            <a:r>
              <a:rPr lang="it-IT" sz="800" i="1" dirty="0" err="1">
                <a:cs typeface="Calibri"/>
              </a:rPr>
              <a:t>Oncol</a:t>
            </a:r>
            <a:r>
              <a:rPr lang="it-IT" sz="800" dirty="0">
                <a:cs typeface="Calibri"/>
              </a:rPr>
              <a:t>. 2021;39(25):2791-2802. doi:10.1200/JCO.20.03307</a:t>
            </a:r>
            <a:r>
              <a:rPr lang="en-US" sz="800" dirty="0">
                <a:cs typeface="Calibri"/>
              </a:rPr>
              <a:t> </a:t>
            </a:r>
            <a:r>
              <a:rPr lang="en-US" sz="800" b="1" dirty="0">
                <a:ea typeface="Yu Mincho"/>
                <a:cs typeface="Times New Roman"/>
              </a:rPr>
              <a:t>10</a:t>
            </a:r>
            <a:r>
              <a:rPr lang="en-US" sz="800" dirty="0">
                <a:ea typeface="Yu Mincho"/>
                <a:cs typeface="Times New Roman"/>
              </a:rPr>
              <a:t>. </a:t>
            </a:r>
            <a:r>
              <a:rPr lang="en-US" sz="800" dirty="0" err="1">
                <a:cs typeface="Calibri" panose="020F0502020204030204" pitchFamily="34" charset="0"/>
              </a:rPr>
              <a:t>Benayed</a:t>
            </a:r>
            <a:r>
              <a:rPr lang="en-US" sz="800" dirty="0">
                <a:cs typeface="Calibri" panose="020F0502020204030204" pitchFamily="34" charset="0"/>
              </a:rPr>
              <a:t> R et al. </a:t>
            </a:r>
            <a:br>
              <a:rPr lang="en-US" sz="800" dirty="0">
                <a:cs typeface="Calibri" panose="020F0502020204030204" pitchFamily="34" charset="0"/>
              </a:rPr>
            </a:br>
            <a:r>
              <a:rPr lang="en-US" sz="800" i="1" dirty="0">
                <a:cs typeface="Calibri" panose="020F0502020204030204" pitchFamily="34" charset="0"/>
              </a:rPr>
              <a:t>Clin Cancer Res. </a:t>
            </a:r>
            <a:r>
              <a:rPr lang="en-US" sz="800" dirty="0">
                <a:cs typeface="Calibri" panose="020F0502020204030204" pitchFamily="34" charset="0"/>
              </a:rPr>
              <a:t>2019;25(15):4712-4722. doi:10.1158/1078-0432.CCR-19-0225 </a:t>
            </a:r>
            <a:r>
              <a:rPr lang="en-US" sz="800" b="1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11</a:t>
            </a:r>
            <a:r>
              <a:rPr lang="en-US" sz="8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US" sz="8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Perakis</a:t>
            </a:r>
            <a:r>
              <a:rPr lang="en-US" sz="8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SO et al. </a:t>
            </a:r>
            <a:r>
              <a:rPr lang="en-US" sz="800" i="1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ESMO Open. </a:t>
            </a:r>
            <a:r>
              <a:rPr lang="en-US" sz="800" dirty="0">
                <a:ea typeface="Yu Mincho" panose="02020400000000000000" pitchFamily="18" charset="-128"/>
                <a:cs typeface="Times New Roman" panose="02020603050405020304" pitchFamily="18" charset="0"/>
              </a:rPr>
              <a:t>2020;5(5):e000872. doi:10.1136/esmoopen-2020-000872 </a:t>
            </a:r>
            <a:endParaRPr lang="en-US" sz="8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D1DDD7D-EA32-4F97-AD39-04A35E96F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54875"/>
            <a:ext cx="285493" cy="246221"/>
          </a:xfrm>
        </p:spPr>
        <p:txBody>
          <a:bodyPr/>
          <a:lstStyle/>
          <a:p>
            <a:fld id="{B22F1FE7-663E-4466-9BC7-B7B99D884349}" type="slidenum">
              <a:rPr lang="en-US" smtClean="0"/>
              <a:t>28</a:t>
            </a:fld>
            <a:endParaRPr lang="en-US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309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0149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05675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Visit </a:t>
            </a:r>
            <a:r>
              <a:rPr lang="en-US" b="1">
                <a:solidFill>
                  <a:schemeClr val="bg1"/>
                </a:solidFill>
              </a:rPr>
              <a:t>FindTheFusions.com</a:t>
            </a:r>
            <a:r>
              <a:rPr lang="en-US">
                <a:solidFill>
                  <a:schemeClr val="bg1"/>
                </a:solidFill>
              </a:rPr>
              <a:t> to download this presentation.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369441" y="6223359"/>
            <a:ext cx="1765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©2024 Merus N.V. All rights reserved.</a:t>
            </a:r>
          </a:p>
          <a:p>
            <a:r>
              <a:rPr lang="en-US" sz="800" dirty="0"/>
              <a:t>MAT-0006 1/24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459DE62-B261-9D08-3404-19DAD549CFD1}"/>
              </a:ext>
            </a:extLst>
          </p:cNvPr>
          <p:cNvSpPr txBox="1">
            <a:spLocks/>
          </p:cNvSpPr>
          <p:nvPr/>
        </p:nvSpPr>
        <p:spPr>
          <a:xfrm>
            <a:off x="368127" y="2163357"/>
            <a:ext cx="5772116" cy="2169825"/>
          </a:xfrm>
          <a:prstGeom prst="rect">
            <a:avLst/>
          </a:prstGeom>
          <a:noFill/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noProof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dirty="0">
                <a:solidFill>
                  <a:schemeClr val="bg2"/>
                </a:solidFill>
              </a:rPr>
              <a:t>Thank you!</a:t>
            </a:r>
            <a:endParaRPr lang="en-US" sz="5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8329D724-1FD4-CFD8-F56F-BA091BE418BE}"/>
              </a:ext>
            </a:extLst>
          </p:cNvPr>
          <p:cNvSpPr/>
          <p:nvPr/>
        </p:nvSpPr>
        <p:spPr>
          <a:xfrm>
            <a:off x="11389259" y="3912591"/>
            <a:ext cx="813022" cy="126099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6" name="Round Same Side Corner Rectangle 155">
            <a:extLst>
              <a:ext uri="{FF2B5EF4-FFF2-40B4-BE49-F238E27FC236}">
                <a16:creationId xmlns:a16="http://schemas.microsoft.com/office/drawing/2014/main" id="{0E5698D1-A6CC-1C16-9D26-E0711D963E12}"/>
              </a:ext>
            </a:extLst>
          </p:cNvPr>
          <p:cNvSpPr/>
          <p:nvPr/>
        </p:nvSpPr>
        <p:spPr>
          <a:xfrm rot="16200000">
            <a:off x="2544541" y="1841379"/>
            <a:ext cx="1261000" cy="5403424"/>
          </a:xfrm>
          <a:prstGeom prst="round2SameRect">
            <a:avLst>
              <a:gd name="adj1" fmla="val 6511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52167" y="1329809"/>
            <a:ext cx="5877871" cy="4537591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7329E7-2067-7736-6EE6-1DF43CCE6812}"/>
              </a:ext>
            </a:extLst>
          </p:cNvPr>
          <p:cNvCxnSpPr>
            <a:cxnSpLocks/>
          </p:cNvCxnSpPr>
          <p:nvPr/>
        </p:nvCxnSpPr>
        <p:spPr>
          <a:xfrm>
            <a:off x="479425" y="600710"/>
            <a:ext cx="1412875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81D705-D674-426C-9AE3-47DB2D190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34" y="1815574"/>
            <a:ext cx="5175180" cy="2862330"/>
          </a:xfrm>
        </p:spPr>
        <p:txBody>
          <a:bodyPr anchor="t" anchorCtr="0"/>
          <a:lstStyle/>
          <a:p>
            <a:pPr>
              <a:buClr>
                <a:schemeClr val="bg2"/>
              </a:buClr>
            </a:pPr>
            <a:r>
              <a:rPr lang="en-US" dirty="0">
                <a:solidFill>
                  <a:schemeClr val="tx1"/>
                </a:solidFill>
              </a:rPr>
              <a:t>Historically, cancer has been defined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by its </a:t>
            </a:r>
            <a:r>
              <a:rPr lang="en-US" sz="2100" b="1" dirty="0">
                <a:solidFill>
                  <a:schemeClr val="bg2"/>
                </a:solidFill>
              </a:rPr>
              <a:t>site of origin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  <a:p>
            <a:pPr>
              <a:buClr>
                <a:schemeClr val="bg2"/>
              </a:buClr>
            </a:pPr>
            <a:r>
              <a:rPr lang="en-US" dirty="0"/>
              <a:t>Today, certain cancers are increasingly </a:t>
            </a:r>
            <a:br>
              <a:rPr lang="en-US" dirty="0"/>
            </a:br>
            <a:r>
              <a:rPr lang="en-US" dirty="0"/>
              <a:t>being </a:t>
            </a:r>
            <a:r>
              <a:rPr lang="en-US" sz="2100" b="1" dirty="0">
                <a:solidFill>
                  <a:schemeClr val="bg2"/>
                </a:solidFill>
              </a:rPr>
              <a:t>defined by genomic alterations </a:t>
            </a:r>
            <a:br>
              <a:rPr lang="en-US" sz="2100" b="1" dirty="0">
                <a:solidFill>
                  <a:schemeClr val="bg2"/>
                </a:solidFill>
              </a:rPr>
            </a:br>
            <a:r>
              <a:rPr lang="en-US" dirty="0"/>
              <a:t>(eg, point mutations, gene fusions) </a:t>
            </a:r>
            <a:br>
              <a:rPr lang="en-US" dirty="0"/>
            </a:br>
            <a:r>
              <a:rPr lang="en-US" dirty="0"/>
              <a:t>capable of driving proliferation</a:t>
            </a:r>
            <a:r>
              <a:rPr lang="en-US" baseline="30000" dirty="0"/>
              <a:t>1-3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FB29E-9CF5-4513-8F41-BA146FC11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7249AD-C364-4509-99D9-F819A526964B}"/>
              </a:ext>
            </a:extLst>
          </p:cNvPr>
          <p:cNvSpPr txBox="1"/>
          <p:nvPr/>
        </p:nvSpPr>
        <p:spPr>
          <a:xfrm>
            <a:off x="372441" y="6062472"/>
            <a:ext cx="11365868" cy="500137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dirty="0"/>
              <a:t>FISH, fluorescence in situ hybridization; IHC, immunohistochemistry; NGS, next-generation sequencing; RT-PCR, reverse transcription-polymerase chain reaction.</a:t>
            </a:r>
          </a:p>
          <a:p>
            <a:pPr>
              <a:spcBef>
                <a:spcPts val="300"/>
              </a:spcBef>
            </a:pPr>
            <a:r>
              <a:rPr lang="en-US" sz="800" b="1" dirty="0"/>
              <a:t>1</a:t>
            </a:r>
            <a:r>
              <a:rPr lang="en-US" sz="800" dirty="0"/>
              <a:t>. </a:t>
            </a:r>
            <a:r>
              <a:rPr lang="en-US" sz="800" dirty="0">
                <a:effectLst/>
                <a:ea typeface="Yu Mincho"/>
                <a:cs typeface="Times New Roman"/>
              </a:rPr>
              <a:t>Zhang R et al. </a:t>
            </a:r>
            <a:r>
              <a:rPr lang="en-US" sz="800" i="1" dirty="0">
                <a:effectLst/>
                <a:ea typeface="Yu Mincho"/>
                <a:cs typeface="Times New Roman"/>
              </a:rPr>
              <a:t>Front Oncol.</a:t>
            </a:r>
            <a:r>
              <a:rPr lang="en-US" sz="800" dirty="0">
                <a:effectLst/>
                <a:ea typeface="Yu Mincho"/>
                <a:cs typeface="Times New Roman"/>
              </a:rPr>
              <a:t> 2021;10:544579.</a:t>
            </a:r>
            <a:r>
              <a:rPr lang="en-US" sz="800" dirty="0">
                <a:ea typeface="Yu Mincho"/>
                <a:cs typeface="Times New Roman"/>
              </a:rPr>
              <a:t> </a:t>
            </a:r>
            <a:r>
              <a:rPr lang="en-US" sz="800" dirty="0">
                <a:ea typeface="+mn-lt"/>
                <a:cs typeface="+mn-lt"/>
              </a:rPr>
              <a:t>doi:10.3389/fonc.2020.544579 </a:t>
            </a:r>
            <a:r>
              <a:rPr lang="en-US" sz="800" b="1" dirty="0">
                <a:ea typeface="+mn-lt"/>
                <a:cs typeface="+mn-lt"/>
              </a:rPr>
              <a:t>2</a:t>
            </a:r>
            <a:r>
              <a:rPr lang="en-US" sz="800" dirty="0">
                <a:ea typeface="+mn-lt"/>
                <a:cs typeface="+mn-lt"/>
              </a:rPr>
              <a:t>.</a:t>
            </a:r>
            <a:r>
              <a:rPr lang="en-US" sz="800" dirty="0"/>
              <a:t> </a:t>
            </a:r>
            <a:r>
              <a:rPr lang="en-US" sz="800" dirty="0" err="1">
                <a:effectLst/>
                <a:ea typeface="Yu Mincho"/>
                <a:cs typeface="Times New Roman"/>
              </a:rPr>
              <a:t>Adashek</a:t>
            </a:r>
            <a:r>
              <a:rPr lang="en-US" sz="800" dirty="0">
                <a:effectLst/>
                <a:ea typeface="Yu Mincho"/>
                <a:cs typeface="Times New Roman"/>
              </a:rPr>
              <a:t> JJ et al. </a:t>
            </a:r>
            <a:r>
              <a:rPr lang="en-US" sz="800" i="1" dirty="0">
                <a:effectLst/>
                <a:ea typeface="Yu Mincho"/>
                <a:cs typeface="Times New Roman"/>
              </a:rPr>
              <a:t>Trends Cancer</a:t>
            </a:r>
            <a:r>
              <a:rPr lang="en-US" sz="800" i="1" dirty="0">
                <a:ea typeface="Yu Mincho"/>
                <a:cs typeface="Times New Roman"/>
              </a:rPr>
              <a:t>. </a:t>
            </a:r>
            <a:r>
              <a:rPr lang="en-US" sz="800" dirty="0">
                <a:effectLst/>
                <a:ea typeface="Yu Mincho"/>
                <a:cs typeface="Times New Roman"/>
              </a:rPr>
              <a:t>2021;7(1):15-28.</a:t>
            </a:r>
            <a:r>
              <a:rPr lang="en-US" sz="800" dirty="0">
                <a:ea typeface="Yu Mincho"/>
                <a:cs typeface="Times New Roman"/>
              </a:rPr>
              <a:t> </a:t>
            </a:r>
            <a:r>
              <a:rPr lang="en-US" sz="800" dirty="0">
                <a:ea typeface="+mn-lt"/>
                <a:cs typeface="+mn-lt"/>
              </a:rPr>
              <a:t>doi:10.1016/j.trecan.2020.08.009</a:t>
            </a:r>
            <a:r>
              <a:rPr lang="en-US" sz="800" dirty="0">
                <a:ea typeface="Yu Mincho"/>
                <a:cs typeface="Times New Roman"/>
              </a:rPr>
              <a:t> </a:t>
            </a:r>
            <a:r>
              <a:rPr lang="en-US" sz="800" b="1" dirty="0">
                <a:ea typeface="Yu Mincho"/>
                <a:cs typeface="Times New Roman"/>
              </a:rPr>
              <a:t>3</a:t>
            </a:r>
            <a:r>
              <a:rPr lang="en-US" sz="800" dirty="0">
                <a:effectLst/>
                <a:ea typeface="Yu Mincho"/>
                <a:cs typeface="Times New Roman"/>
              </a:rPr>
              <a:t>. Zhang B et al. </a:t>
            </a:r>
            <a:r>
              <a:rPr lang="en-US" sz="800" i="1" dirty="0">
                <a:effectLst/>
                <a:ea typeface="Yu Mincho"/>
                <a:cs typeface="Times New Roman"/>
              </a:rPr>
              <a:t>Medicine (Baltimore)</a:t>
            </a:r>
            <a:r>
              <a:rPr lang="en-US" sz="800" dirty="0">
                <a:effectLst/>
                <a:ea typeface="Yu Mincho"/>
                <a:cs typeface="Times New Roman"/>
              </a:rPr>
              <a:t>. 2022;10(43):e31380. </a:t>
            </a:r>
            <a:r>
              <a:rPr lang="en-US" sz="800" dirty="0">
                <a:ea typeface="+mn-lt"/>
                <a:cs typeface="+mn-lt"/>
              </a:rPr>
              <a:t>doi:10.1097/MD.0000000000031380</a:t>
            </a:r>
            <a:r>
              <a:rPr lang="en-US" sz="800" dirty="0">
                <a:ea typeface="Yu Mincho"/>
                <a:cs typeface="Times New Roman"/>
              </a:rPr>
              <a:t> </a:t>
            </a:r>
            <a:br>
              <a:rPr lang="en-US" sz="800" dirty="0">
                <a:ea typeface="Yu Mincho"/>
                <a:cs typeface="Times New Roman"/>
              </a:rPr>
            </a:br>
            <a:r>
              <a:rPr lang="en-US" sz="800" b="1" dirty="0">
                <a:ea typeface="+mn-lt"/>
                <a:cs typeface="+mn-lt"/>
              </a:rPr>
              <a:t>4</a:t>
            </a:r>
            <a:r>
              <a:rPr lang="en-US" sz="800" dirty="0">
                <a:ea typeface="+mn-lt"/>
                <a:cs typeface="+mn-lt"/>
              </a:rPr>
              <a:t>. Malone ER et al. </a:t>
            </a:r>
            <a:r>
              <a:rPr lang="en-US" sz="800" i="1" dirty="0">
                <a:ea typeface="+mn-lt"/>
                <a:cs typeface="+mn-lt"/>
              </a:rPr>
              <a:t>Genome Med</a:t>
            </a:r>
            <a:r>
              <a:rPr lang="en-US" sz="800" dirty="0">
                <a:ea typeface="+mn-lt"/>
                <a:cs typeface="+mn-lt"/>
              </a:rPr>
              <a:t>. 2020;12:8. doi:10.1186/s13073-019-0703-1</a:t>
            </a:r>
            <a:endParaRPr lang="en-US" sz="800" dirty="0">
              <a:effectLst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F0ED71-A084-48EA-8C73-0BC213BF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217" y="351936"/>
            <a:ext cx="7403566" cy="535531"/>
          </a:xfrm>
          <a:solidFill>
            <a:schemeClr val="bg1"/>
          </a:solidFill>
        </p:spPr>
        <p:txBody>
          <a:bodyPr anchor="ctr"/>
          <a:lstStyle/>
          <a:p>
            <a:r>
              <a:rPr lang="en-US" sz="3200" dirty="0"/>
              <a:t>Cancer Is Driven by Genomic Alterations</a:t>
            </a:r>
            <a:r>
              <a:rPr lang="en-US" sz="3200" baseline="30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097C0-5783-8D93-DB4F-50E35F05B956}"/>
              </a:ext>
            </a:extLst>
          </p:cNvPr>
          <p:cNvSpPr txBox="1"/>
          <p:nvPr/>
        </p:nvSpPr>
        <p:spPr>
          <a:xfrm>
            <a:off x="6544582" y="1086773"/>
            <a:ext cx="4493041" cy="5016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 b="1" dirty="0">
                <a:solidFill>
                  <a:schemeClr val="bg2"/>
                </a:solidFill>
              </a:rPr>
              <a:t>Personalized Cancer Therapy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593347" y="4044439"/>
            <a:ext cx="40807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0C054"/>
              </a:buClr>
              <a:buSzPct val="100000"/>
            </a:pPr>
            <a:r>
              <a:rPr lang="en-US" sz="3200" b="1" dirty="0">
                <a:solidFill>
                  <a:srgbClr val="EAEAE8"/>
                </a:solidFill>
              </a:rPr>
              <a:t>Precision oncology </a:t>
            </a:r>
            <a:endParaRPr lang="en-US" sz="1600" b="1" baseline="30000" dirty="0">
              <a:solidFill>
                <a:srgbClr val="EAEAE8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614613" y="4426800"/>
            <a:ext cx="4566136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0C054"/>
              </a:buClr>
              <a:buSzPct val="100000"/>
            </a:pPr>
            <a:r>
              <a:rPr lang="en-US" dirty="0">
                <a:solidFill>
                  <a:schemeClr val="bg1"/>
                </a:solidFill>
              </a:rPr>
              <a:t>defines cancers by their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UNDERLYING GENOMIC CHANGES</a:t>
            </a:r>
            <a:r>
              <a:rPr lang="en-US" sz="2000" b="1" baseline="30000" dirty="0">
                <a:solidFill>
                  <a:schemeClr val="bg1"/>
                </a:solidFill>
              </a:rPr>
              <a:t>2,4</a:t>
            </a:r>
            <a:endParaRPr lang="en-US" sz="1600" b="1" baseline="30000" dirty="0">
              <a:solidFill>
                <a:schemeClr val="bg1"/>
              </a:solidFill>
            </a:endParaRPr>
          </a:p>
        </p:txBody>
      </p:sp>
      <p:sp>
        <p:nvSpPr>
          <p:cNvPr id="67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624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6A0CD7B-A0B1-C724-1F13-B681C050EBFD}"/>
              </a:ext>
            </a:extLst>
          </p:cNvPr>
          <p:cNvSpPr/>
          <p:nvPr/>
        </p:nvSpPr>
        <p:spPr>
          <a:xfrm>
            <a:off x="6218426" y="3499674"/>
            <a:ext cx="1018571" cy="169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96" descr="Shape&#10;&#10;Description automatically generated">
            <a:extLst>
              <a:ext uri="{FF2B5EF4-FFF2-40B4-BE49-F238E27FC236}">
                <a16:creationId xmlns:a16="http://schemas.microsoft.com/office/drawing/2014/main" id="{D7FA6D00-1E64-4F87-512D-AE6B2AFF3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>
            <a:off x="8614474" y="2649998"/>
            <a:ext cx="326354" cy="413353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8579CD7A-B111-9928-9FE5-A30247BD5C45}"/>
              </a:ext>
            </a:extLst>
          </p:cNvPr>
          <p:cNvGrpSpPr/>
          <p:nvPr/>
        </p:nvGrpSpPr>
        <p:grpSpPr>
          <a:xfrm>
            <a:off x="6487634" y="1576232"/>
            <a:ext cx="4399613" cy="1254962"/>
            <a:chOff x="6504094" y="1684987"/>
            <a:chExt cx="4399613" cy="1254962"/>
          </a:xfrm>
        </p:grpSpPr>
        <p:pic>
          <p:nvPicPr>
            <p:cNvPr id="101" name="Picture 10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E5E5532-4A91-608B-8531-0666168FA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952"/>
            <a:stretch/>
          </p:blipFill>
          <p:spPr>
            <a:xfrm>
              <a:off x="6504094" y="1684987"/>
              <a:ext cx="4399613" cy="1015387"/>
            </a:xfrm>
            <a:prstGeom prst="rect">
              <a:avLst/>
            </a:prstGeom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1E6CE8E-5172-36CA-090C-1A5CB233F6A4}"/>
                </a:ext>
              </a:extLst>
            </p:cNvPr>
            <p:cNvSpPr/>
            <p:nvPr/>
          </p:nvSpPr>
          <p:spPr>
            <a:xfrm>
              <a:off x="9301149" y="2632944"/>
              <a:ext cx="326354" cy="3070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F624415-D47B-1DFA-DB02-40A4E7808278}"/>
              </a:ext>
            </a:extLst>
          </p:cNvPr>
          <p:cNvSpPr/>
          <p:nvPr/>
        </p:nvSpPr>
        <p:spPr>
          <a:xfrm>
            <a:off x="6310518" y="3380585"/>
            <a:ext cx="4932466" cy="730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D138DB6-85BB-E7DD-FF75-159531555C07}"/>
              </a:ext>
            </a:extLst>
          </p:cNvPr>
          <p:cNvSpPr/>
          <p:nvPr/>
        </p:nvSpPr>
        <p:spPr>
          <a:xfrm>
            <a:off x="6961924" y="3096140"/>
            <a:ext cx="3599666" cy="22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200"/>
              </a:lnSpc>
              <a:defRPr/>
            </a:pPr>
            <a:r>
              <a:rPr lang="en-US" sz="1200" b="1" kern="0" dirty="0">
                <a:solidFill>
                  <a:schemeClr val="bg2"/>
                </a:solidFill>
              </a:rPr>
              <a:t>MOLECULAR PROFILING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3F20697-0A51-B608-A182-37FCB9C8BC4E}"/>
              </a:ext>
            </a:extLst>
          </p:cNvPr>
          <p:cNvSpPr txBox="1"/>
          <p:nvPr/>
        </p:nvSpPr>
        <p:spPr>
          <a:xfrm>
            <a:off x="6504231" y="4117873"/>
            <a:ext cx="852865" cy="2323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2"/>
                </a:solidFill>
              </a:rPr>
              <a:t>RT-PCR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2E55E9D-920E-7854-509B-77BBEBF68144}"/>
              </a:ext>
            </a:extLst>
          </p:cNvPr>
          <p:cNvSpPr txBox="1"/>
          <p:nvPr/>
        </p:nvSpPr>
        <p:spPr>
          <a:xfrm>
            <a:off x="7791245" y="4106047"/>
            <a:ext cx="727498" cy="2323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2"/>
                </a:solidFill>
              </a:rPr>
              <a:t>FISH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BE0B962-EEC2-6B6F-FFA2-9E97D42BF782}"/>
              </a:ext>
            </a:extLst>
          </p:cNvPr>
          <p:cNvSpPr txBox="1"/>
          <p:nvPr/>
        </p:nvSpPr>
        <p:spPr>
          <a:xfrm>
            <a:off x="9038281" y="4090692"/>
            <a:ext cx="727498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100" b="1">
                <a:solidFill>
                  <a:schemeClr val="bg2"/>
                </a:solidFill>
              </a:rPr>
              <a:t>IHC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23B4A0D-0718-AC29-DBC4-9E858BBBDDA7}"/>
              </a:ext>
            </a:extLst>
          </p:cNvPr>
          <p:cNvSpPr txBox="1"/>
          <p:nvPr/>
        </p:nvSpPr>
        <p:spPr>
          <a:xfrm>
            <a:off x="10283595" y="4106047"/>
            <a:ext cx="727498" cy="2323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2"/>
                </a:solidFill>
              </a:rPr>
              <a:t>NGS</a:t>
            </a:r>
          </a:p>
        </p:txBody>
      </p:sp>
      <p:pic>
        <p:nvPicPr>
          <p:cNvPr id="94" name="Picture 93" descr="A picture containing text, container, glass, cup&#10;&#10;Description automatically generated">
            <a:extLst>
              <a:ext uri="{FF2B5EF4-FFF2-40B4-BE49-F238E27FC236}">
                <a16:creationId xmlns:a16="http://schemas.microsoft.com/office/drawing/2014/main" id="{CA67A747-2405-9893-1BEE-EAB67743C948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22252" r="9098" b="13575"/>
          <a:stretch/>
        </p:blipFill>
        <p:spPr>
          <a:xfrm>
            <a:off x="10068446" y="3381420"/>
            <a:ext cx="1174538" cy="726407"/>
          </a:xfrm>
          <a:prstGeom prst="rect">
            <a:avLst/>
          </a:prstGeom>
        </p:spPr>
      </p:pic>
      <p:pic>
        <p:nvPicPr>
          <p:cNvPr id="95" name="Picture 94" descr="Diagram&#10;&#10;Description automatically generated">
            <a:extLst>
              <a:ext uri="{FF2B5EF4-FFF2-40B4-BE49-F238E27FC236}">
                <a16:creationId xmlns:a16="http://schemas.microsoft.com/office/drawing/2014/main" id="{F6ABC57A-7E0F-9C3B-05E6-D1E0568E40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4907" r="6877" b="6687"/>
          <a:stretch/>
        </p:blipFill>
        <p:spPr>
          <a:xfrm>
            <a:off x="6310518" y="3380585"/>
            <a:ext cx="1174538" cy="729489"/>
          </a:xfrm>
          <a:prstGeom prst="rect">
            <a:avLst/>
          </a:prstGeom>
        </p:spPr>
      </p:pic>
      <p:pic>
        <p:nvPicPr>
          <p:cNvPr id="96" name="Picture 95" descr="Shape&#10;&#10;Description automatically generated">
            <a:extLst>
              <a:ext uri="{FF2B5EF4-FFF2-40B4-BE49-F238E27FC236}">
                <a16:creationId xmlns:a16="http://schemas.microsoft.com/office/drawing/2014/main" id="{DBD54BD6-ABAD-D3E5-0C45-E0EB2324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>
            <a:off x="8614474" y="4272844"/>
            <a:ext cx="326354" cy="413353"/>
          </a:xfrm>
          <a:prstGeom prst="rect">
            <a:avLst/>
          </a:prstGeom>
        </p:spPr>
      </p:pic>
      <p:pic>
        <p:nvPicPr>
          <p:cNvPr id="99" name="Picture 98" descr="A picture containing porcelain, ceramic ware, fabric&#10;&#10;Description automatically generated">
            <a:extLst>
              <a:ext uri="{FF2B5EF4-FFF2-40B4-BE49-F238E27FC236}">
                <a16:creationId xmlns:a16="http://schemas.microsoft.com/office/drawing/2014/main" id="{1BC995D9-F8B9-8976-7008-78C1E96571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344" b="20596"/>
          <a:stretch/>
        </p:blipFill>
        <p:spPr>
          <a:xfrm>
            <a:off x="8820716" y="3387330"/>
            <a:ext cx="1175179" cy="723400"/>
          </a:xfrm>
          <a:prstGeom prst="rect">
            <a:avLst/>
          </a:prstGeom>
        </p:spPr>
      </p:pic>
      <p:pic>
        <p:nvPicPr>
          <p:cNvPr id="50" name="Picture 2" descr="\\Mac\FS_Share\Mailbox\K_Womer\iStock-140043498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4" t="13125" r="11232" b="37071"/>
          <a:stretch/>
        </p:blipFill>
        <p:spPr bwMode="auto">
          <a:xfrm>
            <a:off x="7551976" y="3387329"/>
            <a:ext cx="1193363" cy="7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38C944B-6931-1B2A-8728-690678543C74}"/>
              </a:ext>
            </a:extLst>
          </p:cNvPr>
          <p:cNvSpPr/>
          <p:nvPr/>
        </p:nvSpPr>
        <p:spPr>
          <a:xfrm>
            <a:off x="9905269" y="4505809"/>
            <a:ext cx="326354" cy="3070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2D5DB990-0211-3DE9-BEB5-83634C542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60" y="4705716"/>
            <a:ext cx="43942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329D724-1FD4-CFD8-F56F-BA091BE418BE}"/>
              </a:ext>
            </a:extLst>
          </p:cNvPr>
          <p:cNvSpPr/>
          <p:nvPr/>
        </p:nvSpPr>
        <p:spPr>
          <a:xfrm>
            <a:off x="11445138" y="1410085"/>
            <a:ext cx="746861" cy="54050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0E5698D1-A6CC-1C16-9D26-E0711D963E12}"/>
              </a:ext>
            </a:extLst>
          </p:cNvPr>
          <p:cNvSpPr/>
          <p:nvPr/>
        </p:nvSpPr>
        <p:spPr>
          <a:xfrm rot="16200000">
            <a:off x="3139083" y="-1268768"/>
            <a:ext cx="540505" cy="5898211"/>
          </a:xfrm>
          <a:prstGeom prst="round2Same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3097C0-5783-8D93-DB4F-50E35F05B956}"/>
              </a:ext>
            </a:extLst>
          </p:cNvPr>
          <p:cNvSpPr txBox="1"/>
          <p:nvPr/>
        </p:nvSpPr>
        <p:spPr>
          <a:xfrm>
            <a:off x="629626" y="1465418"/>
            <a:ext cx="5559418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indent="-342900"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rgbClr val="F0C054"/>
              </a:buClr>
              <a:buSzPct val="100000"/>
            </a:pPr>
            <a:r>
              <a:rPr lang="en-US" sz="2800" b="1" dirty="0">
                <a:solidFill>
                  <a:srgbClr val="EAEAE8"/>
                </a:solidFill>
              </a:rPr>
              <a:t>Precision Treatment Approach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358439" y="1210443"/>
            <a:ext cx="5348808" cy="3454854"/>
          </a:xfrm>
          <a:prstGeom prst="roundRect">
            <a:avLst>
              <a:gd name="adj" fmla="val 4822"/>
            </a:avLst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AE45B-F5CC-41C2-A814-932F406D9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031" y="133325"/>
            <a:ext cx="7405938" cy="918841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/>
              <a:t>Precision Oncology Focuses on a Tumor’s</a:t>
            </a:r>
            <a:br>
              <a:rPr lang="en-US" sz="3200" dirty="0"/>
            </a:br>
            <a:r>
              <a:rPr lang="en-US" sz="3200" dirty="0"/>
              <a:t>Specific Genomic Profile</a:t>
            </a:r>
            <a:r>
              <a:rPr lang="en-US" sz="3200" baseline="30000" dirty="0"/>
              <a:t>1,2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57459-F853-2644-815D-B7D029BBC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4</a:t>
            </a:fld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82017C-17AD-4FBA-9295-6B83FB1B1B60}"/>
              </a:ext>
            </a:extLst>
          </p:cNvPr>
          <p:cNvSpPr txBox="1"/>
          <p:nvPr/>
        </p:nvSpPr>
        <p:spPr>
          <a:xfrm>
            <a:off x="370598" y="6227538"/>
            <a:ext cx="1145123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1" dirty="0">
                <a:effectLst/>
                <a:ea typeface="Yu Mincho"/>
                <a:cs typeface="Times New Roman"/>
              </a:rPr>
              <a:t>1</a:t>
            </a:r>
            <a:r>
              <a:rPr lang="en-US" sz="800" dirty="0">
                <a:effectLst/>
                <a:ea typeface="Yu Mincho"/>
                <a:cs typeface="Times New Roman"/>
              </a:rPr>
              <a:t>. </a:t>
            </a:r>
            <a:r>
              <a:rPr lang="en-US" sz="800" dirty="0" err="1">
                <a:effectLst/>
                <a:ea typeface="Yu Mincho"/>
                <a:cs typeface="Times New Roman"/>
              </a:rPr>
              <a:t>Adashek</a:t>
            </a:r>
            <a:r>
              <a:rPr lang="en-US" sz="800" dirty="0">
                <a:effectLst/>
                <a:ea typeface="Yu Mincho"/>
                <a:cs typeface="Times New Roman"/>
              </a:rPr>
              <a:t> JJ et al. </a:t>
            </a:r>
            <a:r>
              <a:rPr lang="en-US" sz="800" i="1" dirty="0">
                <a:effectLst/>
                <a:ea typeface="Yu Mincho"/>
                <a:cs typeface="Times New Roman"/>
              </a:rPr>
              <a:t>Trends Cancer</a:t>
            </a:r>
            <a:r>
              <a:rPr lang="en-US" sz="800" i="1" dirty="0">
                <a:ea typeface="Yu Mincho"/>
                <a:cs typeface="Times New Roman"/>
              </a:rPr>
              <a:t>. </a:t>
            </a:r>
            <a:r>
              <a:rPr lang="en-US" sz="800" dirty="0">
                <a:effectLst/>
                <a:ea typeface="Yu Mincho"/>
                <a:cs typeface="Times New Roman"/>
              </a:rPr>
              <a:t>2021;7(1):15-28.</a:t>
            </a:r>
            <a:r>
              <a:rPr lang="en-US" sz="800" dirty="0">
                <a:ea typeface="Yu Mincho"/>
                <a:cs typeface="Times New Roman"/>
              </a:rPr>
              <a:t> </a:t>
            </a:r>
            <a:r>
              <a:rPr lang="en-US" sz="800" dirty="0">
                <a:ea typeface="+mn-lt"/>
                <a:cs typeface="+mn-lt"/>
              </a:rPr>
              <a:t>doi:10.1016/j.trecan.2020.08.009 </a:t>
            </a:r>
            <a:r>
              <a:rPr lang="en-US" sz="800" b="1" dirty="0">
                <a:ea typeface="+mn-lt"/>
                <a:cs typeface="+mn-lt"/>
              </a:rPr>
              <a:t>2</a:t>
            </a:r>
            <a:r>
              <a:rPr lang="en-US" sz="800" dirty="0">
                <a:ea typeface="+mn-lt"/>
                <a:cs typeface="+mn-lt"/>
              </a:rPr>
              <a:t>. Malone ER et al. </a:t>
            </a:r>
            <a:r>
              <a:rPr lang="en-US" sz="800" i="1" dirty="0">
                <a:ea typeface="+mn-lt"/>
                <a:cs typeface="+mn-lt"/>
              </a:rPr>
              <a:t>Genome Med. </a:t>
            </a:r>
            <a:r>
              <a:rPr lang="en-US" sz="800" dirty="0">
                <a:ea typeface="+mn-lt"/>
                <a:cs typeface="+mn-lt"/>
              </a:rPr>
              <a:t>2020;12:8. doi:10.1186/s13073-019-0703-1</a:t>
            </a:r>
            <a:r>
              <a:rPr lang="en-US" sz="800" dirty="0">
                <a:ea typeface="Yu Mincho"/>
                <a:cs typeface="Times New Roman"/>
              </a:rPr>
              <a:t> </a:t>
            </a:r>
            <a:r>
              <a:rPr lang="en-US" sz="800" b="1" dirty="0">
                <a:ea typeface="Yu Mincho"/>
                <a:cs typeface="Times New Roman"/>
              </a:rPr>
              <a:t>3</a:t>
            </a:r>
            <a:r>
              <a:rPr lang="en-US" sz="800" dirty="0"/>
              <a:t>. Rodriguez-Rodriguez L et al. In: Rodriguez-Rodriguez L, ed. Rutgers University Press; 2019;ix.</a:t>
            </a:r>
            <a:r>
              <a:rPr lang="en-US" sz="800" dirty="0">
                <a:effectLst/>
                <a:ea typeface="Yu Mincho"/>
                <a:cs typeface="Calibri"/>
              </a:rPr>
              <a:t> </a:t>
            </a:r>
            <a:br>
              <a:rPr lang="en-US" sz="800" dirty="0">
                <a:effectLst/>
                <a:ea typeface="Yu Mincho"/>
                <a:cs typeface="Calibri"/>
              </a:rPr>
            </a:br>
            <a:r>
              <a:rPr lang="en-US" sz="800" b="1" dirty="0">
                <a:effectLst/>
                <a:ea typeface="Yu Mincho"/>
                <a:cs typeface="Calibri"/>
              </a:rPr>
              <a:t>4</a:t>
            </a:r>
            <a:r>
              <a:rPr lang="en-US" sz="800" dirty="0">
                <a:effectLst/>
                <a:ea typeface="Yu Mincho"/>
                <a:cs typeface="Calibri"/>
              </a:rPr>
              <a:t>. El </a:t>
            </a:r>
            <a:r>
              <a:rPr lang="en-US" sz="800" dirty="0" err="1">
                <a:effectLst/>
                <a:ea typeface="Yu Mincho"/>
                <a:cs typeface="Calibri"/>
              </a:rPr>
              <a:t>Deiry</a:t>
            </a:r>
            <a:r>
              <a:rPr lang="en-US" sz="800" dirty="0">
                <a:effectLst/>
                <a:ea typeface="Yu Mincho"/>
                <a:cs typeface="Calibri"/>
              </a:rPr>
              <a:t> WS et al. </a:t>
            </a:r>
            <a:r>
              <a:rPr lang="en-US" sz="800" i="1" dirty="0">
                <a:effectLst/>
                <a:ea typeface="Yu Mincho"/>
                <a:cs typeface="Calibri"/>
              </a:rPr>
              <a:t>CA Cancer J Clin.</a:t>
            </a:r>
            <a:r>
              <a:rPr lang="en-US" sz="800" dirty="0">
                <a:effectLst/>
                <a:ea typeface="Yu Mincho"/>
                <a:cs typeface="Calibri"/>
              </a:rPr>
              <a:t> 2019;69(4):305-343</a:t>
            </a:r>
            <a:r>
              <a:rPr lang="en-US" sz="800" i="1" dirty="0">
                <a:effectLst/>
                <a:ea typeface="Yu Mincho"/>
                <a:cs typeface="Calibri"/>
              </a:rPr>
              <a:t>.</a:t>
            </a:r>
            <a:r>
              <a:rPr lang="en-US" sz="800" i="1" dirty="0">
                <a:ea typeface="Yu Mincho"/>
                <a:cs typeface="Calibri"/>
              </a:rPr>
              <a:t> </a:t>
            </a:r>
            <a:r>
              <a:rPr lang="en-US" sz="800" dirty="0">
                <a:ea typeface="+mn-lt"/>
                <a:cs typeface="+mn-lt"/>
              </a:rPr>
              <a:t>doi:10.3322/caac.21560 </a:t>
            </a:r>
            <a:endParaRPr lang="en-US" sz="800" dirty="0">
              <a:effectLst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67" name="Content Placeholder 3">
            <a:extLst>
              <a:ext uri="{FF2B5EF4-FFF2-40B4-BE49-F238E27FC236}">
                <a16:creationId xmlns:a16="http://schemas.microsoft.com/office/drawing/2014/main" id="{B3C3869F-2525-1F96-0DEA-4BF57DD1B8BC}"/>
              </a:ext>
            </a:extLst>
          </p:cNvPr>
          <p:cNvSpPr txBox="1">
            <a:spLocks/>
          </p:cNvSpPr>
          <p:nvPr/>
        </p:nvSpPr>
        <p:spPr>
          <a:xfrm>
            <a:off x="6273741" y="1218263"/>
            <a:ext cx="5348808" cy="34324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6363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225" indent="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None/>
            </a:pPr>
            <a:r>
              <a:rPr lang="en-US" sz="2400" dirty="0"/>
              <a:t>Precision oncology </a:t>
            </a:r>
            <a:r>
              <a:rPr lang="en-US" sz="2400" b="1" dirty="0">
                <a:solidFill>
                  <a:schemeClr val="bg2"/>
                </a:solidFill>
              </a:rPr>
              <a:t>aims to optimize </a:t>
            </a:r>
            <a:br>
              <a:rPr lang="en-US" sz="2400" b="1" dirty="0">
                <a:solidFill>
                  <a:schemeClr val="bg2"/>
                </a:solidFill>
              </a:rPr>
            </a:br>
            <a:r>
              <a:rPr lang="en-US" sz="2400" b="1" dirty="0">
                <a:solidFill>
                  <a:schemeClr val="bg2"/>
                </a:solidFill>
              </a:rPr>
              <a:t>and tailor each patient’s treatment </a:t>
            </a:r>
            <a:br>
              <a:rPr lang="en-US" sz="2400" b="1" dirty="0">
                <a:solidFill>
                  <a:schemeClr val="bg2"/>
                </a:solidFill>
              </a:rPr>
            </a:br>
            <a:r>
              <a:rPr lang="en-US" sz="2400" b="1" dirty="0">
                <a:solidFill>
                  <a:schemeClr val="bg2"/>
                </a:solidFill>
              </a:rPr>
              <a:t>approach </a:t>
            </a:r>
            <a:r>
              <a:rPr lang="en-US" sz="2400" dirty="0"/>
              <a:t>based on the genomic </a:t>
            </a:r>
            <a:br>
              <a:rPr lang="en-US" sz="2400" dirty="0"/>
            </a:br>
            <a:r>
              <a:rPr lang="en-US" sz="2400" dirty="0"/>
              <a:t>profile of the patient’s cancer</a:t>
            </a:r>
            <a:r>
              <a:rPr lang="en-US" sz="2400" baseline="30000" dirty="0"/>
              <a:t>3</a:t>
            </a:r>
          </a:p>
          <a:p>
            <a:pPr marL="403225" lvl="1" indent="287338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Genomic profiles can</a:t>
            </a:r>
            <a:r>
              <a:rPr lang="en-US" sz="2000" baseline="30000" dirty="0">
                <a:solidFill>
                  <a:schemeClr val="tx1"/>
                </a:solidFill>
              </a:rPr>
              <a:t>4</a:t>
            </a:r>
          </a:p>
          <a:p>
            <a:pPr marL="971550" lvl="1" indent="-268288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dirty="0">
                <a:solidFill>
                  <a:schemeClr val="tx1"/>
                </a:solidFill>
              </a:rPr>
              <a:t>Assist in optimal patient selection</a:t>
            </a:r>
            <a:endParaRPr lang="en-US" baseline="30000" dirty="0">
              <a:solidFill>
                <a:schemeClr val="tx1"/>
              </a:solidFill>
            </a:endParaRPr>
          </a:p>
          <a:p>
            <a:pPr marL="971550" lvl="1" indent="-268288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dirty="0">
                <a:solidFill>
                  <a:schemeClr val="tx1"/>
                </a:solidFill>
              </a:rPr>
              <a:t>Inform treatment decision making</a:t>
            </a:r>
            <a:endParaRPr lang="en-US" sz="1600" baseline="30000" dirty="0">
              <a:solidFill>
                <a:schemeClr val="tx1"/>
              </a:solidFill>
            </a:endParaRPr>
          </a:p>
        </p:txBody>
      </p:sp>
      <p:sp>
        <p:nvSpPr>
          <p:cNvPr id="20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624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8D840A-6635-E876-1695-22AE49E694EE}"/>
              </a:ext>
            </a:extLst>
          </p:cNvPr>
          <p:cNvSpPr/>
          <p:nvPr/>
        </p:nvSpPr>
        <p:spPr>
          <a:xfrm>
            <a:off x="1701705" y="4199634"/>
            <a:ext cx="3599666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200"/>
              </a:lnSpc>
              <a:defRPr/>
            </a:pPr>
            <a:r>
              <a:rPr lang="en-US" sz="1200" b="1" kern="0" dirty="0"/>
              <a:t>TARGETED THERAPY</a:t>
            </a:r>
            <a:endParaRPr kumimoji="0" lang="en-US" sz="1200" b="1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7DE1BC-8251-1F8E-AA1E-99B570AA33BD}"/>
              </a:ext>
            </a:extLst>
          </p:cNvPr>
          <p:cNvGrpSpPr/>
          <p:nvPr/>
        </p:nvGrpSpPr>
        <p:grpSpPr>
          <a:xfrm>
            <a:off x="2740596" y="4452505"/>
            <a:ext cx="1592728" cy="417262"/>
            <a:chOff x="2386108" y="4588202"/>
            <a:chExt cx="1845850" cy="483575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D4DDC66-23E5-DBFB-7E81-2F60C04FA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4" t="54387" r="16806" b="33978"/>
            <a:stretch/>
          </p:blipFill>
          <p:spPr>
            <a:xfrm>
              <a:off x="2386108" y="4588202"/>
              <a:ext cx="1845850" cy="392196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49BD07-00C0-76E4-B06C-87C9766B9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2" t="63379" r="45643" b="29590"/>
            <a:stretch/>
          </p:blipFill>
          <p:spPr>
            <a:xfrm>
              <a:off x="3138516" y="4834813"/>
              <a:ext cx="258931" cy="236964"/>
            </a:xfrm>
            <a:prstGeom prst="rect">
              <a:avLst/>
            </a:prstGeom>
          </p:spPr>
        </p:pic>
      </p:grpSp>
      <p:pic>
        <p:nvPicPr>
          <p:cNvPr id="11" name="Picture 10" descr="A picture containing cave, silhouette&#10;&#10;Description automatically generated">
            <a:extLst>
              <a:ext uri="{FF2B5EF4-FFF2-40B4-BE49-F238E27FC236}">
                <a16:creationId xmlns:a16="http://schemas.microsoft.com/office/drawing/2014/main" id="{34C992DB-48B4-9CF1-565E-49573A514C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9" t="10570" r="7520" b="22891"/>
          <a:stretch/>
        </p:blipFill>
        <p:spPr>
          <a:xfrm>
            <a:off x="4166255" y="4452505"/>
            <a:ext cx="1014651" cy="1534987"/>
          </a:xfrm>
          <a:prstGeom prst="rect">
            <a:avLst/>
          </a:prstGeom>
        </p:spPr>
      </p:pic>
      <p:pic>
        <p:nvPicPr>
          <p:cNvPr id="12" name="Picture 11" descr="A picture containing cave, silhouette&#10;&#10;Description automatically generated">
            <a:extLst>
              <a:ext uri="{FF2B5EF4-FFF2-40B4-BE49-F238E27FC236}">
                <a16:creationId xmlns:a16="http://schemas.microsoft.com/office/drawing/2014/main" id="{E083D013-C493-BA82-A046-9D76A029F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8" t="33772" r="31421" b="22891"/>
          <a:stretch/>
        </p:blipFill>
        <p:spPr>
          <a:xfrm>
            <a:off x="2817975" y="4906522"/>
            <a:ext cx="1303802" cy="999757"/>
          </a:xfrm>
          <a:prstGeom prst="rect">
            <a:avLst/>
          </a:prstGeom>
        </p:spPr>
      </p:pic>
      <p:pic>
        <p:nvPicPr>
          <p:cNvPr id="29" name="Picture 28" descr="A group of people standing in different colors&#10;&#10;Description automatically generated">
            <a:extLst>
              <a:ext uri="{FF2B5EF4-FFF2-40B4-BE49-F238E27FC236}">
                <a16:creationId xmlns:a16="http://schemas.microsoft.com/office/drawing/2014/main" id="{C78F1E41-93DA-267F-5674-DC8FC604B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26" y="2071516"/>
            <a:ext cx="4470400" cy="1104900"/>
          </a:xfrm>
          <a:prstGeom prst="rect">
            <a:avLst/>
          </a:prstGeom>
        </p:spPr>
      </p:pic>
      <p:pic>
        <p:nvPicPr>
          <p:cNvPr id="30" name="Picture 29" descr="A blue dna and magnifying glass&#10;&#10;Description automatically generated">
            <a:extLst>
              <a:ext uri="{FF2B5EF4-FFF2-40B4-BE49-F238E27FC236}">
                <a16:creationId xmlns:a16="http://schemas.microsoft.com/office/drawing/2014/main" id="{DEC959B6-68C3-3669-CF23-3A611AB0E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00" y="3096834"/>
            <a:ext cx="1638300" cy="1104900"/>
          </a:xfrm>
          <a:prstGeom prst="rect">
            <a:avLst/>
          </a:prstGeom>
        </p:spPr>
      </p:pic>
      <p:pic>
        <p:nvPicPr>
          <p:cNvPr id="31" name="Picture 30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B5B45105-E9A2-0B83-7647-C556CCFD94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99" y="4432454"/>
            <a:ext cx="12192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4469382" y="3486750"/>
            <a:ext cx="74264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85147A7-935A-42CE-B2CB-0ED16BE6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37" y="356197"/>
            <a:ext cx="10717162" cy="559198"/>
          </a:xfrm>
        </p:spPr>
        <p:txBody>
          <a:bodyPr wrap="square" anchor="t">
            <a:noAutofit/>
          </a:bodyPr>
          <a:lstStyle/>
          <a:p>
            <a:r>
              <a:rPr lang="en-US" sz="3200" dirty="0"/>
              <a:t>Number of Actionable Genomic Alterations Continues to Rise</a:t>
            </a:r>
            <a:endParaRPr lang="en-US" sz="3200" baseline="30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A7B1C-99DB-4428-81A8-C8C9DBCA6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5</a:t>
            </a:fld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73827D2-EC3D-45C3-B866-A1C9E80B9BD8}"/>
              </a:ext>
            </a:extLst>
          </p:cNvPr>
          <p:cNvSpPr txBox="1">
            <a:spLocks/>
          </p:cNvSpPr>
          <p:nvPr/>
        </p:nvSpPr>
        <p:spPr>
          <a:xfrm>
            <a:off x="314904" y="5657874"/>
            <a:ext cx="11422508" cy="9094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" indent="-60325" algn="l">
              <a:spcBef>
                <a:spcPts val="300"/>
              </a:spcBef>
            </a:pPr>
            <a:r>
              <a:rPr lang="en-US" sz="800" baseline="30000" dirty="0">
                <a:solidFill>
                  <a:schemeClr val="tx1"/>
                </a:solidFill>
              </a:rPr>
              <a:t>  </a:t>
            </a:r>
            <a:r>
              <a:rPr lang="en-US" sz="800" baseline="30000" dirty="0" err="1">
                <a:solidFill>
                  <a:schemeClr val="tx1"/>
                </a:solidFill>
              </a:rPr>
              <a:t>a</a:t>
            </a:r>
            <a:r>
              <a:rPr lang="en-US" sz="800" dirty="0" err="1">
                <a:solidFill>
                  <a:schemeClr val="tx1"/>
                </a:solidFill>
              </a:rPr>
              <a:t>Large</a:t>
            </a:r>
            <a:r>
              <a:rPr lang="en-US" sz="800" dirty="0">
                <a:solidFill>
                  <a:schemeClr val="tx1"/>
                </a:solidFill>
              </a:rPr>
              <a:t> retrospective series have documented that 80% to 90% of patients tested will have potentially actionable genomic alterations, although the definition of actionable can vary substantially.</a:t>
            </a:r>
            <a:r>
              <a:rPr lang="en-US" sz="800" baseline="30000" dirty="0">
                <a:solidFill>
                  <a:schemeClr val="tx1"/>
                </a:solidFill>
              </a:rPr>
              <a:t>1</a:t>
            </a:r>
            <a:endParaRPr lang="en-US" sz="800" baseline="300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55563" indent="-55563" algn="l">
              <a:spcBef>
                <a:spcPts val="300"/>
              </a:spcBef>
            </a:pPr>
            <a:r>
              <a:rPr lang="en-US" sz="800" b="1" dirty="0">
                <a:solidFill>
                  <a:schemeClr val="tx1"/>
                </a:solidFill>
              </a:rPr>
              <a:t>	1</a:t>
            </a:r>
            <a:r>
              <a:rPr lang="en-US" sz="800" dirty="0">
                <a:solidFill>
                  <a:schemeClr val="tx1"/>
                </a:solidFill>
              </a:rPr>
              <a:t>. Schwartzberg L et al. </a:t>
            </a:r>
            <a:r>
              <a:rPr lang="en-US" sz="800" i="1" dirty="0">
                <a:solidFill>
                  <a:schemeClr val="tx1"/>
                </a:solidFill>
              </a:rPr>
              <a:t>Am Soc Clin Oncol Educ Book</a:t>
            </a:r>
            <a:r>
              <a:rPr lang="en-US" sz="800" dirty="0">
                <a:solidFill>
                  <a:schemeClr val="tx1"/>
                </a:solidFill>
              </a:rPr>
              <a:t>. 2017;37:160-169. doi:10.1200/EDBK_174176 </a:t>
            </a:r>
            <a:r>
              <a:rPr lang="en-US" sz="800" b="1" dirty="0">
                <a:solidFill>
                  <a:schemeClr val="tx1"/>
                </a:solidFill>
              </a:rPr>
              <a:t>2</a:t>
            </a:r>
            <a:r>
              <a:rPr lang="en-US" sz="800" dirty="0">
                <a:solidFill>
                  <a:schemeClr val="tx1"/>
                </a:solidFill>
              </a:rPr>
              <a:t>. </a:t>
            </a:r>
            <a:r>
              <a:rPr lang="en-US" sz="800" dirty="0">
                <a:solidFill>
                  <a:schemeClr val="tx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Kris MG et al. </a:t>
            </a:r>
            <a:r>
              <a:rPr lang="en-US" sz="800" i="1" dirty="0">
                <a:solidFill>
                  <a:schemeClr val="tx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JAMA.</a:t>
            </a:r>
            <a:r>
              <a:rPr lang="en-US" sz="800" dirty="0">
                <a:solidFill>
                  <a:schemeClr val="tx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2014;311(19):1998-2006</a:t>
            </a:r>
            <a:r>
              <a:rPr lang="it-IT" sz="800" dirty="0">
                <a:solidFill>
                  <a:schemeClr val="tx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. doi:10.1001/jama.2014.3741</a:t>
            </a:r>
            <a:r>
              <a:rPr lang="en-US" sz="800" dirty="0">
                <a:solidFill>
                  <a:schemeClr val="tx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</a:rPr>
              <a:t>3</a:t>
            </a:r>
            <a:r>
              <a:rPr lang="en-US" sz="800" dirty="0">
                <a:solidFill>
                  <a:schemeClr val="tx1"/>
                </a:solidFill>
              </a:rPr>
              <a:t>. Priestley P et al. </a:t>
            </a:r>
            <a:r>
              <a:rPr lang="en-US" sz="800" i="1" dirty="0">
                <a:solidFill>
                  <a:schemeClr val="tx1"/>
                </a:solidFill>
              </a:rPr>
              <a:t>Nature</a:t>
            </a:r>
            <a:r>
              <a:rPr lang="en-US" sz="800" dirty="0">
                <a:solidFill>
                  <a:schemeClr val="tx1"/>
                </a:solidFill>
              </a:rPr>
              <a:t>. 2019;575(7781):210-216. doi:10.1038/s41586-019-1689-y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b="1" dirty="0">
                <a:solidFill>
                  <a:schemeClr val="tx1"/>
                </a:solidFill>
              </a:rPr>
              <a:t>4</a:t>
            </a:r>
            <a:r>
              <a:rPr lang="en-US" sz="800" dirty="0">
                <a:solidFill>
                  <a:schemeClr val="tx1"/>
                </a:solidFill>
              </a:rPr>
              <a:t>. </a:t>
            </a:r>
            <a:r>
              <a:rPr lang="en-US" sz="800" dirty="0" err="1">
                <a:solidFill>
                  <a:schemeClr val="tx1"/>
                </a:solidFill>
              </a:rPr>
              <a:t>Tuxen</a:t>
            </a:r>
            <a:r>
              <a:rPr lang="en-US" sz="800" dirty="0">
                <a:solidFill>
                  <a:schemeClr val="tx1"/>
                </a:solidFill>
              </a:rPr>
              <a:t> IV et al. </a:t>
            </a:r>
            <a:r>
              <a:rPr lang="en-US" sz="800" i="1" dirty="0">
                <a:solidFill>
                  <a:schemeClr val="tx1"/>
                </a:solidFill>
              </a:rPr>
              <a:t>Clin Cancer Res.</a:t>
            </a:r>
            <a:r>
              <a:rPr lang="en-US" sz="800" dirty="0">
                <a:solidFill>
                  <a:schemeClr val="tx1"/>
                </a:solidFill>
              </a:rPr>
              <a:t> 2019;25(4):1239-1247. doi:10.1158/1078-0432.CCR-18-1780 </a:t>
            </a:r>
            <a:r>
              <a:rPr lang="en-US" sz="800" b="1" dirty="0">
                <a:solidFill>
                  <a:schemeClr val="tx1"/>
                </a:solidFill>
              </a:rPr>
              <a:t>5</a:t>
            </a:r>
            <a:r>
              <a:rPr lang="en-US" sz="800" dirty="0">
                <a:solidFill>
                  <a:schemeClr val="tx1"/>
                </a:solidFill>
              </a:rPr>
              <a:t>. </a:t>
            </a:r>
            <a:r>
              <a:rPr lang="en-US" sz="800" dirty="0" err="1">
                <a:solidFill>
                  <a:schemeClr val="tx1"/>
                </a:solidFill>
              </a:rPr>
              <a:t>Bertucci</a:t>
            </a:r>
            <a:r>
              <a:rPr lang="en-US" sz="800" dirty="0">
                <a:solidFill>
                  <a:schemeClr val="tx1"/>
                </a:solidFill>
              </a:rPr>
              <a:t> F et al. </a:t>
            </a:r>
            <a:r>
              <a:rPr lang="en-US" sz="800" i="1" dirty="0">
                <a:solidFill>
                  <a:schemeClr val="tx1"/>
                </a:solidFill>
              </a:rPr>
              <a:t>Genome Med</a:t>
            </a:r>
            <a:r>
              <a:rPr lang="en-US" sz="800" dirty="0">
                <a:solidFill>
                  <a:schemeClr val="tx1"/>
                </a:solidFill>
              </a:rPr>
              <a:t>. 2021;13(1):87. doi:10.1186/s13073-021-00897-9 </a:t>
            </a:r>
            <a:r>
              <a:rPr lang="en-US" sz="800" b="1" dirty="0">
                <a:solidFill>
                  <a:schemeClr val="tx1"/>
                </a:solidFill>
              </a:rPr>
              <a:t>6</a:t>
            </a:r>
            <a:r>
              <a:rPr lang="en-US" sz="800" dirty="0">
                <a:solidFill>
                  <a:schemeClr val="tx1"/>
                </a:solidFill>
              </a:rPr>
              <a:t>. Cobain EF et al. </a:t>
            </a:r>
            <a:r>
              <a:rPr lang="en-US" sz="800" i="1" dirty="0">
                <a:solidFill>
                  <a:schemeClr val="tx1"/>
                </a:solidFill>
              </a:rPr>
              <a:t>JAMA Oncol. </a:t>
            </a:r>
            <a:r>
              <a:rPr lang="en-US" sz="800" dirty="0">
                <a:solidFill>
                  <a:schemeClr val="tx1"/>
                </a:solidFill>
              </a:rPr>
              <a:t>2021;7(4):525-533. doi:10.1001/jamaoncol.2020.7987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b="1" dirty="0">
                <a:solidFill>
                  <a:schemeClr val="tx1"/>
                </a:solidFill>
              </a:rPr>
              <a:t>7</a:t>
            </a:r>
            <a:r>
              <a:rPr lang="en-US" sz="800" dirty="0">
                <a:solidFill>
                  <a:schemeClr val="tx1"/>
                </a:solidFill>
              </a:rPr>
              <a:t>. Yates LR et al. </a:t>
            </a:r>
            <a:r>
              <a:rPr lang="en-US" sz="800" i="1" dirty="0">
                <a:solidFill>
                  <a:schemeClr val="tx1"/>
                </a:solidFill>
              </a:rPr>
              <a:t>Ann Oncol</a:t>
            </a:r>
            <a:r>
              <a:rPr lang="en-US" sz="800" dirty="0">
                <a:solidFill>
                  <a:schemeClr val="tx1"/>
                </a:solidFill>
              </a:rPr>
              <a:t>. 2018;29(1):30-35. doi:10.1093/</a:t>
            </a:r>
            <a:r>
              <a:rPr lang="en-US" sz="800" dirty="0" err="1">
                <a:solidFill>
                  <a:schemeClr val="tx1"/>
                </a:solidFill>
              </a:rPr>
              <a:t>annonc</a:t>
            </a:r>
            <a:r>
              <a:rPr lang="en-US" sz="800" dirty="0">
                <a:solidFill>
                  <a:schemeClr val="tx1"/>
                </a:solidFill>
              </a:rPr>
              <a:t>/mdx707 </a:t>
            </a:r>
            <a:r>
              <a:rPr lang="en-US" sz="800" b="1" dirty="0">
                <a:solidFill>
                  <a:schemeClr val="tx1"/>
                </a:solidFill>
              </a:rPr>
              <a:t>8</a:t>
            </a:r>
            <a:r>
              <a:rPr lang="en-US" sz="800" dirty="0">
                <a:solidFill>
                  <a:schemeClr val="tx1"/>
                </a:solidFill>
              </a:rPr>
              <a:t>.</a:t>
            </a:r>
            <a:r>
              <a:rPr lang="en-US" sz="800" b="1" dirty="0">
                <a:solidFill>
                  <a:schemeClr val="tx1"/>
                </a:solidFill>
              </a:rPr>
              <a:t> </a:t>
            </a:r>
            <a:r>
              <a:rPr lang="en-US" sz="800" dirty="0">
                <a:solidFill>
                  <a:schemeClr val="tx1"/>
                </a:solidFill>
              </a:rPr>
              <a:t>Haslam A et al. </a:t>
            </a:r>
            <a:r>
              <a:rPr lang="en-US" sz="800" i="1" dirty="0" err="1">
                <a:solidFill>
                  <a:schemeClr val="tx1"/>
                </a:solidFill>
              </a:rPr>
              <a:t>Eur</a:t>
            </a:r>
            <a:r>
              <a:rPr lang="en-US" sz="800" i="1" dirty="0">
                <a:solidFill>
                  <a:schemeClr val="tx1"/>
                </a:solidFill>
              </a:rPr>
              <a:t> J Cancer</a:t>
            </a:r>
            <a:r>
              <a:rPr lang="en-US" sz="800" dirty="0">
                <a:solidFill>
                  <a:schemeClr val="tx1"/>
                </a:solidFill>
              </a:rPr>
              <a:t>. 2022;160:175-179. doi:10.1016/j.ejca.2021.10.028 </a:t>
            </a:r>
            <a:endParaRPr lang="en-US" sz="800" dirty="0">
              <a:solidFill>
                <a:schemeClr val="tx1"/>
              </a:solidFill>
              <a:cs typeface="Calibri"/>
            </a:endParaRPr>
          </a:p>
        </p:txBody>
      </p:sp>
      <p:grpSp>
        <p:nvGrpSpPr>
          <p:cNvPr id="69" name="Group 68"/>
          <p:cNvGrpSpPr/>
          <p:nvPr/>
        </p:nvGrpSpPr>
        <p:grpSpPr>
          <a:xfrm flipH="1" flipV="1">
            <a:off x="5212022" y="1986567"/>
            <a:ext cx="204069" cy="3197433"/>
            <a:chOff x="10439581" y="1218025"/>
            <a:chExt cx="200255" cy="3137673"/>
          </a:xfrm>
        </p:grpSpPr>
        <p:sp>
          <p:nvSpPr>
            <p:cNvPr id="70" name="Isosceles Triangle 14"/>
            <p:cNvSpPr/>
            <p:nvPr/>
          </p:nvSpPr>
          <p:spPr>
            <a:xfrm rot="16200000">
              <a:off x="10430972" y="1545487"/>
              <a:ext cx="217473" cy="200255"/>
            </a:xfrm>
            <a:custGeom>
              <a:avLst/>
              <a:gdLst>
                <a:gd name="connsiteX0" fmla="*/ 0 w 217473"/>
                <a:gd name="connsiteY0" fmla="*/ 200255 h 200255"/>
                <a:gd name="connsiteX1" fmla="*/ 108737 w 217473"/>
                <a:gd name="connsiteY1" fmla="*/ 0 h 200255"/>
                <a:gd name="connsiteX2" fmla="*/ 217473 w 217473"/>
                <a:gd name="connsiteY2" fmla="*/ 200255 h 200255"/>
                <a:gd name="connsiteX3" fmla="*/ 0 w 217473"/>
                <a:gd name="connsiteY3" fmla="*/ 200255 h 200255"/>
                <a:gd name="connsiteX0" fmla="*/ 0 w 217473"/>
                <a:gd name="connsiteY0" fmla="*/ 200255 h 200255"/>
                <a:gd name="connsiteX1" fmla="*/ 108737 w 217473"/>
                <a:gd name="connsiteY1" fmla="*/ 0 h 200255"/>
                <a:gd name="connsiteX2" fmla="*/ 217473 w 217473"/>
                <a:gd name="connsiteY2" fmla="*/ 200255 h 200255"/>
                <a:gd name="connsiteX3" fmla="*/ 109699 w 217473"/>
                <a:gd name="connsiteY3" fmla="*/ 198669 h 200255"/>
                <a:gd name="connsiteX4" fmla="*/ 0 w 217473"/>
                <a:gd name="connsiteY4" fmla="*/ 200255 h 200255"/>
                <a:gd name="connsiteX0" fmla="*/ 0 w 217473"/>
                <a:gd name="connsiteY0" fmla="*/ 200255 h 291695"/>
                <a:gd name="connsiteX1" fmla="*/ 108737 w 217473"/>
                <a:gd name="connsiteY1" fmla="*/ 0 h 291695"/>
                <a:gd name="connsiteX2" fmla="*/ 217473 w 217473"/>
                <a:gd name="connsiteY2" fmla="*/ 200255 h 291695"/>
                <a:gd name="connsiteX3" fmla="*/ 109699 w 217473"/>
                <a:gd name="connsiteY3" fmla="*/ 198669 h 291695"/>
                <a:gd name="connsiteX4" fmla="*/ 91440 w 217473"/>
                <a:gd name="connsiteY4" fmla="*/ 291695 h 291695"/>
                <a:gd name="connsiteX0" fmla="*/ 0 w 217473"/>
                <a:gd name="connsiteY0" fmla="*/ 200255 h 200255"/>
                <a:gd name="connsiteX1" fmla="*/ 108737 w 217473"/>
                <a:gd name="connsiteY1" fmla="*/ 0 h 200255"/>
                <a:gd name="connsiteX2" fmla="*/ 217473 w 217473"/>
                <a:gd name="connsiteY2" fmla="*/ 200255 h 200255"/>
                <a:gd name="connsiteX3" fmla="*/ 109699 w 217473"/>
                <a:gd name="connsiteY3" fmla="*/ 198669 h 200255"/>
                <a:gd name="connsiteX0" fmla="*/ 0 w 217473"/>
                <a:gd name="connsiteY0" fmla="*/ 200255 h 200255"/>
                <a:gd name="connsiteX1" fmla="*/ 108737 w 217473"/>
                <a:gd name="connsiteY1" fmla="*/ 0 h 200255"/>
                <a:gd name="connsiteX2" fmla="*/ 217473 w 217473"/>
                <a:gd name="connsiteY2" fmla="*/ 200255 h 20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473" h="200255">
                  <a:moveTo>
                    <a:pt x="0" y="200255"/>
                  </a:moveTo>
                  <a:lnTo>
                    <a:pt x="108737" y="0"/>
                  </a:lnTo>
                  <a:lnTo>
                    <a:pt x="217473" y="200255"/>
                  </a:lnTo>
                </a:path>
              </a:pathLst>
            </a:cu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cxnSpLocks/>
              <a:stCxn id="70" idx="2"/>
            </p:cNvCxnSpPr>
            <p:nvPr/>
          </p:nvCxnSpPr>
          <p:spPr>
            <a:xfrm flipH="1" flipV="1">
              <a:off x="10639836" y="1218025"/>
              <a:ext cx="0" cy="318853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cxnSpLocks/>
            </p:cNvCxnSpPr>
            <p:nvPr/>
          </p:nvCxnSpPr>
          <p:spPr>
            <a:xfrm flipH="1">
              <a:off x="10639836" y="1754352"/>
              <a:ext cx="0" cy="2601346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624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081D705-D674-426C-9AE3-47DB2D190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092" y="1911476"/>
            <a:ext cx="6554839" cy="3570328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dirty="0">
                <a:solidFill>
                  <a:schemeClr val="tx1"/>
                </a:solidFill>
              </a:rPr>
              <a:t>Individual genomic alterations may be rare; however, alterations in totality are found in a significant percentage of patients with cancer</a:t>
            </a:r>
            <a:r>
              <a:rPr lang="en-US" baseline="30000" dirty="0">
                <a:solidFill>
                  <a:schemeClr val="tx1"/>
                </a:solidFill>
              </a:rPr>
              <a:t>1,3-6</a:t>
            </a:r>
          </a:p>
          <a:p>
            <a:pPr marL="519113" lvl="1" indent="-269875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</a:pPr>
            <a:r>
              <a:rPr lang="en-US" b="1" dirty="0">
                <a:solidFill>
                  <a:schemeClr val="tx1"/>
                </a:solidFill>
              </a:rPr>
              <a:t>A genomic alteration is defined as actionable when there is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a potential therapeutic target that </a:t>
            </a:r>
            <a:r>
              <a:rPr lang="en-US" b="1" u="sng" dirty="0">
                <a:solidFill>
                  <a:schemeClr val="tx1"/>
                </a:solidFill>
              </a:rPr>
              <a:t>will mitigate oncogenic consequences</a:t>
            </a:r>
            <a:r>
              <a:rPr lang="en-US" b="1" dirty="0">
                <a:solidFill>
                  <a:schemeClr val="tx1"/>
                </a:solidFill>
              </a:rPr>
              <a:t> of the disrupted pathway</a:t>
            </a:r>
            <a:r>
              <a:rPr lang="en-US" b="1" baseline="30000" dirty="0">
                <a:solidFill>
                  <a:schemeClr val="tx1"/>
                </a:solidFill>
              </a:rPr>
              <a:t>7</a:t>
            </a:r>
          </a:p>
          <a:p>
            <a:pPr marL="749808" lvl="1" indent="-233363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Genomic alterations may be treated directly with a targeted agent, or the aberrant pathogenic pathway caused by the genetic defect may be treated instead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</a:pPr>
            <a:r>
              <a:rPr lang="en-US" b="1" dirty="0">
                <a:solidFill>
                  <a:srgbClr val="00A2ED"/>
                </a:solidFill>
              </a:rPr>
              <a:t>&gt;50 oncology drugs </a:t>
            </a:r>
            <a:r>
              <a:rPr lang="en-US" dirty="0">
                <a:solidFill>
                  <a:schemeClr val="tx1"/>
                </a:solidFill>
              </a:rPr>
              <a:t>with genomic indications were approved between 2006 and 2020</a:t>
            </a:r>
            <a:r>
              <a:rPr lang="en-US" baseline="30000" dirty="0">
                <a:solidFill>
                  <a:schemeClr val="tx1"/>
                </a:solidFill>
              </a:rPr>
              <a:t>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DE5C0E-E69C-5B93-82B0-BF93AD9ADB84}"/>
              </a:ext>
            </a:extLst>
          </p:cNvPr>
          <p:cNvGrpSpPr/>
          <p:nvPr/>
        </p:nvGrpSpPr>
        <p:grpSpPr>
          <a:xfrm>
            <a:off x="487415" y="1201558"/>
            <a:ext cx="4103032" cy="4665842"/>
            <a:chOff x="823335" y="1374644"/>
            <a:chExt cx="3613105" cy="4108712"/>
          </a:xfrm>
        </p:grpSpPr>
        <p:sp>
          <p:nvSpPr>
            <p:cNvPr id="6" name="Oval 5"/>
            <p:cNvSpPr/>
            <p:nvPr/>
          </p:nvSpPr>
          <p:spPr>
            <a:xfrm>
              <a:off x="2382084" y="1374644"/>
              <a:ext cx="2054356" cy="4108712"/>
            </a:xfrm>
            <a:custGeom>
              <a:avLst/>
              <a:gdLst/>
              <a:ahLst/>
              <a:cxnLst/>
              <a:rect l="l" t="t" r="r" b="b"/>
              <a:pathLst>
                <a:path w="2054356" h="4108712">
                  <a:moveTo>
                    <a:pt x="0" y="0"/>
                  </a:moveTo>
                  <a:cubicBezTo>
                    <a:pt x="1134589" y="0"/>
                    <a:pt x="2054356" y="919767"/>
                    <a:pt x="2054356" y="2054356"/>
                  </a:cubicBezTo>
                  <a:cubicBezTo>
                    <a:pt x="2054356" y="3188945"/>
                    <a:pt x="1134589" y="4108712"/>
                    <a:pt x="0" y="41087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lnSpc>
                  <a:spcPct val="89000"/>
                </a:lnSpc>
              </a:pP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823335" y="1878340"/>
              <a:ext cx="3101320" cy="3101320"/>
            </a:xfrm>
            <a:prstGeom prst="ellipse">
              <a:avLst/>
            </a:prstGeom>
            <a:solidFill>
              <a:srgbClr val="EBF9FF"/>
            </a:solidFill>
            <a:ln>
              <a:noFill/>
            </a:ln>
            <a:effectLst>
              <a:outerShdw blurRad="1270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3">
              <a:extLst>
                <a:ext uri="{FF2B5EF4-FFF2-40B4-BE49-F238E27FC236}">
                  <a16:creationId xmlns:a16="http://schemas.microsoft.com/office/drawing/2014/main" id="{9081D705-D674-426C-9AE3-47DB2D190067}"/>
                </a:ext>
              </a:extLst>
            </p:cNvPr>
            <p:cNvSpPr txBox="1">
              <a:spLocks/>
            </p:cNvSpPr>
            <p:nvPr/>
          </p:nvSpPr>
          <p:spPr>
            <a:xfrm>
              <a:off x="1094377" y="2883785"/>
              <a:ext cx="2567212" cy="6827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30188" indent="-230188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tabLst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‒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914400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6363" indent="-234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80000"/>
                <a:buFont typeface="Calibri" panose="020F0502020204030204" pitchFamily="34" charset="0"/>
                <a:buChar char="‒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bg2"/>
                </a:buClr>
                <a:buNone/>
              </a:pPr>
              <a:r>
                <a:rPr lang="en-US" sz="6000" b="1" dirty="0">
                  <a:solidFill>
                    <a:schemeClr val="bg2"/>
                  </a:solidFill>
                </a:rPr>
                <a:t>&gt;50%</a:t>
              </a:r>
            </a:p>
          </p:txBody>
        </p:sp>
        <p:sp>
          <p:nvSpPr>
            <p:cNvPr id="16" name="Content Placeholder 3">
              <a:extLst>
                <a:ext uri="{FF2B5EF4-FFF2-40B4-BE49-F238E27FC236}">
                  <a16:creationId xmlns:a16="http://schemas.microsoft.com/office/drawing/2014/main" id="{9081D705-D674-426C-9AE3-47DB2D190067}"/>
                </a:ext>
              </a:extLst>
            </p:cNvPr>
            <p:cNvSpPr txBox="1">
              <a:spLocks/>
            </p:cNvSpPr>
            <p:nvPr/>
          </p:nvSpPr>
          <p:spPr>
            <a:xfrm>
              <a:off x="1094377" y="3531106"/>
              <a:ext cx="2601572" cy="6827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30188" indent="-230188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tabLst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‒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914400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6363" indent="-234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80000"/>
                <a:buFont typeface="Calibri" panose="020F0502020204030204" pitchFamily="34" charset="0"/>
                <a:buChar char="‒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bg2"/>
                </a:buClr>
                <a:buNone/>
              </a:pPr>
              <a:r>
                <a:rPr lang="en-US" sz="1600" b="1" dirty="0">
                  <a:solidFill>
                    <a:schemeClr val="tx1"/>
                  </a:solidFill>
                </a:rPr>
                <a:t>of patients may have</a:t>
              </a:r>
              <a:br>
                <a:rPr lang="en-US" sz="1600" b="1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 potential actionable</a:t>
              </a:r>
              <a:br>
                <a:rPr lang="en-US" sz="1600" b="1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alteration</a:t>
              </a:r>
              <a:r>
                <a:rPr lang="en-US" sz="1600" b="1" baseline="30000" dirty="0">
                  <a:solidFill>
                    <a:schemeClr val="tx1"/>
                  </a:solidFill>
                </a:rPr>
                <a:t>1-3,a</a:t>
              </a:r>
              <a:br>
                <a:rPr lang="en-US" sz="1600" b="1" dirty="0">
                  <a:solidFill>
                    <a:schemeClr val="tx1"/>
                  </a:solidFill>
                </a:rPr>
              </a:b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" name="Content Placeholder 3">
              <a:extLst>
                <a:ext uri="{FF2B5EF4-FFF2-40B4-BE49-F238E27FC236}">
                  <a16:creationId xmlns:a16="http://schemas.microsoft.com/office/drawing/2014/main" id="{3A603E02-6E82-41E4-3E48-A4D300FD610C}"/>
                </a:ext>
              </a:extLst>
            </p:cNvPr>
            <p:cNvSpPr txBox="1">
              <a:spLocks/>
            </p:cNvSpPr>
            <p:nvPr/>
          </p:nvSpPr>
          <p:spPr>
            <a:xfrm>
              <a:off x="1202844" y="2707652"/>
              <a:ext cx="2374219" cy="5048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30188" indent="-230188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tabLst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‒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914400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6363" indent="-2349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80000"/>
                <a:buFont typeface="Calibri" panose="020F0502020204030204" pitchFamily="34" charset="0"/>
                <a:buChar char="‒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Clr>
                  <a:schemeClr val="bg2"/>
                </a:buClr>
                <a:buNone/>
              </a:pPr>
              <a:r>
                <a:rPr lang="en-US" sz="1600" b="1" dirty="0">
                  <a:solidFill>
                    <a:schemeClr val="tx1"/>
                  </a:solidFill>
                </a:rPr>
                <a:t>It is estimated that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6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7B75EE-9530-44AC-AC8C-CBE879B9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705" y="142337"/>
            <a:ext cx="8326591" cy="918778"/>
          </a:xfrm>
        </p:spPr>
        <p:txBody>
          <a:bodyPr wrap="square" anchor="ctr">
            <a:spAutoFit/>
          </a:bodyPr>
          <a:lstStyle/>
          <a:p>
            <a:pPr marL="342900" indent="-342900">
              <a:lnSpc>
                <a:spcPts val="3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Data Establishing the Role of Clinically Actionable Genomic Markers Are Increasing</a:t>
            </a:r>
            <a:r>
              <a:rPr lang="en-US" sz="3200" b="1" baseline="30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</a:t>
            </a:r>
            <a:endParaRPr lang="en-US" sz="3200" b="1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C2542D3-8833-486B-A8B7-D6022E329A5E}"/>
              </a:ext>
            </a:extLst>
          </p:cNvPr>
          <p:cNvSpPr txBox="1">
            <a:spLocks/>
          </p:cNvSpPr>
          <p:nvPr/>
        </p:nvSpPr>
        <p:spPr>
          <a:xfrm>
            <a:off x="373594" y="5259942"/>
            <a:ext cx="11384997" cy="1303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n-US" sz="800" i="1" dirty="0">
                <a:solidFill>
                  <a:schemeClr val="tx1"/>
                </a:solidFill>
              </a:rPr>
              <a:t>ALK</a:t>
            </a:r>
            <a:r>
              <a:rPr lang="en-US" sz="800" dirty="0">
                <a:solidFill>
                  <a:schemeClr val="tx1"/>
                </a:solidFill>
              </a:rPr>
              <a:t>, anaplastic lymphoma kinase; </a:t>
            </a:r>
            <a:r>
              <a:rPr lang="en-US" sz="800" i="1" dirty="0">
                <a:solidFill>
                  <a:schemeClr val="tx1"/>
                </a:solidFill>
              </a:rPr>
              <a:t>BCR-ABL</a:t>
            </a:r>
            <a:r>
              <a:rPr lang="en-US" sz="800" dirty="0">
                <a:solidFill>
                  <a:schemeClr val="tx1"/>
                </a:solidFill>
              </a:rPr>
              <a:t>, breakpoint cluster region-Abelson murine leukemia homolog 1; </a:t>
            </a:r>
            <a:r>
              <a:rPr lang="en-US" sz="800" i="1" dirty="0">
                <a:solidFill>
                  <a:schemeClr val="tx1"/>
                </a:solidFill>
              </a:rPr>
              <a:t>BRAF</a:t>
            </a:r>
            <a:r>
              <a:rPr lang="en-US" sz="800" dirty="0">
                <a:solidFill>
                  <a:schemeClr val="tx1"/>
                </a:solidFill>
              </a:rPr>
              <a:t>, rapidly accelerated fibrosarcoma B1; </a:t>
            </a:r>
            <a:r>
              <a:rPr lang="en-US" sz="800" i="1" dirty="0">
                <a:solidFill>
                  <a:schemeClr val="tx1"/>
                </a:solidFill>
              </a:rPr>
              <a:t>EGFR</a:t>
            </a:r>
            <a:r>
              <a:rPr lang="en-US" sz="800" dirty="0">
                <a:solidFill>
                  <a:schemeClr val="tx1"/>
                </a:solidFill>
              </a:rPr>
              <a:t>, epidermal growth factor receptor; </a:t>
            </a:r>
            <a:r>
              <a:rPr lang="en-US" sz="800" i="1" dirty="0">
                <a:solidFill>
                  <a:schemeClr val="tx1"/>
                </a:solidFill>
              </a:rPr>
              <a:t>FGFR</a:t>
            </a:r>
            <a:r>
              <a:rPr lang="en-US" sz="800" dirty="0">
                <a:solidFill>
                  <a:schemeClr val="tx1"/>
                </a:solidFill>
              </a:rPr>
              <a:t>, fibroblast growth factor receptor; </a:t>
            </a:r>
            <a:r>
              <a:rPr lang="en-US" sz="800" i="1" dirty="0">
                <a:solidFill>
                  <a:schemeClr val="tx1"/>
                </a:solidFill>
              </a:rPr>
              <a:t>HER2</a:t>
            </a:r>
            <a:r>
              <a:rPr lang="en-US" sz="800" dirty="0">
                <a:solidFill>
                  <a:schemeClr val="tx1"/>
                </a:solidFill>
              </a:rPr>
              <a:t>, human epidermal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growth factor receptor 2; </a:t>
            </a:r>
            <a:r>
              <a:rPr lang="en-US" sz="800" i="1" dirty="0">
                <a:solidFill>
                  <a:schemeClr val="tx1"/>
                </a:solidFill>
              </a:rPr>
              <a:t>KRAS</a:t>
            </a:r>
            <a:r>
              <a:rPr lang="en-US" sz="800" dirty="0">
                <a:solidFill>
                  <a:schemeClr val="tx1"/>
                </a:solidFill>
              </a:rPr>
              <a:t>, Kirsten rat sarcoma; </a:t>
            </a:r>
            <a:r>
              <a:rPr lang="en-US" sz="800" i="1" dirty="0">
                <a:solidFill>
                  <a:schemeClr val="tx1"/>
                </a:solidFill>
              </a:rPr>
              <a:t>MET, </a:t>
            </a:r>
            <a:r>
              <a:rPr lang="en-US" sz="800" dirty="0">
                <a:solidFill>
                  <a:schemeClr val="tx1"/>
                </a:solidFill>
              </a:rPr>
              <a:t>mesenchymal-epithelial transition</a:t>
            </a:r>
            <a:r>
              <a:rPr lang="en-US" sz="800" i="1" dirty="0">
                <a:solidFill>
                  <a:schemeClr val="tx1"/>
                </a:solidFill>
              </a:rPr>
              <a:t>; METex14</a:t>
            </a:r>
            <a:r>
              <a:rPr lang="en-US" sz="800" dirty="0">
                <a:solidFill>
                  <a:schemeClr val="tx1"/>
                </a:solidFill>
              </a:rPr>
              <a:t>, mesenchymal-epithelial transition exon 14 skipping; MSI-H/</a:t>
            </a:r>
            <a:r>
              <a:rPr lang="en-US" sz="800" dirty="0" err="1">
                <a:solidFill>
                  <a:schemeClr val="tx1"/>
                </a:solidFill>
              </a:rPr>
              <a:t>dMMR</a:t>
            </a:r>
            <a:r>
              <a:rPr lang="en-US" sz="800" dirty="0">
                <a:solidFill>
                  <a:schemeClr val="tx1"/>
                </a:solidFill>
              </a:rPr>
              <a:t>, microsatellite instability-high/mismatch repair deficiency; </a:t>
            </a:r>
            <a:r>
              <a:rPr lang="en-US" sz="800" i="1" dirty="0">
                <a:solidFill>
                  <a:schemeClr val="tx1"/>
                </a:solidFill>
              </a:rPr>
              <a:t>NRG1</a:t>
            </a:r>
            <a:r>
              <a:rPr lang="en-US" sz="800" dirty="0">
                <a:solidFill>
                  <a:schemeClr val="tx1"/>
                </a:solidFill>
              </a:rPr>
              <a:t>, neuregulin 1;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i="1" dirty="0">
                <a:solidFill>
                  <a:schemeClr val="tx1"/>
                </a:solidFill>
              </a:rPr>
              <a:t>NTRK</a:t>
            </a:r>
            <a:r>
              <a:rPr lang="en-US" sz="800" dirty="0">
                <a:solidFill>
                  <a:schemeClr val="tx1"/>
                </a:solidFill>
              </a:rPr>
              <a:t>, neurotrophic tyrosine receptor kinase; </a:t>
            </a:r>
            <a:r>
              <a:rPr lang="en-US" sz="800" i="1" dirty="0">
                <a:solidFill>
                  <a:schemeClr val="tx1"/>
                </a:solidFill>
              </a:rPr>
              <a:t>PIK3CA</a:t>
            </a:r>
            <a:r>
              <a:rPr lang="en-US" sz="800" dirty="0">
                <a:solidFill>
                  <a:schemeClr val="tx1"/>
                </a:solidFill>
              </a:rPr>
              <a:t>, phosphatidylinositol-4, 5-bisphosphate 3-kinase catalytic subunit alpha; </a:t>
            </a:r>
            <a:r>
              <a:rPr lang="en-US" sz="800" i="1" dirty="0">
                <a:solidFill>
                  <a:schemeClr val="tx1"/>
                </a:solidFill>
              </a:rPr>
              <a:t>RET</a:t>
            </a:r>
            <a:r>
              <a:rPr lang="en-US" sz="800" dirty="0">
                <a:solidFill>
                  <a:schemeClr val="tx1"/>
                </a:solidFill>
              </a:rPr>
              <a:t>, rearranged during transfection; </a:t>
            </a:r>
            <a:r>
              <a:rPr lang="en-US" sz="800" i="1" dirty="0">
                <a:solidFill>
                  <a:schemeClr val="tx1"/>
                </a:solidFill>
              </a:rPr>
              <a:t>ROS1</a:t>
            </a:r>
            <a:r>
              <a:rPr lang="en-US" sz="800" dirty="0">
                <a:solidFill>
                  <a:schemeClr val="tx1"/>
                </a:solidFill>
              </a:rPr>
              <a:t>, repressor of silencing 1.</a:t>
            </a:r>
          </a:p>
          <a:p>
            <a:pPr algn="l">
              <a:spcBef>
                <a:spcPts val="300"/>
              </a:spcBef>
            </a:pPr>
            <a:r>
              <a:rPr lang="en-US" sz="800" b="1" dirty="0">
                <a:solidFill>
                  <a:schemeClr val="tx1"/>
                </a:solidFill>
              </a:rPr>
              <a:t>1</a:t>
            </a:r>
            <a:r>
              <a:rPr lang="en-US" sz="800" dirty="0">
                <a:solidFill>
                  <a:schemeClr val="tx1"/>
                </a:solidFill>
              </a:rPr>
              <a:t>. Malone ER et al. </a:t>
            </a:r>
            <a:r>
              <a:rPr lang="en-US" sz="800" i="1" dirty="0">
                <a:solidFill>
                  <a:schemeClr val="tx1"/>
                </a:solidFill>
              </a:rPr>
              <a:t>Genome Med</a:t>
            </a:r>
            <a:r>
              <a:rPr lang="en-US" sz="800" dirty="0">
                <a:solidFill>
                  <a:schemeClr val="tx1"/>
                </a:solidFill>
              </a:rPr>
              <a:t>. 2020;12:8. doi:10.1186/s13073-019-0703-1 </a:t>
            </a:r>
            <a:r>
              <a:rPr lang="en-US" sz="800" b="1" dirty="0">
                <a:solidFill>
                  <a:schemeClr val="tx1"/>
                </a:solidFill>
              </a:rPr>
              <a:t>2</a:t>
            </a:r>
            <a:r>
              <a:rPr lang="en-US" sz="800" dirty="0">
                <a:solidFill>
                  <a:schemeClr val="tx1"/>
                </a:solidFill>
              </a:rPr>
              <a:t>. </a:t>
            </a:r>
            <a:r>
              <a:rPr lang="en-US" sz="800" dirty="0" err="1">
                <a:solidFill>
                  <a:schemeClr val="tx1"/>
                </a:solidFill>
              </a:rPr>
              <a:t>Colomer</a:t>
            </a:r>
            <a:r>
              <a:rPr lang="en-US" sz="800" dirty="0">
                <a:solidFill>
                  <a:schemeClr val="tx1"/>
                </a:solidFill>
              </a:rPr>
              <a:t> R et al. </a:t>
            </a:r>
            <a:r>
              <a:rPr lang="en-US" sz="800" i="1" dirty="0" err="1">
                <a:solidFill>
                  <a:schemeClr val="tx1"/>
                </a:solidFill>
              </a:rPr>
              <a:t>EClinicalMedicine</a:t>
            </a:r>
            <a:r>
              <a:rPr lang="en-US" sz="800" dirty="0">
                <a:solidFill>
                  <a:schemeClr val="tx1"/>
                </a:solidFill>
              </a:rPr>
              <a:t>. 2020;25:100487. doi:10.1016/j.eclinm.2020.100487 </a:t>
            </a:r>
            <a:r>
              <a:rPr lang="en-US" sz="800" b="1" dirty="0">
                <a:solidFill>
                  <a:schemeClr val="tx1"/>
                </a:solidFill>
              </a:rPr>
              <a:t>3</a:t>
            </a:r>
            <a:r>
              <a:rPr lang="en-US" sz="800" dirty="0">
                <a:solidFill>
                  <a:schemeClr val="tx1"/>
                </a:solidFill>
              </a:rPr>
              <a:t>. </a:t>
            </a:r>
            <a:r>
              <a:rPr lang="en-US" sz="800" dirty="0" err="1">
                <a:solidFill>
                  <a:schemeClr val="tx1"/>
                </a:solidFill>
              </a:rPr>
              <a:t>Kazandjian</a:t>
            </a:r>
            <a:r>
              <a:rPr lang="en-US" sz="800" dirty="0">
                <a:solidFill>
                  <a:schemeClr val="tx1"/>
                </a:solidFill>
              </a:rPr>
              <a:t> D et al. </a:t>
            </a:r>
            <a:r>
              <a:rPr lang="en-US" sz="800" i="1" dirty="0">
                <a:solidFill>
                  <a:schemeClr val="tx1"/>
                </a:solidFill>
              </a:rPr>
              <a:t>Oncologist</a:t>
            </a:r>
            <a:r>
              <a:rPr lang="en-US" sz="800" dirty="0">
                <a:solidFill>
                  <a:schemeClr val="tx1"/>
                </a:solidFill>
              </a:rPr>
              <a:t>. 2014;19(10):e5-e11. doi:10.1634/theoncologist.2014-0241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b="1" dirty="0">
                <a:solidFill>
                  <a:schemeClr val="tx1"/>
                </a:solidFill>
              </a:rPr>
              <a:t>4</a:t>
            </a:r>
            <a:r>
              <a:rPr lang="en-US" sz="800" dirty="0">
                <a:solidFill>
                  <a:schemeClr val="tx1"/>
                </a:solidFill>
              </a:rPr>
              <a:t>. </a:t>
            </a:r>
            <a:r>
              <a:rPr lang="en-US" sz="800" dirty="0" err="1">
                <a:solidFill>
                  <a:schemeClr val="tx1"/>
                </a:solidFill>
              </a:rPr>
              <a:t>Kazandjian</a:t>
            </a:r>
            <a:r>
              <a:rPr lang="en-US" sz="800" dirty="0">
                <a:solidFill>
                  <a:schemeClr val="tx1"/>
                </a:solidFill>
              </a:rPr>
              <a:t> D et al. </a:t>
            </a:r>
            <a:r>
              <a:rPr lang="en-US" sz="800" i="1" dirty="0">
                <a:solidFill>
                  <a:schemeClr val="tx1"/>
                </a:solidFill>
              </a:rPr>
              <a:t>Oncologist</a:t>
            </a:r>
            <a:r>
              <a:rPr lang="en-US" sz="800" dirty="0">
                <a:solidFill>
                  <a:schemeClr val="tx1"/>
                </a:solidFill>
              </a:rPr>
              <a:t>. 2016;21(8):974-980. doi:10.1634/theoncologist.2016-0101 </a:t>
            </a:r>
            <a:r>
              <a:rPr lang="en-US" sz="800" b="1" dirty="0">
                <a:solidFill>
                  <a:schemeClr val="tx1"/>
                </a:solidFill>
              </a:rPr>
              <a:t>5</a:t>
            </a:r>
            <a:r>
              <a:rPr lang="en-US" sz="800" dirty="0">
                <a:solidFill>
                  <a:schemeClr val="tx1"/>
                </a:solidFill>
              </a:rPr>
              <a:t>. Marcus L et al. </a:t>
            </a:r>
            <a:r>
              <a:rPr lang="en-US" sz="800" i="1" dirty="0">
                <a:solidFill>
                  <a:schemeClr val="tx1"/>
                </a:solidFill>
              </a:rPr>
              <a:t>Clin Cancer Res</a:t>
            </a:r>
            <a:r>
              <a:rPr lang="en-US" sz="800" dirty="0">
                <a:solidFill>
                  <a:schemeClr val="tx1"/>
                </a:solidFill>
              </a:rPr>
              <a:t>. 2019;25(13):3753-3758. doi:10.1158/1078-0432.CCR-18-4070 </a:t>
            </a:r>
            <a:r>
              <a:rPr lang="en-US" sz="800" b="1" dirty="0">
                <a:solidFill>
                  <a:schemeClr val="tx1"/>
                </a:solidFill>
              </a:rPr>
              <a:t>6</a:t>
            </a:r>
            <a:r>
              <a:rPr lang="en-US" sz="800" dirty="0">
                <a:solidFill>
                  <a:schemeClr val="tx1"/>
                </a:solidFill>
              </a:rPr>
              <a:t>. Narayan P et al. </a:t>
            </a:r>
            <a:r>
              <a:rPr lang="en-US" sz="800" i="1" dirty="0">
                <a:solidFill>
                  <a:schemeClr val="tx1"/>
                </a:solidFill>
              </a:rPr>
              <a:t>Clin Cancer Res</a:t>
            </a:r>
            <a:r>
              <a:rPr lang="en-US" sz="800" dirty="0">
                <a:solidFill>
                  <a:schemeClr val="tx1"/>
                </a:solidFill>
              </a:rPr>
              <a:t>. 2021;27(7):1842-1849. doi:10.1158/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1078-0432.CCR-20-3652 </a:t>
            </a:r>
            <a:r>
              <a:rPr lang="en-US" sz="800" b="1" dirty="0">
                <a:solidFill>
                  <a:schemeClr val="tx1"/>
                </a:solidFill>
              </a:rPr>
              <a:t>7</a:t>
            </a:r>
            <a:r>
              <a:rPr lang="en-US" sz="800" dirty="0">
                <a:solidFill>
                  <a:schemeClr val="tx1"/>
                </a:solidFill>
              </a:rPr>
              <a:t>. Sayegh N et al. </a:t>
            </a:r>
            <a:r>
              <a:rPr lang="en-US" sz="800" i="1" dirty="0" err="1">
                <a:solidFill>
                  <a:schemeClr val="tx1"/>
                </a:solidFill>
              </a:rPr>
              <a:t>Onco</a:t>
            </a:r>
            <a:r>
              <a:rPr lang="en-US" sz="800" i="1" dirty="0">
                <a:solidFill>
                  <a:schemeClr val="tx1"/>
                </a:solidFill>
              </a:rPr>
              <a:t> Targets </a:t>
            </a:r>
            <a:r>
              <a:rPr lang="en-US" sz="800" i="1" dirty="0" err="1">
                <a:solidFill>
                  <a:schemeClr val="tx1"/>
                </a:solidFill>
              </a:rPr>
              <a:t>Ther</a:t>
            </a:r>
            <a:r>
              <a:rPr lang="en-US" sz="800" dirty="0">
                <a:solidFill>
                  <a:schemeClr val="tx1"/>
                </a:solidFill>
              </a:rPr>
              <a:t>. 2022;15:1047-1055. doi:10.2147/OTT.S318332 </a:t>
            </a:r>
            <a:r>
              <a:rPr lang="en-US" sz="800" b="1" dirty="0">
                <a:solidFill>
                  <a:schemeClr val="tx1"/>
                </a:solidFill>
              </a:rPr>
              <a:t>8</a:t>
            </a:r>
            <a:r>
              <a:rPr lang="en-US" sz="800" dirty="0">
                <a:solidFill>
                  <a:schemeClr val="tx1"/>
                </a:solidFill>
              </a:rPr>
              <a:t>. Bradford D et al. </a:t>
            </a:r>
            <a:r>
              <a:rPr lang="en-US" sz="800" i="1" dirty="0">
                <a:solidFill>
                  <a:schemeClr val="tx1"/>
                </a:solidFill>
              </a:rPr>
              <a:t>Clin Cancer Res</a:t>
            </a:r>
            <a:r>
              <a:rPr lang="en-US" sz="800" dirty="0">
                <a:solidFill>
                  <a:schemeClr val="tx1"/>
                </a:solidFill>
              </a:rPr>
              <a:t>. 2021;27(8):2130-2135. doi:10.1158/1078-0432.CCR-20-3558</a:t>
            </a:r>
            <a:r>
              <a:rPr lang="en-US" sz="800" b="1" dirty="0">
                <a:solidFill>
                  <a:schemeClr val="tx1"/>
                </a:solidFill>
              </a:rPr>
              <a:t> 9</a:t>
            </a:r>
            <a:r>
              <a:rPr lang="en-US" sz="800" dirty="0">
                <a:solidFill>
                  <a:schemeClr val="tx1"/>
                </a:solidFill>
              </a:rPr>
              <a:t>.</a:t>
            </a:r>
            <a:r>
              <a:rPr lang="en-US" sz="800" b="1" dirty="0">
                <a:solidFill>
                  <a:schemeClr val="tx1"/>
                </a:solidFill>
              </a:rPr>
              <a:t> </a:t>
            </a:r>
            <a:r>
              <a:rPr lang="en-US" sz="800" dirty="0">
                <a:solidFill>
                  <a:schemeClr val="tx1"/>
                </a:solidFill>
              </a:rPr>
              <a:t>MET. Accessed April 24, 2023. https://</a:t>
            </a:r>
            <a:r>
              <a:rPr lang="en-US" sz="800" dirty="0" err="1">
                <a:solidFill>
                  <a:schemeClr val="tx1"/>
                </a:solidFill>
              </a:rPr>
              <a:t>www.mycancergenome.org</a:t>
            </a:r>
            <a:r>
              <a:rPr lang="en-US" sz="800" dirty="0">
                <a:solidFill>
                  <a:schemeClr val="tx1"/>
                </a:solidFill>
              </a:rPr>
              <a:t>/content/gene/met/</a:t>
            </a:r>
            <a:r>
              <a:rPr lang="en-US" sz="800" b="1" dirty="0">
                <a:solidFill>
                  <a:schemeClr val="tx1"/>
                </a:solidFill>
              </a:rPr>
              <a:t> 10</a:t>
            </a:r>
            <a:r>
              <a:rPr lang="en-US" sz="800" dirty="0">
                <a:solidFill>
                  <a:schemeClr val="tx1"/>
                </a:solidFill>
              </a:rPr>
              <a:t>.</a:t>
            </a:r>
            <a:r>
              <a:rPr lang="en-US" sz="800" b="1" dirty="0">
                <a:solidFill>
                  <a:schemeClr val="tx1"/>
                </a:solidFill>
              </a:rPr>
              <a:t> </a:t>
            </a:r>
            <a:r>
              <a:rPr lang="en-US" sz="800" dirty="0" err="1">
                <a:solidFill>
                  <a:schemeClr val="tx1"/>
                </a:solidFill>
              </a:rPr>
              <a:t>Recondo</a:t>
            </a:r>
            <a:r>
              <a:rPr lang="en-US" sz="800" dirty="0">
                <a:solidFill>
                  <a:schemeClr val="tx1"/>
                </a:solidFill>
              </a:rPr>
              <a:t> G et al. </a:t>
            </a:r>
            <a:r>
              <a:rPr lang="en-US" sz="800" i="1" dirty="0">
                <a:solidFill>
                  <a:schemeClr val="tx1"/>
                </a:solidFill>
              </a:rPr>
              <a:t>Cancer </a:t>
            </a:r>
            <a:r>
              <a:rPr lang="en-US" sz="800" i="1" dirty="0" err="1">
                <a:solidFill>
                  <a:schemeClr val="tx1"/>
                </a:solidFill>
              </a:rPr>
              <a:t>Discov</a:t>
            </a:r>
            <a:r>
              <a:rPr lang="en-US" sz="800" dirty="0">
                <a:solidFill>
                  <a:schemeClr val="tx1"/>
                </a:solidFill>
              </a:rPr>
              <a:t>. 2020;10(7):922-934. doi:10.1158/2159-8290.CD-19-1446</a:t>
            </a:r>
            <a:r>
              <a:rPr lang="en-US" sz="800" b="1" dirty="0">
                <a:solidFill>
                  <a:schemeClr val="tx1"/>
                </a:solidFill>
              </a:rPr>
              <a:t> 11</a:t>
            </a:r>
            <a:r>
              <a:rPr lang="en-US" sz="800" dirty="0">
                <a:solidFill>
                  <a:schemeClr val="tx1"/>
                </a:solidFill>
              </a:rPr>
              <a:t>. Desai A, Cuellar S. </a:t>
            </a:r>
            <a:r>
              <a:rPr lang="en-US" sz="800" i="1" dirty="0">
                <a:solidFill>
                  <a:schemeClr val="tx1"/>
                </a:solidFill>
              </a:rPr>
              <a:t>J Adv </a:t>
            </a:r>
            <a:r>
              <a:rPr lang="en-US" sz="800" i="1" dirty="0" err="1">
                <a:solidFill>
                  <a:schemeClr val="tx1"/>
                </a:solidFill>
              </a:rPr>
              <a:t>Pract</a:t>
            </a:r>
            <a:r>
              <a:rPr lang="en-US" sz="800" i="1" dirty="0">
                <a:solidFill>
                  <a:schemeClr val="tx1"/>
                </a:solidFill>
              </a:rPr>
              <a:t> Oncol</a:t>
            </a:r>
            <a:r>
              <a:rPr lang="en-US" sz="800" dirty="0">
                <a:solidFill>
                  <a:schemeClr val="tx1"/>
                </a:solidFill>
              </a:rPr>
              <a:t>. 2022;13(5):539-544. doi:10.6004/jadpro.2022.13.5.8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b="1" dirty="0">
                <a:solidFill>
                  <a:schemeClr val="tx1"/>
                </a:solidFill>
              </a:rPr>
              <a:t>12</a:t>
            </a:r>
            <a:r>
              <a:rPr lang="en-US" sz="800" dirty="0">
                <a:solidFill>
                  <a:schemeClr val="tx1"/>
                </a:solidFill>
              </a:rPr>
              <a:t>. Schram AM et al. </a:t>
            </a:r>
            <a:r>
              <a:rPr lang="en-US" sz="800" i="1" dirty="0">
                <a:solidFill>
                  <a:schemeClr val="tx1"/>
                </a:solidFill>
              </a:rPr>
              <a:t>Cancer </a:t>
            </a:r>
            <a:r>
              <a:rPr lang="en-US" sz="800" i="1" dirty="0" err="1">
                <a:solidFill>
                  <a:schemeClr val="tx1"/>
                </a:solidFill>
              </a:rPr>
              <a:t>Discov</a:t>
            </a:r>
            <a:r>
              <a:rPr lang="en-US" sz="800" dirty="0">
                <a:solidFill>
                  <a:schemeClr val="tx1"/>
                </a:solidFill>
              </a:rPr>
              <a:t>. 2022;12(5):1233-1247. doi:10.1158/2159-8290.CD-21-1119 </a:t>
            </a:r>
            <a:r>
              <a:rPr lang="fr-FR" sz="800" b="1" dirty="0">
                <a:solidFill>
                  <a:schemeClr val="tx1"/>
                </a:solidFill>
              </a:rPr>
              <a:t>13</a:t>
            </a:r>
            <a:r>
              <a:rPr lang="fr-FR" sz="800" dirty="0">
                <a:solidFill>
                  <a:schemeClr val="tx1"/>
                </a:solidFill>
              </a:rPr>
              <a:t>.</a:t>
            </a:r>
            <a:r>
              <a:rPr lang="fr-FR" sz="800" b="1" dirty="0">
                <a:solidFill>
                  <a:schemeClr val="tx1"/>
                </a:solidFill>
              </a:rPr>
              <a:t> </a:t>
            </a:r>
            <a:r>
              <a:rPr lang="fr-FR" sz="800" dirty="0" err="1">
                <a:solidFill>
                  <a:schemeClr val="tx1"/>
                </a:solidFill>
              </a:rPr>
              <a:t>Geuijen</a:t>
            </a:r>
            <a:r>
              <a:rPr lang="fr-FR" sz="800" dirty="0">
                <a:solidFill>
                  <a:schemeClr val="tx1"/>
                </a:solidFill>
              </a:rPr>
              <a:t> CAW et al. </a:t>
            </a:r>
            <a:r>
              <a:rPr lang="fr-FR" sz="800" i="1" dirty="0">
                <a:solidFill>
                  <a:schemeClr val="tx1"/>
                </a:solidFill>
              </a:rPr>
              <a:t>Cancer </a:t>
            </a:r>
            <a:r>
              <a:rPr lang="fr-FR" sz="800" i="1" dirty="0" err="1">
                <a:solidFill>
                  <a:schemeClr val="tx1"/>
                </a:solidFill>
              </a:rPr>
              <a:t>Cell</a:t>
            </a:r>
            <a:r>
              <a:rPr lang="fr-FR" sz="800" dirty="0">
                <a:solidFill>
                  <a:schemeClr val="tx1"/>
                </a:solidFill>
              </a:rPr>
              <a:t>. 2018;33(5):922-936. doi:10.1016/j.ccell.2018.04.003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59" name="Slide Number Placeholder 4">
            <a:extLst>
              <a:ext uri="{FF2B5EF4-FFF2-40B4-BE49-F238E27FC236}">
                <a16:creationId xmlns:a16="http://schemas.microsoft.com/office/drawing/2014/main" id="{3FBA7B1C-99DB-4428-81A8-C8C9DBCA6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06507" y="6554875"/>
            <a:ext cx="285493" cy="246221"/>
          </a:xfrm>
        </p:spPr>
        <p:txBody>
          <a:bodyPr/>
          <a:lstStyle/>
          <a:p>
            <a:fld id="{B22F1FE7-663E-4466-9BC7-B7B99D884349}" type="slidenum">
              <a:rPr lang="en-US" smtClean="0"/>
              <a:t>6</a:t>
            </a:fld>
            <a:endParaRPr lang="en-US"/>
          </a:p>
        </p:txBody>
      </p:sp>
      <p:sp>
        <p:nvSpPr>
          <p:cNvPr id="60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2624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690722-0335-960F-12FA-AB444AB0132C}"/>
              </a:ext>
            </a:extLst>
          </p:cNvPr>
          <p:cNvGrpSpPr/>
          <p:nvPr/>
        </p:nvGrpSpPr>
        <p:grpSpPr>
          <a:xfrm>
            <a:off x="471284" y="1152462"/>
            <a:ext cx="11238679" cy="4245449"/>
            <a:chOff x="478659" y="1240141"/>
            <a:chExt cx="11069174" cy="4052679"/>
          </a:xfrm>
        </p:grpSpPr>
        <p:sp>
          <p:nvSpPr>
            <p:cNvPr id="2" name="Rounded Rectangle 1"/>
            <p:cNvSpPr/>
            <p:nvPr/>
          </p:nvSpPr>
          <p:spPr>
            <a:xfrm>
              <a:off x="478659" y="1300726"/>
              <a:ext cx="11069174" cy="3992094"/>
            </a:xfrm>
            <a:prstGeom prst="roundRect">
              <a:avLst>
                <a:gd name="adj" fmla="val 2686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2" name="Straight Connector 191"/>
            <p:cNvCxnSpPr/>
            <p:nvPr/>
          </p:nvCxnSpPr>
          <p:spPr>
            <a:xfrm flipV="1">
              <a:off x="884402" y="4622870"/>
              <a:ext cx="0" cy="348784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cxnSpLocks/>
              <a:stCxn id="170" idx="0"/>
            </p:cNvCxnSpPr>
            <p:nvPr/>
          </p:nvCxnSpPr>
          <p:spPr>
            <a:xfrm flipV="1">
              <a:off x="2152281" y="4471508"/>
              <a:ext cx="0" cy="499675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cxnSpLocks/>
              <a:stCxn id="173" idx="0"/>
            </p:cNvCxnSpPr>
            <p:nvPr/>
          </p:nvCxnSpPr>
          <p:spPr>
            <a:xfrm flipV="1">
              <a:off x="3420159" y="4107435"/>
              <a:ext cx="968" cy="86374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cxnSpLocks/>
              <a:stCxn id="175" idx="0"/>
            </p:cNvCxnSpPr>
            <p:nvPr/>
          </p:nvCxnSpPr>
          <p:spPr>
            <a:xfrm flipV="1">
              <a:off x="4265411" y="3667609"/>
              <a:ext cx="0" cy="1303574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cxnSpLocks/>
              <a:stCxn id="185" idx="0"/>
            </p:cNvCxnSpPr>
            <p:nvPr/>
          </p:nvCxnSpPr>
          <p:spPr>
            <a:xfrm flipH="1" flipV="1">
              <a:off x="8491670" y="2651464"/>
              <a:ext cx="1" cy="2319719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stCxn id="186" idx="0"/>
            </p:cNvCxnSpPr>
            <p:nvPr/>
          </p:nvCxnSpPr>
          <p:spPr>
            <a:xfrm flipH="1" flipV="1">
              <a:off x="8910090" y="2345695"/>
              <a:ext cx="4207" cy="2625488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cxnSpLocks/>
              <a:stCxn id="188" idx="0"/>
            </p:cNvCxnSpPr>
            <p:nvPr/>
          </p:nvCxnSpPr>
          <p:spPr>
            <a:xfrm flipH="1" flipV="1">
              <a:off x="9755992" y="2162400"/>
              <a:ext cx="3557" cy="2808783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>
              <a:cxnSpLocks/>
              <a:stCxn id="189" idx="0"/>
            </p:cNvCxnSpPr>
            <p:nvPr/>
          </p:nvCxnSpPr>
          <p:spPr>
            <a:xfrm flipV="1">
              <a:off x="10182175" y="2324754"/>
              <a:ext cx="0" cy="2646429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6F89ED0C-6864-3331-00F2-C1E71D343802}"/>
                </a:ext>
              </a:extLst>
            </p:cNvPr>
            <p:cNvSpPr/>
            <p:nvPr/>
          </p:nvSpPr>
          <p:spPr>
            <a:xfrm>
              <a:off x="478659" y="3989175"/>
              <a:ext cx="817727" cy="634461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1" kern="1200">
                  <a:solidFill>
                    <a:schemeClr val="bg1"/>
                  </a:solidFill>
                </a:rPr>
                <a:t>HER2</a:t>
              </a:r>
              <a:r>
                <a:rPr lang="en-US" sz="1400" b="1" kern="1200" baseline="30000">
                  <a:solidFill>
                    <a:schemeClr val="bg1"/>
                  </a:solidFill>
                </a:rPr>
                <a:t>2</a:t>
              </a:r>
              <a:endParaRPr lang="en-US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205" name="Freeform 35">
              <a:extLst>
                <a:ext uri="{FF2B5EF4-FFF2-40B4-BE49-F238E27FC236}">
                  <a16:creationId xmlns:a16="http://schemas.microsoft.com/office/drawing/2014/main" id="{F9A56008-B288-52C9-EF61-244CF9E62F2F}"/>
                </a:ext>
              </a:extLst>
            </p:cNvPr>
            <p:cNvSpPr/>
            <p:nvPr/>
          </p:nvSpPr>
          <p:spPr>
            <a:xfrm>
              <a:off x="1748677" y="3757322"/>
              <a:ext cx="817727" cy="700226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bg1"/>
                  </a:solidFill>
                </a:rPr>
                <a:t>BCR-ABL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38162792-A4D4-79FF-1153-C2EE226D2FE0}"/>
                </a:ext>
              </a:extLst>
            </p:cNvPr>
            <p:cNvSpPr/>
            <p:nvPr/>
          </p:nvSpPr>
          <p:spPr>
            <a:xfrm>
              <a:off x="3012264" y="3388072"/>
              <a:ext cx="817727" cy="700226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1" dirty="0">
                  <a:solidFill>
                    <a:schemeClr val="bg1"/>
                  </a:solidFill>
                </a:rPr>
                <a:t>EGFR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9D1649EE-9A52-44A6-3DBA-05C131FFE353}"/>
                </a:ext>
              </a:extLst>
            </p:cNvPr>
            <p:cNvSpPr/>
            <p:nvPr/>
          </p:nvSpPr>
          <p:spPr>
            <a:xfrm>
              <a:off x="3747362" y="2900211"/>
              <a:ext cx="1040315" cy="760418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1">
                  <a:solidFill>
                    <a:schemeClr val="bg1"/>
                  </a:solidFill>
                </a:rPr>
                <a:t>KRAS</a:t>
              </a:r>
              <a:r>
                <a:rPr lang="en-US" sz="1400" b="1" baseline="30000">
                  <a:solidFill>
                    <a:schemeClr val="bg1"/>
                  </a:solidFill>
                </a:rPr>
                <a:t>2</a:t>
              </a:r>
              <a:endParaRPr lang="en-US" sz="14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39A6C5AD-76A7-D64F-E1F5-8A85A09899E5}"/>
                </a:ext>
              </a:extLst>
            </p:cNvPr>
            <p:cNvSpPr/>
            <p:nvPr/>
          </p:nvSpPr>
          <p:spPr>
            <a:xfrm>
              <a:off x="5862145" y="2047272"/>
              <a:ext cx="1040315" cy="505237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1" dirty="0">
                  <a:solidFill>
                    <a:schemeClr val="bg1"/>
                  </a:solidFill>
                </a:rPr>
                <a:t>ALK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3</a:t>
              </a:r>
            </a:p>
          </p:txBody>
        </p: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AA32BD39-E3BD-00CB-8C4C-01AAD525AEEC}"/>
                </a:ext>
              </a:extLst>
            </p:cNvPr>
            <p:cNvCxnSpPr>
              <a:cxnSpLocks/>
              <a:stCxn id="180" idx="0"/>
            </p:cNvCxnSpPr>
            <p:nvPr/>
          </p:nvCxnSpPr>
          <p:spPr>
            <a:xfrm flipH="1" flipV="1">
              <a:off x="6378258" y="3127571"/>
              <a:ext cx="283" cy="184361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4FAE73EC-718B-9910-D939-044E25A1FCDF}"/>
                </a:ext>
              </a:extLst>
            </p:cNvPr>
            <p:cNvSpPr/>
            <p:nvPr/>
          </p:nvSpPr>
          <p:spPr>
            <a:xfrm>
              <a:off x="7967535" y="2018857"/>
              <a:ext cx="1040315" cy="603663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1" dirty="0">
                  <a:solidFill>
                    <a:schemeClr val="bg1"/>
                  </a:solidFill>
                </a:rPr>
                <a:t>ROS1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37C3956B-C2D5-B8DE-43CB-6D4F586FE45F}"/>
                </a:ext>
              </a:extLst>
            </p:cNvPr>
            <p:cNvSpPr/>
            <p:nvPr/>
          </p:nvSpPr>
          <p:spPr>
            <a:xfrm>
              <a:off x="8523189" y="1659773"/>
              <a:ext cx="766374" cy="664981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>
                  <a:solidFill>
                    <a:schemeClr val="bg1"/>
                  </a:solidFill>
                </a:rPr>
                <a:t>MSI-H/</a:t>
              </a:r>
              <a:br>
                <a:rPr lang="en-US" sz="1400" b="1">
                  <a:solidFill>
                    <a:schemeClr val="bg1"/>
                  </a:solidFill>
                </a:rPr>
              </a:br>
              <a:r>
                <a:rPr lang="en-US" sz="1400" b="1">
                  <a:solidFill>
                    <a:schemeClr val="bg1"/>
                  </a:solidFill>
                </a:rPr>
                <a:t>dMMR</a:t>
              </a:r>
              <a:r>
                <a:rPr lang="en-US" sz="1400" b="1" baseline="30000">
                  <a:solidFill>
                    <a:schemeClr val="bg1"/>
                  </a:solidFill>
                </a:rPr>
                <a:t>5</a:t>
              </a:r>
              <a:endParaRPr lang="en-US" sz="14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F86B53E-E29B-5C48-7838-59C1E62E1313}"/>
                </a:ext>
              </a:extLst>
            </p:cNvPr>
            <p:cNvSpPr/>
            <p:nvPr/>
          </p:nvSpPr>
          <p:spPr>
            <a:xfrm>
              <a:off x="9430114" y="1583887"/>
              <a:ext cx="656656" cy="578513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1" dirty="0">
                  <a:solidFill>
                    <a:schemeClr val="bg1"/>
                  </a:solidFill>
                </a:rPr>
                <a:t>FGFR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0ECF4104-5B57-D062-EC44-E72B4B3DC261}"/>
                </a:ext>
              </a:extLst>
            </p:cNvPr>
            <p:cNvSpPr/>
            <p:nvPr/>
          </p:nvSpPr>
          <p:spPr>
            <a:xfrm>
              <a:off x="10256721" y="1240141"/>
              <a:ext cx="879230" cy="502138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1" dirty="0">
                  <a:solidFill>
                    <a:schemeClr val="bg1"/>
                  </a:solidFill>
                </a:rPr>
                <a:t>METex14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35097333-EA0C-6EFF-7661-6232B2B3C405}"/>
                </a:ext>
              </a:extLst>
            </p:cNvPr>
            <p:cNvSpPr/>
            <p:nvPr/>
          </p:nvSpPr>
          <p:spPr>
            <a:xfrm>
              <a:off x="9452988" y="1558387"/>
              <a:ext cx="656656" cy="289257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i="1" dirty="0">
                  <a:solidFill>
                    <a:schemeClr val="bg1"/>
                  </a:solidFill>
                </a:rPr>
                <a:t>PIK3CA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142F8038-7898-4C99-8032-267B772E620B}"/>
                </a:ext>
              </a:extLst>
            </p:cNvPr>
            <p:cNvSpPr/>
            <p:nvPr/>
          </p:nvSpPr>
          <p:spPr>
            <a:xfrm>
              <a:off x="5857740" y="2548493"/>
              <a:ext cx="1040315" cy="505237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1" dirty="0">
                  <a:solidFill>
                    <a:schemeClr val="bg1"/>
                  </a:solidFill>
                </a:rPr>
                <a:t>BRAF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19F3423-E354-A472-DF71-1650B98DB1C9}"/>
                </a:ext>
              </a:extLst>
            </p:cNvPr>
            <p:cNvCxnSpPr/>
            <p:nvPr/>
          </p:nvCxnSpPr>
          <p:spPr>
            <a:xfrm flipV="1">
              <a:off x="6381019" y="2584525"/>
              <a:ext cx="4403" cy="238254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7687A9AA-FAA5-D988-5AAB-96F21A955384}"/>
                </a:ext>
              </a:extLst>
            </p:cNvPr>
            <p:cNvCxnSpPr/>
            <p:nvPr/>
          </p:nvCxnSpPr>
          <p:spPr>
            <a:xfrm flipV="1">
              <a:off x="9755979" y="1839148"/>
              <a:ext cx="3570" cy="87913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cxnSpLocks/>
              <a:stCxn id="190" idx="0"/>
            </p:cNvCxnSpPr>
            <p:nvPr/>
          </p:nvCxnSpPr>
          <p:spPr>
            <a:xfrm flipH="1" flipV="1">
              <a:off x="10598119" y="1731541"/>
              <a:ext cx="6682" cy="3239642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687A9AA-FAA5-D988-5AAB-96F21A955384}"/>
                </a:ext>
              </a:extLst>
            </p:cNvPr>
            <p:cNvCxnSpPr/>
            <p:nvPr/>
          </p:nvCxnSpPr>
          <p:spPr>
            <a:xfrm flipV="1">
              <a:off x="9755979" y="1545109"/>
              <a:ext cx="3570" cy="87913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714115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1998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1136741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1999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1559367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1981993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2001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2404619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2002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2827245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2003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3249871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2004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3672497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4095123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2006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4517749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4940375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5363001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5785627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6208253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6630879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7053505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2013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7476131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2014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7898757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2015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8321383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2016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8744009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2017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9166635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9589261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10011887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958A54C7-17D6-1587-2303-7D6E77577ED2}"/>
                </a:ext>
              </a:extLst>
            </p:cNvPr>
            <p:cNvSpPr txBox="1"/>
            <p:nvPr/>
          </p:nvSpPr>
          <p:spPr>
            <a:xfrm>
              <a:off x="10434513" y="4971183"/>
              <a:ext cx="340575" cy="210513"/>
            </a:xfrm>
            <a:prstGeom prst="rect">
              <a:avLst/>
            </a:prstGeom>
            <a:solidFill>
              <a:schemeClr val="bg1"/>
            </a:solidFill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2021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E14B9C7-2415-5F40-A810-21D0B38E6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8504" y="1602414"/>
              <a:ext cx="0" cy="446751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219">
              <a:extLst>
                <a:ext uri="{FF2B5EF4-FFF2-40B4-BE49-F238E27FC236}">
                  <a16:creationId xmlns:a16="http://schemas.microsoft.com/office/drawing/2014/main" id="{5D2FE7EF-8A6E-3852-8FD8-DC5B1149EC13}"/>
                </a:ext>
              </a:extLst>
            </p:cNvPr>
            <p:cNvSpPr/>
            <p:nvPr/>
          </p:nvSpPr>
          <p:spPr>
            <a:xfrm>
              <a:off x="9644575" y="1618900"/>
              <a:ext cx="1166740" cy="665973"/>
            </a:xfrm>
            <a:custGeom>
              <a:avLst/>
              <a:gdLst>
                <a:gd name="connsiteX0" fmla="*/ 0 w 1058332"/>
                <a:gd name="connsiteY0" fmla="*/ 0 h 2314052"/>
                <a:gd name="connsiteX1" fmla="*/ 1058332 w 1058332"/>
                <a:gd name="connsiteY1" fmla="*/ 0 h 2314052"/>
                <a:gd name="connsiteX2" fmla="*/ 1058332 w 1058332"/>
                <a:gd name="connsiteY2" fmla="*/ 2314052 h 2314052"/>
                <a:gd name="connsiteX3" fmla="*/ 0 w 1058332"/>
                <a:gd name="connsiteY3" fmla="*/ 2314052 h 2314052"/>
                <a:gd name="connsiteX4" fmla="*/ 0 w 1058332"/>
                <a:gd name="connsiteY4" fmla="*/ 0 h 23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32" h="2314052">
                  <a:moveTo>
                    <a:pt x="0" y="0"/>
                  </a:moveTo>
                  <a:lnTo>
                    <a:pt x="1058332" y="0"/>
                  </a:lnTo>
                  <a:lnTo>
                    <a:pt x="1058332" y="2314052"/>
                  </a:lnTo>
                  <a:lnTo>
                    <a:pt x="0" y="231405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i="1" dirty="0">
                  <a:solidFill>
                    <a:schemeClr val="bg1"/>
                  </a:solidFill>
                </a:rPr>
                <a:t>MET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9,10</a:t>
              </a:r>
            </a:p>
          </p:txBody>
        </p:sp>
      </p:grpSp>
      <p:sp>
        <p:nvSpPr>
          <p:cNvPr id="212" name="Freeform 211">
            <a:extLst>
              <a:ext uri="{FF2B5EF4-FFF2-40B4-BE49-F238E27FC236}">
                <a16:creationId xmlns:a16="http://schemas.microsoft.com/office/drawing/2014/main" id="{CA5D7A3A-3FC0-CF6D-8022-81967C0AA2DB}"/>
              </a:ext>
            </a:extLst>
          </p:cNvPr>
          <p:cNvSpPr/>
          <p:nvPr/>
        </p:nvSpPr>
        <p:spPr>
          <a:xfrm>
            <a:off x="9326893" y="779942"/>
            <a:ext cx="1108915" cy="697889"/>
          </a:xfrm>
          <a:custGeom>
            <a:avLst/>
            <a:gdLst>
              <a:gd name="connsiteX0" fmla="*/ 0 w 1058332"/>
              <a:gd name="connsiteY0" fmla="*/ 0 h 2314052"/>
              <a:gd name="connsiteX1" fmla="*/ 1058332 w 1058332"/>
              <a:gd name="connsiteY1" fmla="*/ 0 h 2314052"/>
              <a:gd name="connsiteX2" fmla="*/ 1058332 w 1058332"/>
              <a:gd name="connsiteY2" fmla="*/ 2314052 h 2314052"/>
              <a:gd name="connsiteX3" fmla="*/ 0 w 1058332"/>
              <a:gd name="connsiteY3" fmla="*/ 2314052 h 2314052"/>
              <a:gd name="connsiteX4" fmla="*/ 0 w 1058332"/>
              <a:gd name="connsiteY4" fmla="*/ 0 h 23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332" h="2314052">
                <a:moveTo>
                  <a:pt x="0" y="0"/>
                </a:moveTo>
                <a:lnTo>
                  <a:pt x="1058332" y="0"/>
                </a:lnTo>
                <a:lnTo>
                  <a:pt x="1058332" y="2314052"/>
                </a:lnTo>
                <a:lnTo>
                  <a:pt x="0" y="23140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i="1" dirty="0">
                <a:solidFill>
                  <a:schemeClr val="bg1"/>
                </a:solidFill>
              </a:rPr>
              <a:t>NTRK</a:t>
            </a:r>
            <a:r>
              <a:rPr lang="en-US" sz="1400" b="1" i="1" baseline="30000" dirty="0">
                <a:solidFill>
                  <a:schemeClr val="bg1"/>
                </a:solidFill>
              </a:rPr>
              <a:t>2</a:t>
            </a:r>
            <a:endParaRPr lang="en-US" sz="1400" b="1" baseline="30000" dirty="0">
              <a:solidFill>
                <a:schemeClr val="bg1"/>
              </a:solidFill>
            </a:endParaRPr>
          </a:p>
        </p:txBody>
      </p:sp>
      <p:sp>
        <p:nvSpPr>
          <p:cNvPr id="220" name="Freeform 219">
            <a:extLst>
              <a:ext uri="{FF2B5EF4-FFF2-40B4-BE49-F238E27FC236}">
                <a16:creationId xmlns:a16="http://schemas.microsoft.com/office/drawing/2014/main" id="{C523FCC4-7A79-AD1E-491A-071D1D55ABD1}"/>
              </a:ext>
            </a:extLst>
          </p:cNvPr>
          <p:cNvSpPr/>
          <p:nvPr/>
        </p:nvSpPr>
        <p:spPr>
          <a:xfrm>
            <a:off x="9745354" y="865994"/>
            <a:ext cx="1166740" cy="665973"/>
          </a:xfrm>
          <a:custGeom>
            <a:avLst/>
            <a:gdLst>
              <a:gd name="connsiteX0" fmla="*/ 0 w 1058332"/>
              <a:gd name="connsiteY0" fmla="*/ 0 h 2314052"/>
              <a:gd name="connsiteX1" fmla="*/ 1058332 w 1058332"/>
              <a:gd name="connsiteY1" fmla="*/ 0 h 2314052"/>
              <a:gd name="connsiteX2" fmla="*/ 1058332 w 1058332"/>
              <a:gd name="connsiteY2" fmla="*/ 2314052 h 2314052"/>
              <a:gd name="connsiteX3" fmla="*/ 0 w 1058332"/>
              <a:gd name="connsiteY3" fmla="*/ 2314052 h 2314052"/>
              <a:gd name="connsiteX4" fmla="*/ 0 w 1058332"/>
              <a:gd name="connsiteY4" fmla="*/ 0 h 23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332" h="2314052">
                <a:moveTo>
                  <a:pt x="0" y="0"/>
                </a:moveTo>
                <a:lnTo>
                  <a:pt x="1058332" y="0"/>
                </a:lnTo>
                <a:lnTo>
                  <a:pt x="1058332" y="2314052"/>
                </a:lnTo>
                <a:lnTo>
                  <a:pt x="0" y="2314052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i="1" dirty="0">
                <a:solidFill>
                  <a:schemeClr val="bg1"/>
                </a:solidFill>
              </a:rPr>
              <a:t>RET</a:t>
            </a:r>
            <a:r>
              <a:rPr lang="en-US" sz="1400" b="1" baseline="300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0ECF4104-5B57-D062-EC44-E72B4B3DC261}"/>
              </a:ext>
            </a:extLst>
          </p:cNvPr>
          <p:cNvSpPr/>
          <p:nvPr/>
        </p:nvSpPr>
        <p:spPr>
          <a:xfrm>
            <a:off x="10836715" y="936423"/>
            <a:ext cx="879230" cy="502138"/>
          </a:xfrm>
          <a:custGeom>
            <a:avLst/>
            <a:gdLst>
              <a:gd name="connsiteX0" fmla="*/ 0 w 1058332"/>
              <a:gd name="connsiteY0" fmla="*/ 0 h 2314052"/>
              <a:gd name="connsiteX1" fmla="*/ 1058332 w 1058332"/>
              <a:gd name="connsiteY1" fmla="*/ 0 h 2314052"/>
              <a:gd name="connsiteX2" fmla="*/ 1058332 w 1058332"/>
              <a:gd name="connsiteY2" fmla="*/ 2314052 h 2314052"/>
              <a:gd name="connsiteX3" fmla="*/ 0 w 1058332"/>
              <a:gd name="connsiteY3" fmla="*/ 2314052 h 2314052"/>
              <a:gd name="connsiteX4" fmla="*/ 0 w 1058332"/>
              <a:gd name="connsiteY4" fmla="*/ 0 h 23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332" h="2314052">
                <a:moveTo>
                  <a:pt x="0" y="0"/>
                </a:moveTo>
                <a:lnTo>
                  <a:pt x="1058332" y="0"/>
                </a:lnTo>
                <a:lnTo>
                  <a:pt x="1058332" y="2314052"/>
                </a:lnTo>
                <a:lnTo>
                  <a:pt x="0" y="2314052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i="1" dirty="0">
                <a:solidFill>
                  <a:schemeClr val="bg1"/>
                </a:solidFill>
              </a:rPr>
              <a:t>NRG1</a:t>
            </a:r>
            <a:r>
              <a:rPr lang="en-US" sz="1400" b="1" baseline="30000" dirty="0">
                <a:solidFill>
                  <a:schemeClr val="bg1"/>
                </a:solidFill>
              </a:rPr>
              <a:t>12,13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9104AD-D2D9-19FA-1ABF-77A6877E0A5A}"/>
              </a:ext>
            </a:extLst>
          </p:cNvPr>
          <p:cNvSpPr/>
          <p:nvPr/>
        </p:nvSpPr>
        <p:spPr>
          <a:xfrm>
            <a:off x="576746" y="1330984"/>
            <a:ext cx="4424577" cy="696613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18B16-E450-50CA-8DB4-E90928D62889}"/>
              </a:ext>
            </a:extLst>
          </p:cNvPr>
          <p:cNvSpPr txBox="1"/>
          <p:nvPr/>
        </p:nvSpPr>
        <p:spPr>
          <a:xfrm>
            <a:off x="626355" y="1370022"/>
            <a:ext cx="435338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700" b="1" i="1" dirty="0">
                <a:solidFill>
                  <a:schemeClr val="bg1"/>
                </a:solidFill>
              </a:rPr>
              <a:t>Actionable genomic alterations are increasing in both quantity and rate of discovery</a:t>
            </a:r>
            <a:r>
              <a:rPr lang="en-US" sz="1700" b="1" baseline="300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46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5147A7-935A-42CE-B2CB-0ED16BE6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062" y="136980"/>
            <a:ext cx="8095876" cy="918778"/>
          </a:xfrm>
          <a:solidFill>
            <a:schemeClr val="bg1"/>
          </a:solidFill>
        </p:spPr>
        <p:txBody>
          <a:bodyPr vert="horz" wrap="square" lIns="182880" tIns="45720" rIns="182880" bIns="45720" rtlCol="0" anchor="ctr" anchorCtr="0">
            <a:spAutoFit/>
          </a:bodyPr>
          <a:lstStyle/>
          <a:p>
            <a:pPr marL="342900" indent="-342900">
              <a:lnSpc>
                <a:spcPts val="3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Genomic Profile-Guided Treatment Decisions </a:t>
            </a:r>
            <a:br>
              <a:rPr lang="en-US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Are the Future of Precision Oncology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A7B1C-99DB-4428-81A8-C8C9DBCA6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7</a:t>
            </a:fld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73827D2-EC3D-45C3-B866-A1C9E80B9BD8}"/>
              </a:ext>
            </a:extLst>
          </p:cNvPr>
          <p:cNvSpPr txBox="1">
            <a:spLocks/>
          </p:cNvSpPr>
          <p:nvPr/>
        </p:nvSpPr>
        <p:spPr>
          <a:xfrm>
            <a:off x="349472" y="5650500"/>
            <a:ext cx="11422508" cy="9094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" indent="-60325" algn="l"/>
            <a:r>
              <a:rPr lang="en-US" sz="800" b="1" dirty="0">
                <a:solidFill>
                  <a:schemeClr val="tx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1</a:t>
            </a:r>
            <a:r>
              <a:rPr lang="en-US" sz="800" dirty="0">
                <a:solidFill>
                  <a:schemeClr val="tx1"/>
                </a:solidFill>
              </a:rPr>
              <a:t>. El-</a:t>
            </a:r>
            <a:r>
              <a:rPr lang="en-US" sz="800" dirty="0" err="1">
                <a:solidFill>
                  <a:schemeClr val="tx1"/>
                </a:solidFill>
              </a:rPr>
              <a:t>Deiry</a:t>
            </a:r>
            <a:r>
              <a:rPr lang="en-US" sz="800" dirty="0">
                <a:solidFill>
                  <a:schemeClr val="tx1"/>
                </a:solidFill>
              </a:rPr>
              <a:t> WS et al. </a:t>
            </a:r>
            <a:r>
              <a:rPr lang="en-US" sz="800" i="1" dirty="0">
                <a:solidFill>
                  <a:schemeClr val="tx1"/>
                </a:solidFill>
              </a:rPr>
              <a:t>CA Cancer J Clin</a:t>
            </a:r>
            <a:r>
              <a:rPr lang="en-US" sz="800" dirty="0">
                <a:solidFill>
                  <a:schemeClr val="tx1"/>
                </a:solidFill>
              </a:rPr>
              <a:t>. 2019;69(4):305-343. doi:10.3322/caac.21560 </a:t>
            </a:r>
            <a:r>
              <a:rPr lang="en-US" sz="800" b="1" dirty="0">
                <a:solidFill>
                  <a:schemeClr val="tx1"/>
                </a:solidFill>
              </a:rPr>
              <a:t>2</a:t>
            </a:r>
            <a:r>
              <a:rPr lang="en-US" sz="800" dirty="0">
                <a:solidFill>
                  <a:schemeClr val="tx1"/>
                </a:solidFill>
              </a:rPr>
              <a:t>. Faulkner E et al. </a:t>
            </a:r>
            <a:r>
              <a:rPr lang="en-US" sz="800" i="1" dirty="0">
                <a:solidFill>
                  <a:schemeClr val="tx1"/>
                </a:solidFill>
              </a:rPr>
              <a:t>Value Health</a:t>
            </a:r>
            <a:r>
              <a:rPr lang="en-US" sz="800" dirty="0">
                <a:solidFill>
                  <a:schemeClr val="tx1"/>
                </a:solidFill>
              </a:rPr>
              <a:t>. 2020;23(5):529-539. doi:10.1016/j.jval.2019.11.010 </a:t>
            </a:r>
            <a:r>
              <a:rPr lang="en-US" sz="800" b="1" dirty="0">
                <a:solidFill>
                  <a:schemeClr val="tx1"/>
                </a:solidFill>
              </a:rPr>
              <a:t>3</a:t>
            </a:r>
            <a:r>
              <a:rPr lang="en-US" sz="800" dirty="0">
                <a:solidFill>
                  <a:schemeClr val="tx1"/>
                </a:solidFill>
              </a:rPr>
              <a:t>.</a:t>
            </a:r>
            <a:r>
              <a:rPr lang="en-US" sz="800" b="1" dirty="0">
                <a:solidFill>
                  <a:schemeClr val="tx1"/>
                </a:solidFill>
              </a:rPr>
              <a:t> </a:t>
            </a:r>
            <a:r>
              <a:rPr lang="en-US" sz="800" dirty="0">
                <a:solidFill>
                  <a:schemeClr val="tx1"/>
                </a:solidFill>
              </a:rPr>
              <a:t>Thomas DM et al. </a:t>
            </a:r>
            <a:r>
              <a:rPr lang="en-US" sz="800" i="1" dirty="0">
                <a:solidFill>
                  <a:schemeClr val="tx1"/>
                </a:solidFill>
              </a:rPr>
              <a:t>Public Health Genomics</a:t>
            </a:r>
            <a:r>
              <a:rPr lang="en-US" sz="800" dirty="0">
                <a:solidFill>
                  <a:schemeClr val="tx1"/>
                </a:solidFill>
              </a:rPr>
              <a:t>. 2022;25:70-79. doi:10.1159/000520000</a:t>
            </a:r>
            <a:endParaRPr lang="en-US" sz="8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65040"/>
            <a:ext cx="121920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081D705-D674-426C-9AE3-47DB2D190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201" y="2008061"/>
            <a:ext cx="6430779" cy="3101319"/>
          </a:xfrm>
        </p:spPr>
        <p:txBody>
          <a:bodyPr anchor="ctr" anchorCtr="0"/>
          <a:lstStyle/>
          <a:p>
            <a:pPr>
              <a:buClr>
                <a:schemeClr val="bg2"/>
              </a:buClr>
            </a:pPr>
            <a:r>
              <a:rPr lang="en-US" sz="2400" b="1" dirty="0">
                <a:solidFill>
                  <a:schemeClr val="bg2"/>
                </a:solidFill>
              </a:rPr>
              <a:t>Understanding a patient’s genomic profile and their oncogenic drivers can guide physicians toward a more tailored treatment approach</a:t>
            </a:r>
            <a:r>
              <a:rPr lang="en-US" sz="2400" b="1" baseline="30000" dirty="0">
                <a:solidFill>
                  <a:schemeClr val="bg2"/>
                </a:solidFill>
              </a:rPr>
              <a:t>1,2</a:t>
            </a:r>
          </a:p>
          <a:p>
            <a:pPr>
              <a:buClr>
                <a:schemeClr val="bg2"/>
              </a:buClr>
            </a:pPr>
            <a:r>
              <a:rPr lang="en-US" sz="2400" dirty="0">
                <a:solidFill>
                  <a:schemeClr val="tx1"/>
                </a:solidFill>
              </a:rPr>
              <a:t>Knowledge of a patient's genomic profile can also eliminate inappropriate or less effective treatment choices</a:t>
            </a:r>
            <a:r>
              <a:rPr lang="en-US" sz="2400" baseline="30000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C08241-DC87-70CA-6C29-65DA8D1FC7F0}"/>
              </a:ext>
            </a:extLst>
          </p:cNvPr>
          <p:cNvGrpSpPr/>
          <p:nvPr/>
        </p:nvGrpSpPr>
        <p:grpSpPr>
          <a:xfrm>
            <a:off x="290945" y="1597028"/>
            <a:ext cx="4480560" cy="3924758"/>
            <a:chOff x="877211" y="1878340"/>
            <a:chExt cx="3540511" cy="31013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43E7B5A-E82C-4336-BCBE-6841CCC85A03}"/>
                </a:ext>
              </a:extLst>
            </p:cNvPr>
            <p:cNvSpPr/>
            <p:nvPr/>
          </p:nvSpPr>
          <p:spPr>
            <a:xfrm>
              <a:off x="1316402" y="1878340"/>
              <a:ext cx="3101320" cy="3101320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lnSpc>
                  <a:spcPct val="89000"/>
                </a:lnSpc>
              </a:pP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4A8243-720E-9DC2-42A8-2B047ABA023A}"/>
                </a:ext>
              </a:extLst>
            </p:cNvPr>
            <p:cNvSpPr/>
            <p:nvPr/>
          </p:nvSpPr>
          <p:spPr>
            <a:xfrm>
              <a:off x="1757562" y="2319500"/>
              <a:ext cx="2219000" cy="2219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D1026F-8DB7-D66D-0DDD-F80B107C64CA}"/>
                </a:ext>
              </a:extLst>
            </p:cNvPr>
            <p:cNvSpPr/>
            <p:nvPr/>
          </p:nvSpPr>
          <p:spPr>
            <a:xfrm>
              <a:off x="2121110" y="2683048"/>
              <a:ext cx="1491905" cy="1491905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71A1992-FC10-6474-C7A5-B6377496C82A}"/>
                </a:ext>
              </a:extLst>
            </p:cNvPr>
            <p:cNvSpPr/>
            <p:nvPr/>
          </p:nvSpPr>
          <p:spPr>
            <a:xfrm>
              <a:off x="2489237" y="3051175"/>
              <a:ext cx="755650" cy="755650"/>
            </a:xfrm>
            <a:prstGeom prst="ellipse">
              <a:avLst/>
            </a:prstGeom>
            <a:gradFill>
              <a:gsLst>
                <a:gs pos="0">
                  <a:srgbClr val="C8EEFF"/>
                </a:gs>
                <a:gs pos="100000">
                  <a:srgbClr val="EBF9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486E73-4F61-9223-C02C-3911C0BC2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7594" y="3412505"/>
              <a:ext cx="1259425" cy="878070"/>
            </a:xfrm>
            <a:prstGeom prst="line">
              <a:avLst/>
            </a:prstGeom>
            <a:ln w="38100" cap="rnd">
              <a:solidFill>
                <a:srgbClr val="000000">
                  <a:alpha val="1506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0EEC20E-507A-818C-A5E2-87F1FE615FA9}"/>
                </a:ext>
              </a:extLst>
            </p:cNvPr>
            <p:cNvGrpSpPr/>
            <p:nvPr/>
          </p:nvGrpSpPr>
          <p:grpSpPr>
            <a:xfrm rot="7516367">
              <a:off x="1661887" y="1648087"/>
              <a:ext cx="787326" cy="2356677"/>
              <a:chOff x="1985390" y="3179695"/>
              <a:chExt cx="787326" cy="235667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52790D5-DC8F-B320-F847-9F22BD2C55B5}"/>
                  </a:ext>
                </a:extLst>
              </p:cNvPr>
              <p:cNvSpPr/>
              <p:nvPr/>
            </p:nvSpPr>
            <p:spPr>
              <a:xfrm rot="5307486">
                <a:off x="2192054" y="3285777"/>
                <a:ext cx="381631" cy="1694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50000"/>
                      <a:alpha val="61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4D74EB6-5066-3446-73CE-68E43C8F2A19}"/>
                  </a:ext>
                </a:extLst>
              </p:cNvPr>
              <p:cNvCxnSpPr>
                <a:cxnSpLocks/>
                <a:stCxn id="27" idx="1"/>
              </p:cNvCxnSpPr>
              <p:nvPr/>
            </p:nvCxnSpPr>
            <p:spPr>
              <a:xfrm rot="19972099" flipV="1">
                <a:off x="1985390" y="3490474"/>
                <a:ext cx="787326" cy="1530128"/>
              </a:xfrm>
              <a:prstGeom prst="line">
                <a:avLst/>
              </a:prstGeom>
              <a:ln w="381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Isosceles Triangle 14">
                <a:extLst>
                  <a:ext uri="{FF2B5EF4-FFF2-40B4-BE49-F238E27FC236}">
                    <a16:creationId xmlns:a16="http://schemas.microsoft.com/office/drawing/2014/main" id="{077B0C9F-D632-CF83-8359-1618B03CF59C}"/>
                  </a:ext>
                </a:extLst>
              </p:cNvPr>
              <p:cNvSpPr/>
              <p:nvPr/>
            </p:nvSpPr>
            <p:spPr>
              <a:xfrm rot="10765590" flipH="1" flipV="1">
                <a:off x="2267838" y="5336117"/>
                <a:ext cx="217473" cy="200255"/>
              </a:xfrm>
              <a:custGeom>
                <a:avLst/>
                <a:gdLst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0 w 217473"/>
                  <a:gd name="connsiteY3" fmla="*/ 200255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4" fmla="*/ 0 w 217473"/>
                  <a:gd name="connsiteY4" fmla="*/ 200255 h 200255"/>
                  <a:gd name="connsiteX0" fmla="*/ 0 w 217473"/>
                  <a:gd name="connsiteY0" fmla="*/ 200255 h 291695"/>
                  <a:gd name="connsiteX1" fmla="*/ 108737 w 217473"/>
                  <a:gd name="connsiteY1" fmla="*/ 0 h 291695"/>
                  <a:gd name="connsiteX2" fmla="*/ 217473 w 217473"/>
                  <a:gd name="connsiteY2" fmla="*/ 200255 h 291695"/>
                  <a:gd name="connsiteX3" fmla="*/ 109699 w 217473"/>
                  <a:gd name="connsiteY3" fmla="*/ 198669 h 291695"/>
                  <a:gd name="connsiteX4" fmla="*/ 91440 w 217473"/>
                  <a:gd name="connsiteY4" fmla="*/ 291695 h 29169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73" h="200255">
                    <a:moveTo>
                      <a:pt x="0" y="200255"/>
                    </a:moveTo>
                    <a:lnTo>
                      <a:pt x="108737" y="0"/>
                    </a:lnTo>
                    <a:lnTo>
                      <a:pt x="217473" y="200255"/>
                    </a:lnTo>
                  </a:path>
                </a:pathLst>
              </a:custGeom>
              <a:ln w="381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14">
                <a:extLst>
                  <a:ext uri="{FF2B5EF4-FFF2-40B4-BE49-F238E27FC236}">
                    <a16:creationId xmlns:a16="http://schemas.microsoft.com/office/drawing/2014/main" id="{9A13D9FD-CB4B-113A-33C4-C8FD13113B84}"/>
                  </a:ext>
                </a:extLst>
              </p:cNvPr>
              <p:cNvSpPr/>
              <p:nvPr/>
            </p:nvSpPr>
            <p:spPr>
              <a:xfrm rot="10765590" flipH="1" flipV="1">
                <a:off x="2269871" y="5115934"/>
                <a:ext cx="217473" cy="200255"/>
              </a:xfrm>
              <a:custGeom>
                <a:avLst/>
                <a:gdLst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0 w 217473"/>
                  <a:gd name="connsiteY3" fmla="*/ 200255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4" fmla="*/ 0 w 217473"/>
                  <a:gd name="connsiteY4" fmla="*/ 200255 h 200255"/>
                  <a:gd name="connsiteX0" fmla="*/ 0 w 217473"/>
                  <a:gd name="connsiteY0" fmla="*/ 200255 h 291695"/>
                  <a:gd name="connsiteX1" fmla="*/ 108737 w 217473"/>
                  <a:gd name="connsiteY1" fmla="*/ 0 h 291695"/>
                  <a:gd name="connsiteX2" fmla="*/ 217473 w 217473"/>
                  <a:gd name="connsiteY2" fmla="*/ 200255 h 291695"/>
                  <a:gd name="connsiteX3" fmla="*/ 109699 w 217473"/>
                  <a:gd name="connsiteY3" fmla="*/ 198669 h 291695"/>
                  <a:gd name="connsiteX4" fmla="*/ 91440 w 217473"/>
                  <a:gd name="connsiteY4" fmla="*/ 291695 h 29169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73" h="200255">
                    <a:moveTo>
                      <a:pt x="0" y="200255"/>
                    </a:moveTo>
                    <a:lnTo>
                      <a:pt x="108737" y="0"/>
                    </a:lnTo>
                    <a:lnTo>
                      <a:pt x="217473" y="200255"/>
                    </a:lnTo>
                  </a:path>
                </a:pathLst>
              </a:custGeom>
              <a:noFill/>
              <a:ln w="38100" cap="rnd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14">
                <a:extLst>
                  <a:ext uri="{FF2B5EF4-FFF2-40B4-BE49-F238E27FC236}">
                    <a16:creationId xmlns:a16="http://schemas.microsoft.com/office/drawing/2014/main" id="{D7FEFA7D-4E24-BE85-6F26-AAFC8896EF61}"/>
                  </a:ext>
                </a:extLst>
              </p:cNvPr>
              <p:cNvSpPr/>
              <p:nvPr/>
            </p:nvSpPr>
            <p:spPr>
              <a:xfrm rot="10765590" flipH="1" flipV="1">
                <a:off x="2275103" y="3384463"/>
                <a:ext cx="217473" cy="200255"/>
              </a:xfrm>
              <a:custGeom>
                <a:avLst/>
                <a:gdLst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0 w 217473"/>
                  <a:gd name="connsiteY3" fmla="*/ 200255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4" fmla="*/ 0 w 217473"/>
                  <a:gd name="connsiteY4" fmla="*/ 200255 h 200255"/>
                  <a:gd name="connsiteX0" fmla="*/ 0 w 217473"/>
                  <a:gd name="connsiteY0" fmla="*/ 200255 h 291695"/>
                  <a:gd name="connsiteX1" fmla="*/ 108737 w 217473"/>
                  <a:gd name="connsiteY1" fmla="*/ 0 h 291695"/>
                  <a:gd name="connsiteX2" fmla="*/ 217473 w 217473"/>
                  <a:gd name="connsiteY2" fmla="*/ 200255 h 291695"/>
                  <a:gd name="connsiteX3" fmla="*/ 109699 w 217473"/>
                  <a:gd name="connsiteY3" fmla="*/ 198669 h 291695"/>
                  <a:gd name="connsiteX4" fmla="*/ 91440 w 217473"/>
                  <a:gd name="connsiteY4" fmla="*/ 291695 h 29169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  <a:gd name="connsiteX3" fmla="*/ 109699 w 217473"/>
                  <a:gd name="connsiteY3" fmla="*/ 198669 h 200255"/>
                  <a:gd name="connsiteX0" fmla="*/ 0 w 217473"/>
                  <a:gd name="connsiteY0" fmla="*/ 200255 h 200255"/>
                  <a:gd name="connsiteX1" fmla="*/ 108737 w 217473"/>
                  <a:gd name="connsiteY1" fmla="*/ 0 h 200255"/>
                  <a:gd name="connsiteX2" fmla="*/ 217473 w 217473"/>
                  <a:gd name="connsiteY2" fmla="*/ 200255 h 20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473" h="200255">
                    <a:moveTo>
                      <a:pt x="0" y="200255"/>
                    </a:moveTo>
                    <a:lnTo>
                      <a:pt x="108737" y="0"/>
                    </a:lnTo>
                    <a:lnTo>
                      <a:pt x="217473" y="200255"/>
                    </a:lnTo>
                  </a:path>
                </a:pathLst>
              </a:custGeom>
              <a:noFill/>
              <a:ln w="38100" cap="rnd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3C0D923-3FDB-B21D-77F0-AAEB9B89D94C}"/>
                  </a:ext>
                </a:extLst>
              </p:cNvPr>
              <p:cNvCxnSpPr>
                <a:cxnSpLocks/>
              </p:cNvCxnSpPr>
              <p:nvPr/>
            </p:nvCxnSpPr>
            <p:spPr>
              <a:xfrm rot="8253172" flipV="1">
                <a:off x="2199203" y="5340913"/>
                <a:ext cx="144178" cy="158861"/>
              </a:xfrm>
              <a:prstGeom prst="line">
                <a:avLst/>
              </a:prstGeom>
              <a:ln w="381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7BC6897-C84E-022D-94AB-A37568A910D9}"/>
                  </a:ext>
                </a:extLst>
              </p:cNvPr>
              <p:cNvCxnSpPr>
                <a:cxnSpLocks/>
              </p:cNvCxnSpPr>
              <p:nvPr/>
            </p:nvCxnSpPr>
            <p:spPr>
              <a:xfrm rot="8253172" flipV="1">
                <a:off x="2412610" y="5334990"/>
                <a:ext cx="144178" cy="158861"/>
              </a:xfrm>
              <a:prstGeom prst="line">
                <a:avLst/>
              </a:prstGeom>
              <a:ln w="381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5186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6" name="Content Placeholder 3">
            <a:extLst>
              <a:ext uri="{FF2B5EF4-FFF2-40B4-BE49-F238E27FC236}">
                <a16:creationId xmlns:a16="http://schemas.microsoft.com/office/drawing/2014/main" id="{76EC121E-6E05-44A2-8ED7-7366F0059A7E}"/>
              </a:ext>
            </a:extLst>
          </p:cNvPr>
          <p:cNvSpPr txBox="1">
            <a:spLocks/>
          </p:cNvSpPr>
          <p:nvPr/>
        </p:nvSpPr>
        <p:spPr>
          <a:xfrm flipV="1">
            <a:off x="474074" y="5691143"/>
            <a:ext cx="11255376" cy="272542"/>
          </a:xfrm>
          <a:prstGeom prst="round2SameRect">
            <a:avLst>
              <a:gd name="adj1" fmla="val 30003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marL="295275" indent="-2952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8650" indent="-304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tabLst>
                <a:tab pos="923925" algn="l"/>
              </a:tabLst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6363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 b="1" baseline="300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F7F6A0-8B05-405D-9541-478885484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062" y="138199"/>
            <a:ext cx="8665877" cy="918841"/>
          </a:xfrm>
        </p:spPr>
        <p:txBody>
          <a:bodyPr wrap="square" anchor="ctr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dirty="0">
                <a:latin typeface="Calibri"/>
                <a:ea typeface="Yu Mincho"/>
                <a:cs typeface="Times New Roman"/>
              </a:rPr>
              <a:t>Targeting Genomic Alterations Can Lead to Better </a:t>
            </a:r>
            <a:r>
              <a:rPr lang="en-US" sz="3200" dirty="0">
                <a:ea typeface="Yu Mincho"/>
                <a:cs typeface="Times New Roman"/>
              </a:rPr>
              <a:t>Outcomes for Patients</a:t>
            </a:r>
            <a:r>
              <a:rPr lang="en-US" sz="3200" baseline="30000" dirty="0">
                <a:ea typeface="Yu Mincho"/>
                <a:cs typeface="Times New Roman"/>
              </a:rPr>
              <a:t>1,</a:t>
            </a:r>
            <a:r>
              <a:rPr lang="en-US" sz="3200" baseline="30000" dirty="0">
                <a:latin typeface="Calibri"/>
                <a:ea typeface="Yu Mincho"/>
                <a:cs typeface="Times New Roman"/>
              </a:rPr>
              <a:t>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DE8EA-9F4C-4889-BD93-A54930006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8</a:t>
            </a:fld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EEE96E9-4ECE-4C03-85B6-4387C3862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Calibri" panose="020F0502020204030204" pitchFamily="34" charset="0"/>
              <a:ea typeface="BlinkMacSystemFon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25199D-B3F1-4580-B83E-C8CAF29C562D}"/>
              </a:ext>
            </a:extLst>
          </p:cNvPr>
          <p:cNvSpPr txBox="1"/>
          <p:nvPr/>
        </p:nvSpPr>
        <p:spPr>
          <a:xfrm>
            <a:off x="328184" y="6024747"/>
            <a:ext cx="1153563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>
              <a:spcBef>
                <a:spcPts val="300"/>
              </a:spcBef>
            </a:pP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1L, first-line; HR, hazard ratio; </a:t>
            </a:r>
            <a:r>
              <a:rPr lang="en-US" sz="8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mNSq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metastatic non-squamous; NSCLC, non–small cell lung cancer; OS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overall survival.</a:t>
            </a:r>
          </a:p>
          <a:p>
            <a:pPr>
              <a:spcBef>
                <a:spcPts val="300"/>
              </a:spcBef>
            </a:pP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*Retrospective data collected between January 1, 2019 and December 31, 2020.</a:t>
            </a:r>
          </a:p>
          <a:p>
            <a:pPr marL="45720">
              <a:spcBef>
                <a:spcPts val="300"/>
              </a:spcBef>
            </a:pPr>
            <a:r>
              <a:rPr lang="en-US" sz="8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1.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Aggarwal C et al. </a:t>
            </a:r>
            <a:r>
              <a:rPr lang="it-IT" sz="800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JCO Precis Oncol</a:t>
            </a:r>
            <a:r>
              <a:rPr lang="it-IT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2023;7:e2300191. doi:10.1200/PO.23.00191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en-US" sz="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Zhao S et al. </a:t>
            </a:r>
            <a:r>
              <a:rPr lang="en-US" sz="800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BMC Med.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2021;19:223. doi:10.1186/s12916-021-02089-z </a:t>
            </a:r>
            <a:r>
              <a:rPr lang="en-US" sz="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3.</a:t>
            </a: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Pishvaian</a:t>
            </a:r>
            <a:r>
              <a:rPr lang="en-US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MJ et al. </a:t>
            </a:r>
            <a:r>
              <a:rPr lang="it-IT" sz="800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Lancet Oncol</a:t>
            </a:r>
            <a:r>
              <a:rPr lang="it-IT" sz="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2020;21(4):508-518. doi:10.1016/S1470-2045(20)30074-7 </a:t>
            </a:r>
            <a:endParaRPr lang="en-US" sz="800" strike="sngStrike" dirty="0"/>
          </a:p>
        </p:txBody>
      </p:sp>
      <p:sp>
        <p:nvSpPr>
          <p:cNvPr id="2705" name="Rounded Rectangle 2704"/>
          <p:cNvSpPr/>
          <p:nvPr/>
        </p:nvSpPr>
        <p:spPr>
          <a:xfrm>
            <a:off x="6147463" y="2017352"/>
            <a:ext cx="5435706" cy="3463968"/>
          </a:xfrm>
          <a:prstGeom prst="roundRect">
            <a:avLst>
              <a:gd name="adj" fmla="val 4018"/>
            </a:avLst>
          </a:prstGeom>
          <a:noFill/>
          <a:ln>
            <a:noFill/>
          </a:ln>
          <a:effectLst>
            <a:outerShdw blurRad="508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9000"/>
              </a:lnSpc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707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276997" y="1122993"/>
            <a:ext cx="11233150" cy="757130"/>
          </a:xfrm>
        </p:spPr>
        <p:txBody>
          <a:bodyPr/>
          <a:lstStyle/>
          <a:p>
            <a:pPr algn="l"/>
            <a:r>
              <a:rPr lang="en-US" i="0" dirty="0">
                <a:solidFill>
                  <a:srgbClr val="00A2ED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Knowledge</a:t>
            </a:r>
            <a:r>
              <a:rPr lang="en-US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of a tumor’s genomic profile may substantially impact disease management decisions and patient outcomes</a:t>
            </a:r>
            <a:r>
              <a:rPr lang="en-US" i="0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2708" name="TextBox 2707">
            <a:extLst>
              <a:ext uri="{FF2B5EF4-FFF2-40B4-BE49-F238E27FC236}">
                <a16:creationId xmlns:a16="http://schemas.microsoft.com/office/drawing/2014/main" id="{3133A347-F39D-4BBD-825D-B08E218F193C}"/>
              </a:ext>
            </a:extLst>
          </p:cNvPr>
          <p:cNvSpPr txBox="1"/>
          <p:nvPr/>
        </p:nvSpPr>
        <p:spPr>
          <a:xfrm>
            <a:off x="7428177" y="1892107"/>
            <a:ext cx="3430871" cy="584775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OS in Pancreatic Cancer With Matched vs Unmatched Therapy</a:t>
            </a:r>
            <a:r>
              <a:rPr lang="en-US" sz="1600" b="1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3</a:t>
            </a:r>
            <a:r>
              <a:rPr lang="en-US" sz="16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63850" y="6561360"/>
            <a:ext cx="30643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sp>
        <p:nvSpPr>
          <p:cNvPr id="10658" name="TextBox 10657">
            <a:extLst>
              <a:ext uri="{FF2B5EF4-FFF2-40B4-BE49-F238E27FC236}">
                <a16:creationId xmlns:a16="http://schemas.microsoft.com/office/drawing/2014/main" id="{08204CAF-24A8-4DC1-9AE5-B144649225E2}"/>
              </a:ext>
            </a:extLst>
          </p:cNvPr>
          <p:cNvSpPr txBox="1"/>
          <p:nvPr/>
        </p:nvSpPr>
        <p:spPr>
          <a:xfrm>
            <a:off x="2158409" y="5697977"/>
            <a:ext cx="75230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both studies, OS was improved in patients who received therapies directed toward their specific alterations.</a:t>
            </a:r>
            <a:r>
              <a:rPr lang="en-US" sz="1200" b="1" baseline="300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1,3</a:t>
            </a:r>
          </a:p>
        </p:txBody>
      </p:sp>
      <p:grpSp>
        <p:nvGrpSpPr>
          <p:cNvPr id="9131" name="Group 9130">
            <a:extLst>
              <a:ext uri="{FF2B5EF4-FFF2-40B4-BE49-F238E27FC236}">
                <a16:creationId xmlns:a16="http://schemas.microsoft.com/office/drawing/2014/main" id="{F30ADCE8-2E2E-1F8D-692D-9CEC45F024FD}"/>
              </a:ext>
            </a:extLst>
          </p:cNvPr>
          <p:cNvGrpSpPr/>
          <p:nvPr/>
        </p:nvGrpSpPr>
        <p:grpSpPr>
          <a:xfrm>
            <a:off x="6399941" y="2497988"/>
            <a:ext cx="4840262" cy="2841232"/>
            <a:chOff x="6464602" y="2497988"/>
            <a:chExt cx="4840262" cy="2841232"/>
          </a:xfrm>
        </p:grpSpPr>
        <p:sp>
          <p:nvSpPr>
            <p:cNvPr id="9132" name="Freeform 10835">
              <a:extLst>
                <a:ext uri="{FF2B5EF4-FFF2-40B4-BE49-F238E27FC236}">
                  <a16:creationId xmlns:a16="http://schemas.microsoft.com/office/drawing/2014/main" id="{645D3DB2-0F03-D3FF-E344-BDBE00A1BE45}"/>
                </a:ext>
              </a:extLst>
            </p:cNvPr>
            <p:cNvSpPr/>
            <p:nvPr/>
          </p:nvSpPr>
          <p:spPr>
            <a:xfrm>
              <a:off x="7044674" y="2657153"/>
              <a:ext cx="4010193" cy="2097538"/>
            </a:xfrm>
            <a:custGeom>
              <a:avLst/>
              <a:gdLst>
                <a:gd name="connsiteX0" fmla="*/ 0 w 4177285"/>
                <a:gd name="connsiteY0" fmla="*/ 0 h 2184933"/>
                <a:gd name="connsiteX1" fmla="*/ 0 w 4177285"/>
                <a:gd name="connsiteY1" fmla="*/ 2184934 h 2184933"/>
                <a:gd name="connsiteX2" fmla="*/ 4177286 w 4177285"/>
                <a:gd name="connsiteY2" fmla="*/ 2184934 h 218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77285" h="2184933">
                  <a:moveTo>
                    <a:pt x="0" y="0"/>
                  </a:moveTo>
                  <a:lnTo>
                    <a:pt x="0" y="2184934"/>
                  </a:lnTo>
                  <a:lnTo>
                    <a:pt x="4177286" y="2184934"/>
                  </a:lnTo>
                </a:path>
              </a:pathLst>
            </a:custGeom>
            <a:noFill/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133" name="Graphic 10815">
              <a:extLst>
                <a:ext uri="{FF2B5EF4-FFF2-40B4-BE49-F238E27FC236}">
                  <a16:creationId xmlns:a16="http://schemas.microsoft.com/office/drawing/2014/main" id="{52ABAE0E-3CA1-F54C-0CF4-7DD85C18FBFC}"/>
                </a:ext>
              </a:extLst>
            </p:cNvPr>
            <p:cNvGrpSpPr/>
            <p:nvPr/>
          </p:nvGrpSpPr>
          <p:grpSpPr>
            <a:xfrm>
              <a:off x="6969862" y="2662979"/>
              <a:ext cx="74935" cy="2091591"/>
              <a:chOff x="6143498" y="2364584"/>
              <a:chExt cx="78057" cy="2178738"/>
            </a:xfrm>
          </p:grpSpPr>
          <p:sp>
            <p:nvSpPr>
              <p:cNvPr id="11798" name="Freeform 10837">
                <a:extLst>
                  <a:ext uri="{FF2B5EF4-FFF2-40B4-BE49-F238E27FC236}">
                    <a16:creationId xmlns:a16="http://schemas.microsoft.com/office/drawing/2014/main" id="{EA4579B3-D71D-0EF1-F2B2-ADA4842764EB}"/>
                  </a:ext>
                </a:extLst>
              </p:cNvPr>
              <p:cNvSpPr/>
              <p:nvPr/>
            </p:nvSpPr>
            <p:spPr>
              <a:xfrm>
                <a:off x="6143498" y="4543323"/>
                <a:ext cx="78057" cy="12642"/>
              </a:xfrm>
              <a:custGeom>
                <a:avLst/>
                <a:gdLst>
                  <a:gd name="connsiteX0" fmla="*/ 78058 w 78057"/>
                  <a:gd name="connsiteY0" fmla="*/ 0 h 12642"/>
                  <a:gd name="connsiteX1" fmla="*/ 0 w 78057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057" h="12642">
                    <a:moveTo>
                      <a:pt x="78058" y="0"/>
                    </a:moveTo>
                    <a:lnTo>
                      <a:pt x="0" y="0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9" name="Freeform 10838">
                <a:extLst>
                  <a:ext uri="{FF2B5EF4-FFF2-40B4-BE49-F238E27FC236}">
                    <a16:creationId xmlns:a16="http://schemas.microsoft.com/office/drawing/2014/main" id="{F3B7D99A-26D2-DF5F-7A3B-30DFAAF11AA7}"/>
                  </a:ext>
                </a:extLst>
              </p:cNvPr>
              <p:cNvSpPr/>
              <p:nvPr/>
            </p:nvSpPr>
            <p:spPr>
              <a:xfrm>
                <a:off x="6143498" y="4107651"/>
                <a:ext cx="78057" cy="12642"/>
              </a:xfrm>
              <a:custGeom>
                <a:avLst/>
                <a:gdLst>
                  <a:gd name="connsiteX0" fmla="*/ 78058 w 78057"/>
                  <a:gd name="connsiteY0" fmla="*/ 0 h 12642"/>
                  <a:gd name="connsiteX1" fmla="*/ 0 w 78057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057" h="12642">
                    <a:moveTo>
                      <a:pt x="78058" y="0"/>
                    </a:moveTo>
                    <a:lnTo>
                      <a:pt x="0" y="0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0" name="Freeform 10839">
                <a:extLst>
                  <a:ext uri="{FF2B5EF4-FFF2-40B4-BE49-F238E27FC236}">
                    <a16:creationId xmlns:a16="http://schemas.microsoft.com/office/drawing/2014/main" id="{20FF9429-6E16-9D07-325E-020BB256EE86}"/>
                  </a:ext>
                </a:extLst>
              </p:cNvPr>
              <p:cNvSpPr/>
              <p:nvPr/>
            </p:nvSpPr>
            <p:spPr>
              <a:xfrm>
                <a:off x="6143498" y="3671852"/>
                <a:ext cx="78057" cy="12642"/>
              </a:xfrm>
              <a:custGeom>
                <a:avLst/>
                <a:gdLst>
                  <a:gd name="connsiteX0" fmla="*/ 78058 w 78057"/>
                  <a:gd name="connsiteY0" fmla="*/ 0 h 12642"/>
                  <a:gd name="connsiteX1" fmla="*/ 0 w 78057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057" h="12642">
                    <a:moveTo>
                      <a:pt x="78058" y="0"/>
                    </a:moveTo>
                    <a:lnTo>
                      <a:pt x="0" y="0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1" name="Freeform 10840">
                <a:extLst>
                  <a:ext uri="{FF2B5EF4-FFF2-40B4-BE49-F238E27FC236}">
                    <a16:creationId xmlns:a16="http://schemas.microsoft.com/office/drawing/2014/main" id="{1F0F6F6F-8105-E7CE-13CB-D09043498FC6}"/>
                  </a:ext>
                </a:extLst>
              </p:cNvPr>
              <p:cNvSpPr/>
              <p:nvPr/>
            </p:nvSpPr>
            <p:spPr>
              <a:xfrm>
                <a:off x="6143498" y="3236054"/>
                <a:ext cx="78057" cy="12642"/>
              </a:xfrm>
              <a:custGeom>
                <a:avLst/>
                <a:gdLst>
                  <a:gd name="connsiteX0" fmla="*/ 78058 w 78057"/>
                  <a:gd name="connsiteY0" fmla="*/ 0 h 12642"/>
                  <a:gd name="connsiteX1" fmla="*/ 0 w 78057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057" h="12642">
                    <a:moveTo>
                      <a:pt x="78058" y="0"/>
                    </a:moveTo>
                    <a:lnTo>
                      <a:pt x="0" y="0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2" name="Freeform 10841">
                <a:extLst>
                  <a:ext uri="{FF2B5EF4-FFF2-40B4-BE49-F238E27FC236}">
                    <a16:creationId xmlns:a16="http://schemas.microsoft.com/office/drawing/2014/main" id="{FB1F7F76-2118-C47F-5025-CF9200884D12}"/>
                  </a:ext>
                </a:extLst>
              </p:cNvPr>
              <p:cNvSpPr/>
              <p:nvPr/>
            </p:nvSpPr>
            <p:spPr>
              <a:xfrm>
                <a:off x="6143498" y="2800382"/>
                <a:ext cx="78057" cy="12642"/>
              </a:xfrm>
              <a:custGeom>
                <a:avLst/>
                <a:gdLst>
                  <a:gd name="connsiteX0" fmla="*/ 78058 w 78057"/>
                  <a:gd name="connsiteY0" fmla="*/ 0 h 12642"/>
                  <a:gd name="connsiteX1" fmla="*/ 0 w 78057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057" h="12642">
                    <a:moveTo>
                      <a:pt x="78058" y="0"/>
                    </a:moveTo>
                    <a:lnTo>
                      <a:pt x="0" y="0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3" name="Freeform 10842">
                <a:extLst>
                  <a:ext uri="{FF2B5EF4-FFF2-40B4-BE49-F238E27FC236}">
                    <a16:creationId xmlns:a16="http://schemas.microsoft.com/office/drawing/2014/main" id="{32E5BE79-9303-8B93-161E-562B0665E976}"/>
                  </a:ext>
                </a:extLst>
              </p:cNvPr>
              <p:cNvSpPr/>
              <p:nvPr/>
            </p:nvSpPr>
            <p:spPr>
              <a:xfrm>
                <a:off x="6143498" y="2364584"/>
                <a:ext cx="78057" cy="12642"/>
              </a:xfrm>
              <a:custGeom>
                <a:avLst/>
                <a:gdLst>
                  <a:gd name="connsiteX0" fmla="*/ 78058 w 78057"/>
                  <a:gd name="connsiteY0" fmla="*/ 0 h 12642"/>
                  <a:gd name="connsiteX1" fmla="*/ 0 w 78057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057" h="12642">
                    <a:moveTo>
                      <a:pt x="78058" y="0"/>
                    </a:moveTo>
                    <a:lnTo>
                      <a:pt x="0" y="0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34" name="Graphic 10815">
              <a:extLst>
                <a:ext uri="{FF2B5EF4-FFF2-40B4-BE49-F238E27FC236}">
                  <a16:creationId xmlns:a16="http://schemas.microsoft.com/office/drawing/2014/main" id="{73A9C875-0C1F-E365-F214-D3A18DAED79A}"/>
                </a:ext>
              </a:extLst>
            </p:cNvPr>
            <p:cNvGrpSpPr/>
            <p:nvPr/>
          </p:nvGrpSpPr>
          <p:grpSpPr>
            <a:xfrm>
              <a:off x="7044675" y="4757484"/>
              <a:ext cx="4006914" cy="79255"/>
              <a:chOff x="6221429" y="4546357"/>
              <a:chExt cx="4173869" cy="82557"/>
            </a:xfrm>
          </p:grpSpPr>
          <p:sp>
            <p:nvSpPr>
              <p:cNvPr id="11787" name="Freeform 10844">
                <a:extLst>
                  <a:ext uri="{FF2B5EF4-FFF2-40B4-BE49-F238E27FC236}">
                    <a16:creationId xmlns:a16="http://schemas.microsoft.com/office/drawing/2014/main" id="{DBBC84BB-846B-4086-1F00-8EA97C7C2CC2}"/>
                  </a:ext>
                </a:extLst>
              </p:cNvPr>
              <p:cNvSpPr/>
              <p:nvPr/>
            </p:nvSpPr>
            <p:spPr>
              <a:xfrm>
                <a:off x="6221429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88" name="Freeform 10845">
                <a:extLst>
                  <a:ext uri="{FF2B5EF4-FFF2-40B4-BE49-F238E27FC236}">
                    <a16:creationId xmlns:a16="http://schemas.microsoft.com/office/drawing/2014/main" id="{E1F72726-DFA1-7B60-755F-C89B82E7D12B}"/>
                  </a:ext>
                </a:extLst>
              </p:cNvPr>
              <p:cNvSpPr/>
              <p:nvPr/>
            </p:nvSpPr>
            <p:spPr>
              <a:xfrm>
                <a:off x="6638791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89" name="Freeform 10846">
                <a:extLst>
                  <a:ext uri="{FF2B5EF4-FFF2-40B4-BE49-F238E27FC236}">
                    <a16:creationId xmlns:a16="http://schemas.microsoft.com/office/drawing/2014/main" id="{7DCDA764-D895-D00C-92B4-CE2AB282B294}"/>
                  </a:ext>
                </a:extLst>
              </p:cNvPr>
              <p:cNvSpPr/>
              <p:nvPr/>
            </p:nvSpPr>
            <p:spPr>
              <a:xfrm>
                <a:off x="7056279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0" name="Freeform 10847">
                <a:extLst>
                  <a:ext uri="{FF2B5EF4-FFF2-40B4-BE49-F238E27FC236}">
                    <a16:creationId xmlns:a16="http://schemas.microsoft.com/office/drawing/2014/main" id="{5A9392C8-095D-0EC6-2974-CB3D3781E370}"/>
                  </a:ext>
                </a:extLst>
              </p:cNvPr>
              <p:cNvSpPr/>
              <p:nvPr/>
            </p:nvSpPr>
            <p:spPr>
              <a:xfrm>
                <a:off x="7473640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1" name="Freeform 10848">
                <a:extLst>
                  <a:ext uri="{FF2B5EF4-FFF2-40B4-BE49-F238E27FC236}">
                    <a16:creationId xmlns:a16="http://schemas.microsoft.com/office/drawing/2014/main" id="{885A0FCB-FE53-8EA3-40AC-9B3527ED3B28}"/>
                  </a:ext>
                </a:extLst>
              </p:cNvPr>
              <p:cNvSpPr/>
              <p:nvPr/>
            </p:nvSpPr>
            <p:spPr>
              <a:xfrm>
                <a:off x="7891002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2" name="Freeform 10849">
                <a:extLst>
                  <a:ext uri="{FF2B5EF4-FFF2-40B4-BE49-F238E27FC236}">
                    <a16:creationId xmlns:a16="http://schemas.microsoft.com/office/drawing/2014/main" id="{E10993DB-32E9-98D2-FC13-44CD45080074}"/>
                  </a:ext>
                </a:extLst>
              </p:cNvPr>
              <p:cNvSpPr/>
              <p:nvPr/>
            </p:nvSpPr>
            <p:spPr>
              <a:xfrm>
                <a:off x="8308364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3" name="Freeform 10850">
                <a:extLst>
                  <a:ext uri="{FF2B5EF4-FFF2-40B4-BE49-F238E27FC236}">
                    <a16:creationId xmlns:a16="http://schemas.microsoft.com/office/drawing/2014/main" id="{08744FA0-8750-7B35-B07B-35BD900823AA}"/>
                  </a:ext>
                </a:extLst>
              </p:cNvPr>
              <p:cNvSpPr/>
              <p:nvPr/>
            </p:nvSpPr>
            <p:spPr>
              <a:xfrm>
                <a:off x="8725725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4" name="Freeform 10851">
                <a:extLst>
                  <a:ext uri="{FF2B5EF4-FFF2-40B4-BE49-F238E27FC236}">
                    <a16:creationId xmlns:a16="http://schemas.microsoft.com/office/drawing/2014/main" id="{20D34C42-17FF-127A-B6C4-4A7C64AC2AC0}"/>
                  </a:ext>
                </a:extLst>
              </p:cNvPr>
              <p:cNvSpPr/>
              <p:nvPr/>
            </p:nvSpPr>
            <p:spPr>
              <a:xfrm>
                <a:off x="9143213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5" name="Freeform 10852">
                <a:extLst>
                  <a:ext uri="{FF2B5EF4-FFF2-40B4-BE49-F238E27FC236}">
                    <a16:creationId xmlns:a16="http://schemas.microsoft.com/office/drawing/2014/main" id="{0218232D-6C7A-7FC1-2E70-96E1C471105A}"/>
                  </a:ext>
                </a:extLst>
              </p:cNvPr>
              <p:cNvSpPr/>
              <p:nvPr/>
            </p:nvSpPr>
            <p:spPr>
              <a:xfrm>
                <a:off x="9560575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6" name="Freeform 10853">
                <a:extLst>
                  <a:ext uri="{FF2B5EF4-FFF2-40B4-BE49-F238E27FC236}">
                    <a16:creationId xmlns:a16="http://schemas.microsoft.com/office/drawing/2014/main" id="{C2953594-49BB-CDC8-F4FB-3E4FAE25B48F}"/>
                  </a:ext>
                </a:extLst>
              </p:cNvPr>
              <p:cNvSpPr/>
              <p:nvPr/>
            </p:nvSpPr>
            <p:spPr>
              <a:xfrm>
                <a:off x="9977937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7" name="Freeform 10854">
                <a:extLst>
                  <a:ext uri="{FF2B5EF4-FFF2-40B4-BE49-F238E27FC236}">
                    <a16:creationId xmlns:a16="http://schemas.microsoft.com/office/drawing/2014/main" id="{D9BA4575-58BE-3DBB-F305-2840843E38C4}"/>
                  </a:ext>
                </a:extLst>
              </p:cNvPr>
              <p:cNvSpPr/>
              <p:nvPr/>
            </p:nvSpPr>
            <p:spPr>
              <a:xfrm>
                <a:off x="10395298" y="4546357"/>
                <a:ext cx="12651" cy="82557"/>
              </a:xfrm>
              <a:custGeom>
                <a:avLst/>
                <a:gdLst>
                  <a:gd name="connsiteX0" fmla="*/ 0 w 12651"/>
                  <a:gd name="connsiteY0" fmla="*/ 0 h 82557"/>
                  <a:gd name="connsiteX1" fmla="*/ 0 w 12651"/>
                  <a:gd name="connsiteY1" fmla="*/ 82558 h 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82557">
                    <a:moveTo>
                      <a:pt x="0" y="0"/>
                    </a:moveTo>
                    <a:lnTo>
                      <a:pt x="0" y="82558"/>
                    </a:lnTo>
                  </a:path>
                </a:pathLst>
              </a:custGeom>
              <a:ln w="1264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35" name="Group 9134">
              <a:extLst>
                <a:ext uri="{FF2B5EF4-FFF2-40B4-BE49-F238E27FC236}">
                  <a16:creationId xmlns:a16="http://schemas.microsoft.com/office/drawing/2014/main" id="{7EA7D180-FA67-027D-CE26-F81BB2753DF8}"/>
                </a:ext>
              </a:extLst>
            </p:cNvPr>
            <p:cNvGrpSpPr/>
            <p:nvPr/>
          </p:nvGrpSpPr>
          <p:grpSpPr>
            <a:xfrm>
              <a:off x="7041517" y="2662251"/>
              <a:ext cx="4008615" cy="1701747"/>
              <a:chOff x="7041517" y="2662251"/>
              <a:chExt cx="4008615" cy="1701747"/>
            </a:xfrm>
          </p:grpSpPr>
          <p:grpSp>
            <p:nvGrpSpPr>
              <p:cNvPr id="11713" name="Graphic 10815">
                <a:extLst>
                  <a:ext uri="{FF2B5EF4-FFF2-40B4-BE49-F238E27FC236}">
                    <a16:creationId xmlns:a16="http://schemas.microsoft.com/office/drawing/2014/main" id="{ACE82A74-0DCC-EF79-8223-654AA6EC2A2D}"/>
                  </a:ext>
                </a:extLst>
              </p:cNvPr>
              <p:cNvGrpSpPr/>
              <p:nvPr/>
            </p:nvGrpSpPr>
            <p:grpSpPr>
              <a:xfrm>
                <a:off x="7707677" y="2733253"/>
                <a:ext cx="60361" cy="60321"/>
                <a:chOff x="6912055" y="2437786"/>
                <a:chExt cx="62876" cy="62834"/>
              </a:xfrm>
            </p:grpSpPr>
            <p:sp>
              <p:nvSpPr>
                <p:cNvPr id="11785" name="Freeform 13060">
                  <a:extLst>
                    <a:ext uri="{FF2B5EF4-FFF2-40B4-BE49-F238E27FC236}">
                      <a16:creationId xmlns:a16="http://schemas.microsoft.com/office/drawing/2014/main" id="{E2FE1E53-6C1E-014C-508B-E60C95C66B54}"/>
                    </a:ext>
                  </a:extLst>
                </p:cNvPr>
                <p:cNvSpPr/>
                <p:nvPr/>
              </p:nvSpPr>
              <p:spPr>
                <a:xfrm>
                  <a:off x="6943430" y="2437786"/>
                  <a:ext cx="12651" cy="62834"/>
                </a:xfrm>
                <a:custGeom>
                  <a:avLst/>
                  <a:gdLst>
                    <a:gd name="connsiteX0" fmla="*/ 0 w 12651"/>
                    <a:gd name="connsiteY0" fmla="*/ 0 h 62834"/>
                    <a:gd name="connsiteX1" fmla="*/ 0 w 12651"/>
                    <a:gd name="connsiteY1" fmla="*/ 62835 h 6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51" h="62834">
                      <a:moveTo>
                        <a:pt x="0" y="0"/>
                      </a:moveTo>
                      <a:lnTo>
                        <a:pt x="0" y="62835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86" name="Freeform 13061">
                  <a:extLst>
                    <a:ext uri="{FF2B5EF4-FFF2-40B4-BE49-F238E27FC236}">
                      <a16:creationId xmlns:a16="http://schemas.microsoft.com/office/drawing/2014/main" id="{45DFAC94-1D61-E0A8-15C3-943B5659D379}"/>
                    </a:ext>
                  </a:extLst>
                </p:cNvPr>
                <p:cNvSpPr/>
                <p:nvPr/>
              </p:nvSpPr>
              <p:spPr>
                <a:xfrm>
                  <a:off x="6912055" y="2469266"/>
                  <a:ext cx="62876" cy="12642"/>
                </a:xfrm>
                <a:custGeom>
                  <a:avLst/>
                  <a:gdLst>
                    <a:gd name="connsiteX0" fmla="*/ 0 w 62876"/>
                    <a:gd name="connsiteY0" fmla="*/ 0 h 12642"/>
                    <a:gd name="connsiteX1" fmla="*/ 62876 w 62876"/>
                    <a:gd name="connsiteY1" fmla="*/ 0 h 1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876" h="12642">
                      <a:moveTo>
                        <a:pt x="0" y="0"/>
                      </a:moveTo>
                      <a:lnTo>
                        <a:pt x="62876" y="0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714" name="Graphic 10815">
                <a:extLst>
                  <a:ext uri="{FF2B5EF4-FFF2-40B4-BE49-F238E27FC236}">
                    <a16:creationId xmlns:a16="http://schemas.microsoft.com/office/drawing/2014/main" id="{C5462DA0-F0E4-9089-772F-BC9962F29778}"/>
                  </a:ext>
                </a:extLst>
              </p:cNvPr>
              <p:cNvGrpSpPr/>
              <p:nvPr/>
            </p:nvGrpSpPr>
            <p:grpSpPr>
              <a:xfrm>
                <a:off x="8343474" y="3004518"/>
                <a:ext cx="60239" cy="60321"/>
                <a:chOff x="7574344" y="2720353"/>
                <a:chExt cx="62749" cy="62834"/>
              </a:xfrm>
            </p:grpSpPr>
            <p:sp>
              <p:nvSpPr>
                <p:cNvPr id="11783" name="Freeform 13078">
                  <a:extLst>
                    <a:ext uri="{FF2B5EF4-FFF2-40B4-BE49-F238E27FC236}">
                      <a16:creationId xmlns:a16="http://schemas.microsoft.com/office/drawing/2014/main" id="{4B4085E9-EF4B-3DB4-B95A-B6DCAF1D5CFD}"/>
                    </a:ext>
                  </a:extLst>
                </p:cNvPr>
                <p:cNvSpPr/>
                <p:nvPr/>
              </p:nvSpPr>
              <p:spPr>
                <a:xfrm>
                  <a:off x="7605718" y="2720353"/>
                  <a:ext cx="12651" cy="62834"/>
                </a:xfrm>
                <a:custGeom>
                  <a:avLst/>
                  <a:gdLst>
                    <a:gd name="connsiteX0" fmla="*/ 0 w 12651"/>
                    <a:gd name="connsiteY0" fmla="*/ 0 h 62834"/>
                    <a:gd name="connsiteX1" fmla="*/ 0 w 12651"/>
                    <a:gd name="connsiteY1" fmla="*/ 62835 h 6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51" h="62834">
                      <a:moveTo>
                        <a:pt x="0" y="0"/>
                      </a:moveTo>
                      <a:lnTo>
                        <a:pt x="0" y="62835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84" name="Freeform 13079">
                  <a:extLst>
                    <a:ext uri="{FF2B5EF4-FFF2-40B4-BE49-F238E27FC236}">
                      <a16:creationId xmlns:a16="http://schemas.microsoft.com/office/drawing/2014/main" id="{BD817F58-71FA-9E37-5089-E4DB5D55ED4C}"/>
                    </a:ext>
                  </a:extLst>
                </p:cNvPr>
                <p:cNvSpPr/>
                <p:nvPr/>
              </p:nvSpPr>
              <p:spPr>
                <a:xfrm>
                  <a:off x="7574344" y="2751707"/>
                  <a:ext cx="62749" cy="12642"/>
                </a:xfrm>
                <a:custGeom>
                  <a:avLst/>
                  <a:gdLst>
                    <a:gd name="connsiteX0" fmla="*/ 0 w 62749"/>
                    <a:gd name="connsiteY0" fmla="*/ 0 h 12642"/>
                    <a:gd name="connsiteX1" fmla="*/ 62750 w 62749"/>
                    <a:gd name="connsiteY1" fmla="*/ 0 h 1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749" h="12642">
                      <a:moveTo>
                        <a:pt x="0" y="0"/>
                      </a:moveTo>
                      <a:lnTo>
                        <a:pt x="62750" y="0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715" name="Graphic 10815">
                <a:extLst>
                  <a:ext uri="{FF2B5EF4-FFF2-40B4-BE49-F238E27FC236}">
                    <a16:creationId xmlns:a16="http://schemas.microsoft.com/office/drawing/2014/main" id="{539A9851-4D8A-C5E2-65FC-BC41BD7B3B02}"/>
                  </a:ext>
                </a:extLst>
              </p:cNvPr>
              <p:cNvGrpSpPr/>
              <p:nvPr/>
            </p:nvGrpSpPr>
            <p:grpSpPr>
              <a:xfrm>
                <a:off x="8403590" y="3004518"/>
                <a:ext cx="60361" cy="60321"/>
                <a:chOff x="7636967" y="2720353"/>
                <a:chExt cx="62876" cy="62834"/>
              </a:xfrm>
            </p:grpSpPr>
            <p:sp>
              <p:nvSpPr>
                <p:cNvPr id="11781" name="Freeform 13081">
                  <a:extLst>
                    <a:ext uri="{FF2B5EF4-FFF2-40B4-BE49-F238E27FC236}">
                      <a16:creationId xmlns:a16="http://schemas.microsoft.com/office/drawing/2014/main" id="{86550D2D-DC80-7BB0-4087-8F27D6BBB9EC}"/>
                    </a:ext>
                  </a:extLst>
                </p:cNvPr>
                <p:cNvSpPr/>
                <p:nvPr/>
              </p:nvSpPr>
              <p:spPr>
                <a:xfrm>
                  <a:off x="7668468" y="2720353"/>
                  <a:ext cx="12651" cy="62834"/>
                </a:xfrm>
                <a:custGeom>
                  <a:avLst/>
                  <a:gdLst>
                    <a:gd name="connsiteX0" fmla="*/ 0 w 12651"/>
                    <a:gd name="connsiteY0" fmla="*/ 0 h 62834"/>
                    <a:gd name="connsiteX1" fmla="*/ 0 w 12651"/>
                    <a:gd name="connsiteY1" fmla="*/ 62835 h 6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51" h="62834">
                      <a:moveTo>
                        <a:pt x="0" y="0"/>
                      </a:moveTo>
                      <a:lnTo>
                        <a:pt x="0" y="62835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82" name="Freeform 13082">
                  <a:extLst>
                    <a:ext uri="{FF2B5EF4-FFF2-40B4-BE49-F238E27FC236}">
                      <a16:creationId xmlns:a16="http://schemas.microsoft.com/office/drawing/2014/main" id="{F9B69427-E55D-F902-FF15-6FB458F058BC}"/>
                    </a:ext>
                  </a:extLst>
                </p:cNvPr>
                <p:cNvSpPr/>
                <p:nvPr/>
              </p:nvSpPr>
              <p:spPr>
                <a:xfrm>
                  <a:off x="7636967" y="2751707"/>
                  <a:ext cx="62876" cy="12642"/>
                </a:xfrm>
                <a:custGeom>
                  <a:avLst/>
                  <a:gdLst>
                    <a:gd name="connsiteX0" fmla="*/ 0 w 62876"/>
                    <a:gd name="connsiteY0" fmla="*/ 0 h 12642"/>
                    <a:gd name="connsiteX1" fmla="*/ 62876 w 62876"/>
                    <a:gd name="connsiteY1" fmla="*/ 0 h 1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876" h="12642">
                      <a:moveTo>
                        <a:pt x="0" y="0"/>
                      </a:moveTo>
                      <a:lnTo>
                        <a:pt x="62876" y="0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716" name="Graphic 10815">
                <a:extLst>
                  <a:ext uri="{FF2B5EF4-FFF2-40B4-BE49-F238E27FC236}">
                    <a16:creationId xmlns:a16="http://schemas.microsoft.com/office/drawing/2014/main" id="{7DC11B0B-D605-9093-8DD3-66E638986F4C}"/>
                  </a:ext>
                </a:extLst>
              </p:cNvPr>
              <p:cNvGrpSpPr/>
              <p:nvPr/>
            </p:nvGrpSpPr>
            <p:grpSpPr>
              <a:xfrm>
                <a:off x="8513505" y="3205024"/>
                <a:ext cx="60239" cy="60321"/>
                <a:chOff x="7751460" y="2929213"/>
                <a:chExt cx="62749" cy="62834"/>
              </a:xfrm>
            </p:grpSpPr>
            <p:sp>
              <p:nvSpPr>
                <p:cNvPr id="11779" name="Freeform 13087">
                  <a:extLst>
                    <a:ext uri="{FF2B5EF4-FFF2-40B4-BE49-F238E27FC236}">
                      <a16:creationId xmlns:a16="http://schemas.microsoft.com/office/drawing/2014/main" id="{6EC0EDB1-4199-02E7-0984-18B16D984826}"/>
                    </a:ext>
                  </a:extLst>
                </p:cNvPr>
                <p:cNvSpPr/>
                <p:nvPr/>
              </p:nvSpPr>
              <p:spPr>
                <a:xfrm>
                  <a:off x="7782835" y="2929213"/>
                  <a:ext cx="12651" cy="62834"/>
                </a:xfrm>
                <a:custGeom>
                  <a:avLst/>
                  <a:gdLst>
                    <a:gd name="connsiteX0" fmla="*/ 0 w 12651"/>
                    <a:gd name="connsiteY0" fmla="*/ 0 h 62834"/>
                    <a:gd name="connsiteX1" fmla="*/ 0 w 12651"/>
                    <a:gd name="connsiteY1" fmla="*/ 62835 h 6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51" h="62834">
                      <a:moveTo>
                        <a:pt x="0" y="0"/>
                      </a:moveTo>
                      <a:lnTo>
                        <a:pt x="0" y="62835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80" name="Freeform 13088">
                  <a:extLst>
                    <a:ext uri="{FF2B5EF4-FFF2-40B4-BE49-F238E27FC236}">
                      <a16:creationId xmlns:a16="http://schemas.microsoft.com/office/drawing/2014/main" id="{E75E3EBC-E086-56CF-76B4-4F5D2B424B5F}"/>
                    </a:ext>
                  </a:extLst>
                </p:cNvPr>
                <p:cNvSpPr/>
                <p:nvPr/>
              </p:nvSpPr>
              <p:spPr>
                <a:xfrm>
                  <a:off x="7751460" y="2960567"/>
                  <a:ext cx="62749" cy="12642"/>
                </a:xfrm>
                <a:custGeom>
                  <a:avLst/>
                  <a:gdLst>
                    <a:gd name="connsiteX0" fmla="*/ 0 w 62749"/>
                    <a:gd name="connsiteY0" fmla="*/ 0 h 12642"/>
                    <a:gd name="connsiteX1" fmla="*/ 62750 w 62749"/>
                    <a:gd name="connsiteY1" fmla="*/ 0 h 1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749" h="12642">
                      <a:moveTo>
                        <a:pt x="0" y="0"/>
                      </a:moveTo>
                      <a:lnTo>
                        <a:pt x="62750" y="0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717" name="Graphic 10815">
                <a:extLst>
                  <a:ext uri="{FF2B5EF4-FFF2-40B4-BE49-F238E27FC236}">
                    <a16:creationId xmlns:a16="http://schemas.microsoft.com/office/drawing/2014/main" id="{7A6E9BCC-A995-7AFC-9999-9FB766F4448D}"/>
                  </a:ext>
                </a:extLst>
              </p:cNvPr>
              <p:cNvGrpSpPr/>
              <p:nvPr/>
            </p:nvGrpSpPr>
            <p:grpSpPr>
              <a:xfrm>
                <a:off x="8581032" y="3205024"/>
                <a:ext cx="60361" cy="60321"/>
                <a:chOff x="7821800" y="2929213"/>
                <a:chExt cx="62876" cy="62834"/>
              </a:xfrm>
            </p:grpSpPr>
            <p:sp>
              <p:nvSpPr>
                <p:cNvPr id="11777" name="Freeform 13090">
                  <a:extLst>
                    <a:ext uri="{FF2B5EF4-FFF2-40B4-BE49-F238E27FC236}">
                      <a16:creationId xmlns:a16="http://schemas.microsoft.com/office/drawing/2014/main" id="{32032A97-9C8A-81EF-7FDF-B587EFCC9C6A}"/>
                    </a:ext>
                  </a:extLst>
                </p:cNvPr>
                <p:cNvSpPr/>
                <p:nvPr/>
              </p:nvSpPr>
              <p:spPr>
                <a:xfrm>
                  <a:off x="7853175" y="2929213"/>
                  <a:ext cx="12651" cy="62834"/>
                </a:xfrm>
                <a:custGeom>
                  <a:avLst/>
                  <a:gdLst>
                    <a:gd name="connsiteX0" fmla="*/ 0 w 12651"/>
                    <a:gd name="connsiteY0" fmla="*/ 0 h 62834"/>
                    <a:gd name="connsiteX1" fmla="*/ 0 w 12651"/>
                    <a:gd name="connsiteY1" fmla="*/ 62835 h 6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51" h="62834">
                      <a:moveTo>
                        <a:pt x="0" y="0"/>
                      </a:moveTo>
                      <a:lnTo>
                        <a:pt x="0" y="62835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78" name="Freeform 13091">
                  <a:extLst>
                    <a:ext uri="{FF2B5EF4-FFF2-40B4-BE49-F238E27FC236}">
                      <a16:creationId xmlns:a16="http://schemas.microsoft.com/office/drawing/2014/main" id="{D0422B74-4EFF-E416-3A62-5ED35E80349F}"/>
                    </a:ext>
                  </a:extLst>
                </p:cNvPr>
                <p:cNvSpPr/>
                <p:nvPr/>
              </p:nvSpPr>
              <p:spPr>
                <a:xfrm>
                  <a:off x="7821800" y="2960567"/>
                  <a:ext cx="62876" cy="12642"/>
                </a:xfrm>
                <a:custGeom>
                  <a:avLst/>
                  <a:gdLst>
                    <a:gd name="connsiteX0" fmla="*/ 0 w 62876"/>
                    <a:gd name="connsiteY0" fmla="*/ 0 h 12642"/>
                    <a:gd name="connsiteX1" fmla="*/ 62876 w 62876"/>
                    <a:gd name="connsiteY1" fmla="*/ 0 h 1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876" h="12642">
                      <a:moveTo>
                        <a:pt x="0" y="0"/>
                      </a:moveTo>
                      <a:lnTo>
                        <a:pt x="62876" y="0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718" name="Graphic 10815">
                <a:extLst>
                  <a:ext uri="{FF2B5EF4-FFF2-40B4-BE49-F238E27FC236}">
                    <a16:creationId xmlns:a16="http://schemas.microsoft.com/office/drawing/2014/main" id="{FB948082-5792-F8F4-A6B4-943C585312D1}"/>
                  </a:ext>
                </a:extLst>
              </p:cNvPr>
              <p:cNvGrpSpPr/>
              <p:nvPr/>
            </p:nvGrpSpPr>
            <p:grpSpPr>
              <a:xfrm>
                <a:off x="8586376" y="3205024"/>
                <a:ext cx="60239" cy="60321"/>
                <a:chOff x="7827367" y="2929213"/>
                <a:chExt cx="62749" cy="62834"/>
              </a:xfrm>
            </p:grpSpPr>
            <p:sp>
              <p:nvSpPr>
                <p:cNvPr id="11775" name="Freeform 13093">
                  <a:extLst>
                    <a:ext uri="{FF2B5EF4-FFF2-40B4-BE49-F238E27FC236}">
                      <a16:creationId xmlns:a16="http://schemas.microsoft.com/office/drawing/2014/main" id="{B240E614-D647-111A-4CFA-254A501A2D3C}"/>
                    </a:ext>
                  </a:extLst>
                </p:cNvPr>
                <p:cNvSpPr/>
                <p:nvPr/>
              </p:nvSpPr>
              <p:spPr>
                <a:xfrm>
                  <a:off x="7858742" y="2929213"/>
                  <a:ext cx="12651" cy="62834"/>
                </a:xfrm>
                <a:custGeom>
                  <a:avLst/>
                  <a:gdLst>
                    <a:gd name="connsiteX0" fmla="*/ 0 w 12651"/>
                    <a:gd name="connsiteY0" fmla="*/ 0 h 62834"/>
                    <a:gd name="connsiteX1" fmla="*/ 0 w 12651"/>
                    <a:gd name="connsiteY1" fmla="*/ 62835 h 6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51" h="62834">
                      <a:moveTo>
                        <a:pt x="0" y="0"/>
                      </a:moveTo>
                      <a:lnTo>
                        <a:pt x="0" y="62835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76" name="Freeform 13094">
                  <a:extLst>
                    <a:ext uri="{FF2B5EF4-FFF2-40B4-BE49-F238E27FC236}">
                      <a16:creationId xmlns:a16="http://schemas.microsoft.com/office/drawing/2014/main" id="{54FAD5DE-9948-5973-0B69-AC8D03077A59}"/>
                    </a:ext>
                  </a:extLst>
                </p:cNvPr>
                <p:cNvSpPr/>
                <p:nvPr/>
              </p:nvSpPr>
              <p:spPr>
                <a:xfrm>
                  <a:off x="7827367" y="2960567"/>
                  <a:ext cx="62749" cy="12642"/>
                </a:xfrm>
                <a:custGeom>
                  <a:avLst/>
                  <a:gdLst>
                    <a:gd name="connsiteX0" fmla="*/ 0 w 62749"/>
                    <a:gd name="connsiteY0" fmla="*/ 0 h 12642"/>
                    <a:gd name="connsiteX1" fmla="*/ 62750 w 62749"/>
                    <a:gd name="connsiteY1" fmla="*/ 0 h 1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749" h="12642">
                      <a:moveTo>
                        <a:pt x="0" y="0"/>
                      </a:moveTo>
                      <a:lnTo>
                        <a:pt x="62750" y="0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719" name="Graphic 10815">
                <a:extLst>
                  <a:ext uri="{FF2B5EF4-FFF2-40B4-BE49-F238E27FC236}">
                    <a16:creationId xmlns:a16="http://schemas.microsoft.com/office/drawing/2014/main" id="{23941EDF-9B53-AB87-B003-C2D338CB0FF7}"/>
                  </a:ext>
                </a:extLst>
              </p:cNvPr>
              <p:cNvGrpSpPr/>
              <p:nvPr/>
            </p:nvGrpSpPr>
            <p:grpSpPr>
              <a:xfrm>
                <a:off x="8591598" y="3205024"/>
                <a:ext cx="60361" cy="60321"/>
                <a:chOff x="7832807" y="2929213"/>
                <a:chExt cx="62876" cy="62834"/>
              </a:xfrm>
            </p:grpSpPr>
            <p:sp>
              <p:nvSpPr>
                <p:cNvPr id="11773" name="Freeform 13096">
                  <a:extLst>
                    <a:ext uri="{FF2B5EF4-FFF2-40B4-BE49-F238E27FC236}">
                      <a16:creationId xmlns:a16="http://schemas.microsoft.com/office/drawing/2014/main" id="{5A7D955C-551C-B8F0-FE63-B0D651FD5562}"/>
                    </a:ext>
                  </a:extLst>
                </p:cNvPr>
                <p:cNvSpPr/>
                <p:nvPr/>
              </p:nvSpPr>
              <p:spPr>
                <a:xfrm>
                  <a:off x="7864182" y="2929213"/>
                  <a:ext cx="12651" cy="62834"/>
                </a:xfrm>
                <a:custGeom>
                  <a:avLst/>
                  <a:gdLst>
                    <a:gd name="connsiteX0" fmla="*/ 0 w 12651"/>
                    <a:gd name="connsiteY0" fmla="*/ 0 h 62834"/>
                    <a:gd name="connsiteX1" fmla="*/ 0 w 12651"/>
                    <a:gd name="connsiteY1" fmla="*/ 62835 h 6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51" h="62834">
                      <a:moveTo>
                        <a:pt x="0" y="0"/>
                      </a:moveTo>
                      <a:lnTo>
                        <a:pt x="0" y="62835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74" name="Freeform 13097">
                  <a:extLst>
                    <a:ext uri="{FF2B5EF4-FFF2-40B4-BE49-F238E27FC236}">
                      <a16:creationId xmlns:a16="http://schemas.microsoft.com/office/drawing/2014/main" id="{AF9D93DC-6A93-CFCC-F8FD-22BCF44A2E9F}"/>
                    </a:ext>
                  </a:extLst>
                </p:cNvPr>
                <p:cNvSpPr/>
                <p:nvPr/>
              </p:nvSpPr>
              <p:spPr>
                <a:xfrm>
                  <a:off x="7832807" y="2960567"/>
                  <a:ext cx="62876" cy="12642"/>
                </a:xfrm>
                <a:custGeom>
                  <a:avLst/>
                  <a:gdLst>
                    <a:gd name="connsiteX0" fmla="*/ 0 w 62876"/>
                    <a:gd name="connsiteY0" fmla="*/ 0 h 12642"/>
                    <a:gd name="connsiteX1" fmla="*/ 62876 w 62876"/>
                    <a:gd name="connsiteY1" fmla="*/ 0 h 1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876" h="12642">
                      <a:moveTo>
                        <a:pt x="0" y="0"/>
                      </a:moveTo>
                      <a:lnTo>
                        <a:pt x="62876" y="0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720" name="Graphic 10815">
                <a:extLst>
                  <a:ext uri="{FF2B5EF4-FFF2-40B4-BE49-F238E27FC236}">
                    <a16:creationId xmlns:a16="http://schemas.microsoft.com/office/drawing/2014/main" id="{B7A6C82B-85DA-94D3-A648-5009E2ED42FC}"/>
                  </a:ext>
                </a:extLst>
              </p:cNvPr>
              <p:cNvGrpSpPr/>
              <p:nvPr/>
            </p:nvGrpSpPr>
            <p:grpSpPr>
              <a:xfrm>
                <a:off x="8596942" y="3205024"/>
                <a:ext cx="60239" cy="60321"/>
                <a:chOff x="7838373" y="2929213"/>
                <a:chExt cx="62749" cy="62834"/>
              </a:xfrm>
            </p:grpSpPr>
            <p:sp>
              <p:nvSpPr>
                <p:cNvPr id="11771" name="Freeform 13099">
                  <a:extLst>
                    <a:ext uri="{FF2B5EF4-FFF2-40B4-BE49-F238E27FC236}">
                      <a16:creationId xmlns:a16="http://schemas.microsoft.com/office/drawing/2014/main" id="{3779AD69-49AD-685B-A65B-DD723AAA6A12}"/>
                    </a:ext>
                  </a:extLst>
                </p:cNvPr>
                <p:cNvSpPr/>
                <p:nvPr/>
              </p:nvSpPr>
              <p:spPr>
                <a:xfrm>
                  <a:off x="7869748" y="2929213"/>
                  <a:ext cx="12651" cy="62834"/>
                </a:xfrm>
                <a:custGeom>
                  <a:avLst/>
                  <a:gdLst>
                    <a:gd name="connsiteX0" fmla="*/ 0 w 12651"/>
                    <a:gd name="connsiteY0" fmla="*/ 0 h 62834"/>
                    <a:gd name="connsiteX1" fmla="*/ 0 w 12651"/>
                    <a:gd name="connsiteY1" fmla="*/ 62835 h 6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51" h="62834">
                      <a:moveTo>
                        <a:pt x="0" y="0"/>
                      </a:moveTo>
                      <a:lnTo>
                        <a:pt x="0" y="62835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72" name="Freeform 13100">
                  <a:extLst>
                    <a:ext uri="{FF2B5EF4-FFF2-40B4-BE49-F238E27FC236}">
                      <a16:creationId xmlns:a16="http://schemas.microsoft.com/office/drawing/2014/main" id="{35A7DE57-A432-1A94-6CDD-EB8093937C4E}"/>
                    </a:ext>
                  </a:extLst>
                </p:cNvPr>
                <p:cNvSpPr/>
                <p:nvPr/>
              </p:nvSpPr>
              <p:spPr>
                <a:xfrm>
                  <a:off x="7838373" y="2960567"/>
                  <a:ext cx="62749" cy="12642"/>
                </a:xfrm>
                <a:custGeom>
                  <a:avLst/>
                  <a:gdLst>
                    <a:gd name="connsiteX0" fmla="*/ 0 w 62749"/>
                    <a:gd name="connsiteY0" fmla="*/ 0 h 12642"/>
                    <a:gd name="connsiteX1" fmla="*/ 62750 w 62749"/>
                    <a:gd name="connsiteY1" fmla="*/ 0 h 1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749" h="12642">
                      <a:moveTo>
                        <a:pt x="0" y="0"/>
                      </a:moveTo>
                      <a:lnTo>
                        <a:pt x="62750" y="0"/>
                      </a:lnTo>
                    </a:path>
                  </a:pathLst>
                </a:custGeom>
                <a:ln w="9486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721" name="Group 11720">
                <a:extLst>
                  <a:ext uri="{FF2B5EF4-FFF2-40B4-BE49-F238E27FC236}">
                    <a16:creationId xmlns:a16="http://schemas.microsoft.com/office/drawing/2014/main" id="{3BA3BB45-340A-9BD2-7D91-AE97B793EDFD}"/>
                  </a:ext>
                </a:extLst>
              </p:cNvPr>
              <p:cNvGrpSpPr/>
              <p:nvPr/>
            </p:nvGrpSpPr>
            <p:grpSpPr>
              <a:xfrm>
                <a:off x="7041517" y="2662251"/>
                <a:ext cx="4008615" cy="1701747"/>
                <a:chOff x="7041517" y="2662251"/>
                <a:chExt cx="4008615" cy="1701747"/>
              </a:xfrm>
            </p:grpSpPr>
            <p:sp>
              <p:nvSpPr>
                <p:cNvPr id="11722" name="Freeform 13055">
                  <a:extLst>
                    <a:ext uri="{FF2B5EF4-FFF2-40B4-BE49-F238E27FC236}">
                      <a16:creationId xmlns:a16="http://schemas.microsoft.com/office/drawing/2014/main" id="{98D12CFA-5B37-D0B3-386D-09E5B9C74464}"/>
                    </a:ext>
                  </a:extLst>
                </p:cNvPr>
                <p:cNvSpPr/>
                <p:nvPr/>
              </p:nvSpPr>
              <p:spPr>
                <a:xfrm>
                  <a:off x="7041517" y="2662251"/>
                  <a:ext cx="4008615" cy="1670312"/>
                </a:xfrm>
                <a:custGeom>
                  <a:avLst/>
                  <a:gdLst>
                    <a:gd name="connsiteX0" fmla="*/ 0 w 4175640"/>
                    <a:gd name="connsiteY0" fmla="*/ 0 h 1739906"/>
                    <a:gd name="connsiteX1" fmla="*/ 77552 w 4175640"/>
                    <a:gd name="connsiteY1" fmla="*/ 0 h 1739906"/>
                    <a:gd name="connsiteX2" fmla="*/ 77552 w 4175640"/>
                    <a:gd name="connsiteY2" fmla="*/ 54491 h 1739906"/>
                    <a:gd name="connsiteX3" fmla="*/ 545644 w 4175640"/>
                    <a:gd name="connsiteY3" fmla="*/ 54491 h 1739906"/>
                    <a:gd name="connsiteX4" fmla="*/ 545644 w 4175640"/>
                    <a:gd name="connsiteY4" fmla="*/ 106200 h 1739906"/>
                    <a:gd name="connsiteX5" fmla="*/ 769570 w 4175640"/>
                    <a:gd name="connsiteY5" fmla="*/ 106200 h 1739906"/>
                    <a:gd name="connsiteX6" fmla="*/ 769570 w 4175640"/>
                    <a:gd name="connsiteY6" fmla="*/ 155001 h 1739906"/>
                    <a:gd name="connsiteX7" fmla="*/ 914299 w 4175640"/>
                    <a:gd name="connsiteY7" fmla="*/ 155001 h 1739906"/>
                    <a:gd name="connsiteX8" fmla="*/ 914299 w 4175640"/>
                    <a:gd name="connsiteY8" fmla="*/ 211641 h 1739906"/>
                    <a:gd name="connsiteX9" fmla="*/ 957187 w 4175640"/>
                    <a:gd name="connsiteY9" fmla="*/ 211641 h 1739906"/>
                    <a:gd name="connsiteX10" fmla="*/ 957187 w 4175640"/>
                    <a:gd name="connsiteY10" fmla="*/ 270809 h 1739906"/>
                    <a:gd name="connsiteX11" fmla="*/ 1274098 w 4175640"/>
                    <a:gd name="connsiteY11" fmla="*/ 270809 h 1739906"/>
                    <a:gd name="connsiteX12" fmla="*/ 1274098 w 4175640"/>
                    <a:gd name="connsiteY12" fmla="*/ 331495 h 1739906"/>
                    <a:gd name="connsiteX13" fmla="*/ 1352536 w 4175640"/>
                    <a:gd name="connsiteY13" fmla="*/ 331495 h 1739906"/>
                    <a:gd name="connsiteX14" fmla="*/ 1352536 w 4175640"/>
                    <a:gd name="connsiteY14" fmla="*/ 387629 h 1739906"/>
                    <a:gd name="connsiteX15" fmla="*/ 1462094 w 4175640"/>
                    <a:gd name="connsiteY15" fmla="*/ 387629 h 1739906"/>
                    <a:gd name="connsiteX16" fmla="*/ 1462094 w 4175640"/>
                    <a:gd name="connsiteY16" fmla="*/ 452740 h 1739906"/>
                    <a:gd name="connsiteX17" fmla="*/ 1543441 w 4175640"/>
                    <a:gd name="connsiteY17" fmla="*/ 452740 h 1739906"/>
                    <a:gd name="connsiteX18" fmla="*/ 1543441 w 4175640"/>
                    <a:gd name="connsiteY18" fmla="*/ 528217 h 1739906"/>
                    <a:gd name="connsiteX19" fmla="*/ 1555333 w 4175640"/>
                    <a:gd name="connsiteY19" fmla="*/ 528217 h 1739906"/>
                    <a:gd name="connsiteX20" fmla="*/ 1555333 w 4175640"/>
                    <a:gd name="connsiteY20" fmla="*/ 596236 h 1739906"/>
                    <a:gd name="connsiteX21" fmla="*/ 1664892 w 4175640"/>
                    <a:gd name="connsiteY21" fmla="*/ 596236 h 1739906"/>
                    <a:gd name="connsiteX22" fmla="*/ 1664892 w 4175640"/>
                    <a:gd name="connsiteY22" fmla="*/ 683598 h 1739906"/>
                    <a:gd name="connsiteX23" fmla="*/ 1858834 w 4175640"/>
                    <a:gd name="connsiteY23" fmla="*/ 683598 h 1739906"/>
                    <a:gd name="connsiteX24" fmla="*/ 1858834 w 4175640"/>
                    <a:gd name="connsiteY24" fmla="*/ 764891 h 1739906"/>
                    <a:gd name="connsiteX25" fmla="*/ 1994961 w 4175640"/>
                    <a:gd name="connsiteY25" fmla="*/ 764891 h 1739906"/>
                    <a:gd name="connsiteX26" fmla="*/ 1994961 w 4175640"/>
                    <a:gd name="connsiteY26" fmla="*/ 853644 h 1739906"/>
                    <a:gd name="connsiteX27" fmla="*/ 2033547 w 4175640"/>
                    <a:gd name="connsiteY27" fmla="*/ 853644 h 1739906"/>
                    <a:gd name="connsiteX28" fmla="*/ 2033547 w 4175640"/>
                    <a:gd name="connsiteY28" fmla="*/ 942523 h 1739906"/>
                    <a:gd name="connsiteX29" fmla="*/ 2043794 w 4175640"/>
                    <a:gd name="connsiteY29" fmla="*/ 942523 h 1739906"/>
                    <a:gd name="connsiteX30" fmla="*/ 2043794 w 4175640"/>
                    <a:gd name="connsiteY30" fmla="*/ 1029758 h 1739906"/>
                    <a:gd name="connsiteX31" fmla="*/ 2157908 w 4175640"/>
                    <a:gd name="connsiteY31" fmla="*/ 1029758 h 1739906"/>
                    <a:gd name="connsiteX32" fmla="*/ 2157908 w 4175640"/>
                    <a:gd name="connsiteY32" fmla="*/ 1118511 h 1739906"/>
                    <a:gd name="connsiteX33" fmla="*/ 2647887 w 4175640"/>
                    <a:gd name="connsiteY33" fmla="*/ 1118511 h 1739906"/>
                    <a:gd name="connsiteX34" fmla="*/ 2647887 w 4175640"/>
                    <a:gd name="connsiteY34" fmla="*/ 1223573 h 1739906"/>
                    <a:gd name="connsiteX35" fmla="*/ 2967582 w 4175640"/>
                    <a:gd name="connsiteY35" fmla="*/ 1223573 h 1739906"/>
                    <a:gd name="connsiteX36" fmla="*/ 2967582 w 4175640"/>
                    <a:gd name="connsiteY36" fmla="*/ 1358219 h 1739906"/>
                    <a:gd name="connsiteX37" fmla="*/ 3177844 w 4175640"/>
                    <a:gd name="connsiteY37" fmla="*/ 1358219 h 1739906"/>
                    <a:gd name="connsiteX38" fmla="*/ 3177844 w 4175640"/>
                    <a:gd name="connsiteY38" fmla="*/ 1523840 h 1739906"/>
                    <a:gd name="connsiteX39" fmla="*/ 3607224 w 4175640"/>
                    <a:gd name="connsiteY39" fmla="*/ 1523840 h 1739906"/>
                    <a:gd name="connsiteX40" fmla="*/ 3607224 w 4175640"/>
                    <a:gd name="connsiteY40" fmla="*/ 1739906 h 1739906"/>
                    <a:gd name="connsiteX41" fmla="*/ 4175641 w 4175640"/>
                    <a:gd name="connsiteY41" fmla="*/ 1739906 h 173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4175640" h="1739906">
                      <a:moveTo>
                        <a:pt x="0" y="0"/>
                      </a:moveTo>
                      <a:lnTo>
                        <a:pt x="77552" y="0"/>
                      </a:lnTo>
                      <a:lnTo>
                        <a:pt x="77552" y="54491"/>
                      </a:lnTo>
                      <a:lnTo>
                        <a:pt x="545644" y="54491"/>
                      </a:lnTo>
                      <a:lnTo>
                        <a:pt x="545644" y="106200"/>
                      </a:lnTo>
                      <a:lnTo>
                        <a:pt x="769570" y="106200"/>
                      </a:lnTo>
                      <a:lnTo>
                        <a:pt x="769570" y="155001"/>
                      </a:lnTo>
                      <a:lnTo>
                        <a:pt x="914299" y="155001"/>
                      </a:lnTo>
                      <a:lnTo>
                        <a:pt x="914299" y="211641"/>
                      </a:lnTo>
                      <a:lnTo>
                        <a:pt x="957187" y="211641"/>
                      </a:lnTo>
                      <a:lnTo>
                        <a:pt x="957187" y="270809"/>
                      </a:lnTo>
                      <a:lnTo>
                        <a:pt x="1274098" y="270809"/>
                      </a:lnTo>
                      <a:lnTo>
                        <a:pt x="1274098" y="331495"/>
                      </a:lnTo>
                      <a:lnTo>
                        <a:pt x="1352536" y="331495"/>
                      </a:lnTo>
                      <a:lnTo>
                        <a:pt x="1352536" y="387629"/>
                      </a:lnTo>
                      <a:lnTo>
                        <a:pt x="1462094" y="387629"/>
                      </a:lnTo>
                      <a:lnTo>
                        <a:pt x="1462094" y="452740"/>
                      </a:lnTo>
                      <a:lnTo>
                        <a:pt x="1543441" y="452740"/>
                      </a:lnTo>
                      <a:lnTo>
                        <a:pt x="1543441" y="528217"/>
                      </a:lnTo>
                      <a:lnTo>
                        <a:pt x="1555333" y="528217"/>
                      </a:lnTo>
                      <a:lnTo>
                        <a:pt x="1555333" y="596236"/>
                      </a:lnTo>
                      <a:lnTo>
                        <a:pt x="1664892" y="596236"/>
                      </a:lnTo>
                      <a:lnTo>
                        <a:pt x="1664892" y="683598"/>
                      </a:lnTo>
                      <a:lnTo>
                        <a:pt x="1858834" y="683598"/>
                      </a:lnTo>
                      <a:lnTo>
                        <a:pt x="1858834" y="764891"/>
                      </a:lnTo>
                      <a:lnTo>
                        <a:pt x="1994961" y="764891"/>
                      </a:lnTo>
                      <a:lnTo>
                        <a:pt x="1994961" y="853644"/>
                      </a:lnTo>
                      <a:lnTo>
                        <a:pt x="2033547" y="853644"/>
                      </a:lnTo>
                      <a:lnTo>
                        <a:pt x="2033547" y="942523"/>
                      </a:lnTo>
                      <a:lnTo>
                        <a:pt x="2043794" y="942523"/>
                      </a:lnTo>
                      <a:lnTo>
                        <a:pt x="2043794" y="1029758"/>
                      </a:lnTo>
                      <a:lnTo>
                        <a:pt x="2157908" y="1029758"/>
                      </a:lnTo>
                      <a:lnTo>
                        <a:pt x="2157908" y="1118511"/>
                      </a:lnTo>
                      <a:lnTo>
                        <a:pt x="2647887" y="1118511"/>
                      </a:lnTo>
                      <a:lnTo>
                        <a:pt x="2647887" y="1223573"/>
                      </a:lnTo>
                      <a:lnTo>
                        <a:pt x="2967582" y="1223573"/>
                      </a:lnTo>
                      <a:lnTo>
                        <a:pt x="2967582" y="1358219"/>
                      </a:lnTo>
                      <a:lnTo>
                        <a:pt x="3177844" y="1358219"/>
                      </a:lnTo>
                      <a:lnTo>
                        <a:pt x="3177844" y="1523840"/>
                      </a:lnTo>
                      <a:lnTo>
                        <a:pt x="3607224" y="1523840"/>
                      </a:lnTo>
                      <a:lnTo>
                        <a:pt x="3607224" y="1739906"/>
                      </a:lnTo>
                      <a:lnTo>
                        <a:pt x="4175641" y="1739906"/>
                      </a:lnTo>
                    </a:path>
                  </a:pathLst>
                </a:custGeom>
                <a:noFill/>
                <a:ln w="12700" cap="flat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1723" name="Graphic 10815">
                  <a:extLst>
                    <a:ext uri="{FF2B5EF4-FFF2-40B4-BE49-F238E27FC236}">
                      <a16:creationId xmlns:a16="http://schemas.microsoft.com/office/drawing/2014/main" id="{01386505-128C-0587-EF16-117369BE187F}"/>
                    </a:ext>
                  </a:extLst>
                </p:cNvPr>
                <p:cNvGrpSpPr/>
                <p:nvPr/>
              </p:nvGrpSpPr>
              <p:grpSpPr>
                <a:xfrm>
                  <a:off x="7452143" y="2684704"/>
                  <a:ext cx="60239" cy="60321"/>
                  <a:chOff x="6645875" y="2387214"/>
                  <a:chExt cx="62749" cy="62834"/>
                </a:xfrm>
              </p:grpSpPr>
              <p:sp>
                <p:nvSpPr>
                  <p:cNvPr id="11769" name="Freeform 13057">
                    <a:extLst>
                      <a:ext uri="{FF2B5EF4-FFF2-40B4-BE49-F238E27FC236}">
                        <a16:creationId xmlns:a16="http://schemas.microsoft.com/office/drawing/2014/main" id="{6D0D329A-F1E8-6786-24CC-F31CDAE2E5CF}"/>
                      </a:ext>
                    </a:extLst>
                  </p:cNvPr>
                  <p:cNvSpPr/>
                  <p:nvPr/>
                </p:nvSpPr>
                <p:spPr>
                  <a:xfrm>
                    <a:off x="6677250" y="2387214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70" name="Freeform 13058">
                    <a:extLst>
                      <a:ext uri="{FF2B5EF4-FFF2-40B4-BE49-F238E27FC236}">
                        <a16:creationId xmlns:a16="http://schemas.microsoft.com/office/drawing/2014/main" id="{33986F60-B737-54BD-92B0-7E53328183A0}"/>
                      </a:ext>
                    </a:extLst>
                  </p:cNvPr>
                  <p:cNvSpPr/>
                  <p:nvPr/>
                </p:nvSpPr>
                <p:spPr>
                  <a:xfrm>
                    <a:off x="6645875" y="2418695"/>
                    <a:ext cx="62749" cy="12642"/>
                  </a:xfrm>
                  <a:custGeom>
                    <a:avLst/>
                    <a:gdLst>
                      <a:gd name="connsiteX0" fmla="*/ 0 w 62749"/>
                      <a:gd name="connsiteY0" fmla="*/ 0 h 12642"/>
                      <a:gd name="connsiteX1" fmla="*/ 62750 w 62749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749" h="12642">
                        <a:moveTo>
                          <a:pt x="0" y="0"/>
                        </a:moveTo>
                        <a:lnTo>
                          <a:pt x="62750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24" name="Graphic 10815">
                  <a:extLst>
                    <a:ext uri="{FF2B5EF4-FFF2-40B4-BE49-F238E27FC236}">
                      <a16:creationId xmlns:a16="http://schemas.microsoft.com/office/drawing/2014/main" id="{1F163F35-A86D-B0BA-CD04-A0C6F4758009}"/>
                    </a:ext>
                  </a:extLst>
                </p:cNvPr>
                <p:cNvGrpSpPr/>
                <p:nvPr/>
              </p:nvGrpSpPr>
              <p:grpSpPr>
                <a:xfrm>
                  <a:off x="7751035" y="2781802"/>
                  <a:ext cx="60239" cy="60321"/>
                  <a:chOff x="6957220" y="2488357"/>
                  <a:chExt cx="62749" cy="62834"/>
                </a:xfrm>
              </p:grpSpPr>
              <p:sp>
                <p:nvSpPr>
                  <p:cNvPr id="11767" name="Freeform 13063">
                    <a:extLst>
                      <a:ext uri="{FF2B5EF4-FFF2-40B4-BE49-F238E27FC236}">
                        <a16:creationId xmlns:a16="http://schemas.microsoft.com/office/drawing/2014/main" id="{78A5E05C-0DB5-DB6A-D056-BA6477474342}"/>
                      </a:ext>
                    </a:extLst>
                  </p:cNvPr>
                  <p:cNvSpPr/>
                  <p:nvPr/>
                </p:nvSpPr>
                <p:spPr>
                  <a:xfrm>
                    <a:off x="6988595" y="2488357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68" name="Freeform 13064">
                    <a:extLst>
                      <a:ext uri="{FF2B5EF4-FFF2-40B4-BE49-F238E27FC236}">
                        <a16:creationId xmlns:a16="http://schemas.microsoft.com/office/drawing/2014/main" id="{4D645A58-8775-D205-65FD-AE5828F5EBD3}"/>
                      </a:ext>
                    </a:extLst>
                  </p:cNvPr>
                  <p:cNvSpPr/>
                  <p:nvPr/>
                </p:nvSpPr>
                <p:spPr>
                  <a:xfrm>
                    <a:off x="6957220" y="2519838"/>
                    <a:ext cx="62749" cy="12642"/>
                  </a:xfrm>
                  <a:custGeom>
                    <a:avLst/>
                    <a:gdLst>
                      <a:gd name="connsiteX0" fmla="*/ 0 w 62749"/>
                      <a:gd name="connsiteY0" fmla="*/ 0 h 12642"/>
                      <a:gd name="connsiteX1" fmla="*/ 62750 w 62749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749" h="12642">
                        <a:moveTo>
                          <a:pt x="0" y="0"/>
                        </a:moveTo>
                        <a:lnTo>
                          <a:pt x="62750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25" name="Graphic 10815">
                  <a:extLst>
                    <a:ext uri="{FF2B5EF4-FFF2-40B4-BE49-F238E27FC236}">
                      <a16:creationId xmlns:a16="http://schemas.microsoft.com/office/drawing/2014/main" id="{71E3EECA-F90C-315C-4DC6-9A7AEA3C986A}"/>
                    </a:ext>
                  </a:extLst>
                </p:cNvPr>
                <p:cNvGrpSpPr/>
                <p:nvPr/>
              </p:nvGrpSpPr>
              <p:grpSpPr>
                <a:xfrm>
                  <a:off x="7801680" y="2781802"/>
                  <a:ext cx="60361" cy="60321"/>
                  <a:chOff x="7009975" y="2488357"/>
                  <a:chExt cx="62876" cy="62834"/>
                </a:xfrm>
              </p:grpSpPr>
              <p:sp>
                <p:nvSpPr>
                  <p:cNvPr id="11765" name="Freeform 13066">
                    <a:extLst>
                      <a:ext uri="{FF2B5EF4-FFF2-40B4-BE49-F238E27FC236}">
                        <a16:creationId xmlns:a16="http://schemas.microsoft.com/office/drawing/2014/main" id="{58D8A387-14A2-CC3C-F2FA-72FB4415EB5B}"/>
                      </a:ext>
                    </a:extLst>
                  </p:cNvPr>
                  <p:cNvSpPr/>
                  <p:nvPr/>
                </p:nvSpPr>
                <p:spPr>
                  <a:xfrm>
                    <a:off x="7041350" y="2488357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66" name="Freeform 13067">
                    <a:extLst>
                      <a:ext uri="{FF2B5EF4-FFF2-40B4-BE49-F238E27FC236}">
                        <a16:creationId xmlns:a16="http://schemas.microsoft.com/office/drawing/2014/main" id="{5BD74D4D-B6DC-C880-8AE1-A9D8FF17E30F}"/>
                      </a:ext>
                    </a:extLst>
                  </p:cNvPr>
                  <p:cNvSpPr/>
                  <p:nvPr/>
                </p:nvSpPr>
                <p:spPr>
                  <a:xfrm>
                    <a:off x="7009975" y="2519838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26" name="Graphic 10815">
                  <a:extLst>
                    <a:ext uri="{FF2B5EF4-FFF2-40B4-BE49-F238E27FC236}">
                      <a16:creationId xmlns:a16="http://schemas.microsoft.com/office/drawing/2014/main" id="{F6327E5A-0CB8-C410-5A56-74893A976B36}"/>
                    </a:ext>
                  </a:extLst>
                </p:cNvPr>
                <p:cNvGrpSpPr/>
                <p:nvPr/>
              </p:nvGrpSpPr>
              <p:grpSpPr>
                <a:xfrm>
                  <a:off x="8029765" y="2892614"/>
                  <a:ext cx="60361" cy="60321"/>
                  <a:chOff x="7247564" y="2603786"/>
                  <a:chExt cx="62876" cy="62834"/>
                </a:xfrm>
              </p:grpSpPr>
              <p:sp>
                <p:nvSpPr>
                  <p:cNvPr id="11763" name="Freeform 13069">
                    <a:extLst>
                      <a:ext uri="{FF2B5EF4-FFF2-40B4-BE49-F238E27FC236}">
                        <a16:creationId xmlns:a16="http://schemas.microsoft.com/office/drawing/2014/main" id="{C56D1AAB-4D78-2D60-8F07-4B33A1AE89B8}"/>
                      </a:ext>
                    </a:extLst>
                  </p:cNvPr>
                  <p:cNvSpPr/>
                  <p:nvPr/>
                </p:nvSpPr>
                <p:spPr>
                  <a:xfrm>
                    <a:off x="7278939" y="2603786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64" name="Freeform 13070">
                    <a:extLst>
                      <a:ext uri="{FF2B5EF4-FFF2-40B4-BE49-F238E27FC236}">
                        <a16:creationId xmlns:a16="http://schemas.microsoft.com/office/drawing/2014/main" id="{4DFE5F79-74B5-7C74-AFDB-798730D14A52}"/>
                      </a:ext>
                    </a:extLst>
                  </p:cNvPr>
                  <p:cNvSpPr/>
                  <p:nvPr/>
                </p:nvSpPr>
                <p:spPr>
                  <a:xfrm>
                    <a:off x="7247564" y="2635267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7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7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27" name="Graphic 10815">
                  <a:extLst>
                    <a:ext uri="{FF2B5EF4-FFF2-40B4-BE49-F238E27FC236}">
                      <a16:creationId xmlns:a16="http://schemas.microsoft.com/office/drawing/2014/main" id="{9F4178B1-7721-25A4-5719-A064CCC2E7B1}"/>
                    </a:ext>
                  </a:extLst>
                </p:cNvPr>
                <p:cNvGrpSpPr/>
                <p:nvPr/>
              </p:nvGrpSpPr>
              <p:grpSpPr>
                <a:xfrm>
                  <a:off x="8084661" y="2892614"/>
                  <a:ext cx="60361" cy="60321"/>
                  <a:chOff x="7304747" y="2603786"/>
                  <a:chExt cx="62876" cy="62834"/>
                </a:xfrm>
              </p:grpSpPr>
              <p:sp>
                <p:nvSpPr>
                  <p:cNvPr id="11761" name="Freeform 13072">
                    <a:extLst>
                      <a:ext uri="{FF2B5EF4-FFF2-40B4-BE49-F238E27FC236}">
                        <a16:creationId xmlns:a16="http://schemas.microsoft.com/office/drawing/2014/main" id="{54A008FE-7F4D-A059-D990-3A602F757FF9}"/>
                      </a:ext>
                    </a:extLst>
                  </p:cNvPr>
                  <p:cNvSpPr/>
                  <p:nvPr/>
                </p:nvSpPr>
                <p:spPr>
                  <a:xfrm>
                    <a:off x="7336249" y="2603786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62" name="Freeform 13073">
                    <a:extLst>
                      <a:ext uri="{FF2B5EF4-FFF2-40B4-BE49-F238E27FC236}">
                        <a16:creationId xmlns:a16="http://schemas.microsoft.com/office/drawing/2014/main" id="{ED854011-5BCC-0944-6348-52400C52B996}"/>
                      </a:ext>
                    </a:extLst>
                  </p:cNvPr>
                  <p:cNvSpPr/>
                  <p:nvPr/>
                </p:nvSpPr>
                <p:spPr>
                  <a:xfrm>
                    <a:off x="7304747" y="2635267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28" name="Graphic 10815">
                  <a:extLst>
                    <a:ext uri="{FF2B5EF4-FFF2-40B4-BE49-F238E27FC236}">
                      <a16:creationId xmlns:a16="http://schemas.microsoft.com/office/drawing/2014/main" id="{0F591824-FC30-0098-BE22-3FD2FEDE4DFD}"/>
                    </a:ext>
                  </a:extLst>
                </p:cNvPr>
                <p:cNvGrpSpPr/>
                <p:nvPr/>
              </p:nvGrpSpPr>
              <p:grpSpPr>
                <a:xfrm>
                  <a:off x="8331814" y="3004518"/>
                  <a:ext cx="60361" cy="60321"/>
                  <a:chOff x="7562198" y="2720353"/>
                  <a:chExt cx="62876" cy="62834"/>
                </a:xfrm>
              </p:grpSpPr>
              <p:sp>
                <p:nvSpPr>
                  <p:cNvPr id="11759" name="Freeform 13075">
                    <a:extLst>
                      <a:ext uri="{FF2B5EF4-FFF2-40B4-BE49-F238E27FC236}">
                        <a16:creationId xmlns:a16="http://schemas.microsoft.com/office/drawing/2014/main" id="{59D1A6A3-FAE3-394B-54D2-B48706BE2202}"/>
                      </a:ext>
                    </a:extLst>
                  </p:cNvPr>
                  <p:cNvSpPr/>
                  <p:nvPr/>
                </p:nvSpPr>
                <p:spPr>
                  <a:xfrm>
                    <a:off x="7593573" y="2720353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60" name="Freeform 13076">
                    <a:extLst>
                      <a:ext uri="{FF2B5EF4-FFF2-40B4-BE49-F238E27FC236}">
                        <a16:creationId xmlns:a16="http://schemas.microsoft.com/office/drawing/2014/main" id="{604CAD8A-9D49-5187-52BC-FAFD9FA5C0C0}"/>
                      </a:ext>
                    </a:extLst>
                  </p:cNvPr>
                  <p:cNvSpPr/>
                  <p:nvPr/>
                </p:nvSpPr>
                <p:spPr>
                  <a:xfrm>
                    <a:off x="7562198" y="2751707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29" name="Graphic 10815">
                  <a:extLst>
                    <a:ext uri="{FF2B5EF4-FFF2-40B4-BE49-F238E27FC236}">
                      <a16:creationId xmlns:a16="http://schemas.microsoft.com/office/drawing/2014/main" id="{2CE01C2E-149F-D577-DE12-E21CBA7EC5E3}"/>
                    </a:ext>
                  </a:extLst>
                </p:cNvPr>
                <p:cNvGrpSpPr/>
                <p:nvPr/>
              </p:nvGrpSpPr>
              <p:grpSpPr>
                <a:xfrm>
                  <a:off x="8458487" y="3066782"/>
                  <a:ext cx="60361" cy="60321"/>
                  <a:chOff x="7694150" y="2785211"/>
                  <a:chExt cx="62876" cy="62834"/>
                </a:xfrm>
              </p:grpSpPr>
              <p:sp>
                <p:nvSpPr>
                  <p:cNvPr id="11757" name="Freeform 13084">
                    <a:extLst>
                      <a:ext uri="{FF2B5EF4-FFF2-40B4-BE49-F238E27FC236}">
                        <a16:creationId xmlns:a16="http://schemas.microsoft.com/office/drawing/2014/main" id="{B268FB66-DE02-B6AF-9CE4-A478C20E3C5A}"/>
                      </a:ext>
                    </a:extLst>
                  </p:cNvPr>
                  <p:cNvSpPr/>
                  <p:nvPr/>
                </p:nvSpPr>
                <p:spPr>
                  <a:xfrm>
                    <a:off x="7725651" y="2785211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58" name="Freeform 13085">
                    <a:extLst>
                      <a:ext uri="{FF2B5EF4-FFF2-40B4-BE49-F238E27FC236}">
                        <a16:creationId xmlns:a16="http://schemas.microsoft.com/office/drawing/2014/main" id="{8003532F-268A-28B1-FCE3-864E258C86B4}"/>
                      </a:ext>
                    </a:extLst>
                  </p:cNvPr>
                  <p:cNvSpPr/>
                  <p:nvPr/>
                </p:nvSpPr>
                <p:spPr>
                  <a:xfrm>
                    <a:off x="7694150" y="2816565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30" name="Graphic 10815">
                  <a:extLst>
                    <a:ext uri="{FF2B5EF4-FFF2-40B4-BE49-F238E27FC236}">
                      <a16:creationId xmlns:a16="http://schemas.microsoft.com/office/drawing/2014/main" id="{6CCE516C-DF7B-A3DC-C253-3C08C2B77799}"/>
                    </a:ext>
                  </a:extLst>
                </p:cNvPr>
                <p:cNvGrpSpPr/>
                <p:nvPr/>
              </p:nvGrpSpPr>
              <p:grpSpPr>
                <a:xfrm>
                  <a:off x="8602162" y="3205024"/>
                  <a:ext cx="60361" cy="60321"/>
                  <a:chOff x="7843813" y="2929213"/>
                  <a:chExt cx="62876" cy="62834"/>
                </a:xfrm>
              </p:grpSpPr>
              <p:sp>
                <p:nvSpPr>
                  <p:cNvPr id="11755" name="Freeform 13102">
                    <a:extLst>
                      <a:ext uri="{FF2B5EF4-FFF2-40B4-BE49-F238E27FC236}">
                        <a16:creationId xmlns:a16="http://schemas.microsoft.com/office/drawing/2014/main" id="{4C826306-AB45-FC60-239D-F1ECE5F61EC2}"/>
                      </a:ext>
                    </a:extLst>
                  </p:cNvPr>
                  <p:cNvSpPr/>
                  <p:nvPr/>
                </p:nvSpPr>
                <p:spPr>
                  <a:xfrm>
                    <a:off x="7875188" y="2929213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56" name="Freeform 13103">
                    <a:extLst>
                      <a:ext uri="{FF2B5EF4-FFF2-40B4-BE49-F238E27FC236}">
                        <a16:creationId xmlns:a16="http://schemas.microsoft.com/office/drawing/2014/main" id="{03BA3CFE-A461-D030-BC69-B81BD695067D}"/>
                      </a:ext>
                    </a:extLst>
                  </p:cNvPr>
                  <p:cNvSpPr/>
                  <p:nvPr/>
                </p:nvSpPr>
                <p:spPr>
                  <a:xfrm>
                    <a:off x="7843813" y="2960567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7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7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31" name="Graphic 10815">
                  <a:extLst>
                    <a:ext uri="{FF2B5EF4-FFF2-40B4-BE49-F238E27FC236}">
                      <a16:creationId xmlns:a16="http://schemas.microsoft.com/office/drawing/2014/main" id="{408ADE06-63E1-88CE-A154-5717FFBD3E8A}"/>
                    </a:ext>
                  </a:extLst>
                </p:cNvPr>
                <p:cNvGrpSpPr/>
                <p:nvPr/>
              </p:nvGrpSpPr>
              <p:grpSpPr>
                <a:xfrm>
                  <a:off x="8827091" y="3366569"/>
                  <a:ext cx="60361" cy="60200"/>
                  <a:chOff x="8078113" y="3097489"/>
                  <a:chExt cx="62876" cy="62708"/>
                </a:xfrm>
              </p:grpSpPr>
              <p:sp>
                <p:nvSpPr>
                  <p:cNvPr id="11753" name="Freeform 13105">
                    <a:extLst>
                      <a:ext uri="{FF2B5EF4-FFF2-40B4-BE49-F238E27FC236}">
                        <a16:creationId xmlns:a16="http://schemas.microsoft.com/office/drawing/2014/main" id="{1006CBB0-1167-7A16-5A13-64B942981B85}"/>
                      </a:ext>
                    </a:extLst>
                  </p:cNvPr>
                  <p:cNvSpPr/>
                  <p:nvPr/>
                </p:nvSpPr>
                <p:spPr>
                  <a:xfrm>
                    <a:off x="8109487" y="3097489"/>
                    <a:ext cx="12651" cy="62708"/>
                  </a:xfrm>
                  <a:custGeom>
                    <a:avLst/>
                    <a:gdLst>
                      <a:gd name="connsiteX0" fmla="*/ 0 w 12651"/>
                      <a:gd name="connsiteY0" fmla="*/ 0 h 62708"/>
                      <a:gd name="connsiteX1" fmla="*/ 0 w 12651"/>
                      <a:gd name="connsiteY1" fmla="*/ 62708 h 62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708">
                        <a:moveTo>
                          <a:pt x="0" y="0"/>
                        </a:moveTo>
                        <a:lnTo>
                          <a:pt x="0" y="62708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54" name="Freeform 13106">
                    <a:extLst>
                      <a:ext uri="{FF2B5EF4-FFF2-40B4-BE49-F238E27FC236}">
                        <a16:creationId xmlns:a16="http://schemas.microsoft.com/office/drawing/2014/main" id="{EABDFAD0-E8FF-5923-EC4D-5B2D6AF7969F}"/>
                      </a:ext>
                    </a:extLst>
                  </p:cNvPr>
                  <p:cNvSpPr/>
                  <p:nvPr/>
                </p:nvSpPr>
                <p:spPr>
                  <a:xfrm>
                    <a:off x="8078113" y="3128843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32" name="Graphic 10815">
                  <a:extLst>
                    <a:ext uri="{FF2B5EF4-FFF2-40B4-BE49-F238E27FC236}">
                      <a16:creationId xmlns:a16="http://schemas.microsoft.com/office/drawing/2014/main" id="{7C8C045A-0A28-498A-9901-00B6DB062B4E}"/>
                    </a:ext>
                  </a:extLst>
                </p:cNvPr>
                <p:cNvGrpSpPr/>
                <p:nvPr/>
              </p:nvGrpSpPr>
              <p:grpSpPr>
                <a:xfrm>
                  <a:off x="9150273" y="3706287"/>
                  <a:ext cx="60361" cy="60321"/>
                  <a:chOff x="8414760" y="3451361"/>
                  <a:chExt cx="62876" cy="62834"/>
                </a:xfrm>
              </p:grpSpPr>
              <p:sp>
                <p:nvSpPr>
                  <p:cNvPr id="11751" name="Freeform 13108">
                    <a:extLst>
                      <a:ext uri="{FF2B5EF4-FFF2-40B4-BE49-F238E27FC236}">
                        <a16:creationId xmlns:a16="http://schemas.microsoft.com/office/drawing/2014/main" id="{D8A45AD8-A27D-0E88-9A32-3183E973B707}"/>
                      </a:ext>
                    </a:extLst>
                  </p:cNvPr>
                  <p:cNvSpPr/>
                  <p:nvPr/>
                </p:nvSpPr>
                <p:spPr>
                  <a:xfrm>
                    <a:off x="8446135" y="3451361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52" name="Freeform 13109">
                    <a:extLst>
                      <a:ext uri="{FF2B5EF4-FFF2-40B4-BE49-F238E27FC236}">
                        <a16:creationId xmlns:a16="http://schemas.microsoft.com/office/drawing/2014/main" id="{79228345-F3A9-082F-251A-FDA46EEEC4F7}"/>
                      </a:ext>
                    </a:extLst>
                  </p:cNvPr>
                  <p:cNvSpPr/>
                  <p:nvPr/>
                </p:nvSpPr>
                <p:spPr>
                  <a:xfrm>
                    <a:off x="8414760" y="3482842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33" name="Graphic 10815">
                  <a:extLst>
                    <a:ext uri="{FF2B5EF4-FFF2-40B4-BE49-F238E27FC236}">
                      <a16:creationId xmlns:a16="http://schemas.microsoft.com/office/drawing/2014/main" id="{E778B5F4-FE04-5B84-8281-5B4A6BF99CD6}"/>
                    </a:ext>
                  </a:extLst>
                </p:cNvPr>
                <p:cNvGrpSpPr/>
                <p:nvPr/>
              </p:nvGrpSpPr>
              <p:grpSpPr>
                <a:xfrm>
                  <a:off x="9290670" y="3706287"/>
                  <a:ext cx="60361" cy="60321"/>
                  <a:chOff x="8561007" y="3451361"/>
                  <a:chExt cx="62876" cy="62834"/>
                </a:xfrm>
              </p:grpSpPr>
              <p:sp>
                <p:nvSpPr>
                  <p:cNvPr id="11749" name="Freeform 13111">
                    <a:extLst>
                      <a:ext uri="{FF2B5EF4-FFF2-40B4-BE49-F238E27FC236}">
                        <a16:creationId xmlns:a16="http://schemas.microsoft.com/office/drawing/2014/main" id="{F6D5E332-E965-FCC7-9560-BE02FE420608}"/>
                      </a:ext>
                    </a:extLst>
                  </p:cNvPr>
                  <p:cNvSpPr/>
                  <p:nvPr/>
                </p:nvSpPr>
                <p:spPr>
                  <a:xfrm>
                    <a:off x="8592509" y="3451361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50" name="Freeform 13112">
                    <a:extLst>
                      <a:ext uri="{FF2B5EF4-FFF2-40B4-BE49-F238E27FC236}">
                        <a16:creationId xmlns:a16="http://schemas.microsoft.com/office/drawing/2014/main" id="{48017DD1-7CCB-1660-2B4A-FED4B0E83C05}"/>
                      </a:ext>
                    </a:extLst>
                  </p:cNvPr>
                  <p:cNvSpPr/>
                  <p:nvPr/>
                </p:nvSpPr>
                <p:spPr>
                  <a:xfrm>
                    <a:off x="8561007" y="3482842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7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7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34" name="Graphic 10815">
                  <a:extLst>
                    <a:ext uri="{FF2B5EF4-FFF2-40B4-BE49-F238E27FC236}">
                      <a16:creationId xmlns:a16="http://schemas.microsoft.com/office/drawing/2014/main" id="{A0937B8A-A7FF-2E4B-EACC-2FB9A8B9BF93}"/>
                    </a:ext>
                  </a:extLst>
                </p:cNvPr>
                <p:cNvGrpSpPr/>
                <p:nvPr/>
              </p:nvGrpSpPr>
              <p:grpSpPr>
                <a:xfrm>
                  <a:off x="9614945" y="3807632"/>
                  <a:ext cx="60361" cy="60321"/>
                  <a:chOff x="8898793" y="3556929"/>
                  <a:chExt cx="62876" cy="62834"/>
                </a:xfrm>
              </p:grpSpPr>
              <p:sp>
                <p:nvSpPr>
                  <p:cNvPr id="11747" name="Freeform 13114">
                    <a:extLst>
                      <a:ext uri="{FF2B5EF4-FFF2-40B4-BE49-F238E27FC236}">
                        <a16:creationId xmlns:a16="http://schemas.microsoft.com/office/drawing/2014/main" id="{6CAE83E9-6FCA-0543-76CA-A6154CEF21C7}"/>
                      </a:ext>
                    </a:extLst>
                  </p:cNvPr>
                  <p:cNvSpPr/>
                  <p:nvPr/>
                </p:nvSpPr>
                <p:spPr>
                  <a:xfrm>
                    <a:off x="8930168" y="3556929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48" name="Freeform 13115">
                    <a:extLst>
                      <a:ext uri="{FF2B5EF4-FFF2-40B4-BE49-F238E27FC236}">
                        <a16:creationId xmlns:a16="http://schemas.microsoft.com/office/drawing/2014/main" id="{3FF793FD-E8C4-D711-494C-CCA9084F3E1C}"/>
                      </a:ext>
                    </a:extLst>
                  </p:cNvPr>
                  <p:cNvSpPr/>
                  <p:nvPr/>
                </p:nvSpPr>
                <p:spPr>
                  <a:xfrm>
                    <a:off x="8898793" y="3588410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35" name="Graphic 10815">
                  <a:extLst>
                    <a:ext uri="{FF2B5EF4-FFF2-40B4-BE49-F238E27FC236}">
                      <a16:creationId xmlns:a16="http://schemas.microsoft.com/office/drawing/2014/main" id="{9A726014-C0B8-25D4-3A90-46B3B9A88E36}"/>
                    </a:ext>
                  </a:extLst>
                </p:cNvPr>
                <p:cNvGrpSpPr/>
                <p:nvPr/>
              </p:nvGrpSpPr>
              <p:grpSpPr>
                <a:xfrm>
                  <a:off x="9676156" y="3807632"/>
                  <a:ext cx="60361" cy="60321"/>
                  <a:chOff x="8962555" y="3556929"/>
                  <a:chExt cx="62876" cy="62834"/>
                </a:xfrm>
              </p:grpSpPr>
              <p:sp>
                <p:nvSpPr>
                  <p:cNvPr id="11745" name="Freeform 13117">
                    <a:extLst>
                      <a:ext uri="{FF2B5EF4-FFF2-40B4-BE49-F238E27FC236}">
                        <a16:creationId xmlns:a16="http://schemas.microsoft.com/office/drawing/2014/main" id="{788162CC-A342-530C-209E-5D810F78A2D2}"/>
                      </a:ext>
                    </a:extLst>
                  </p:cNvPr>
                  <p:cNvSpPr/>
                  <p:nvPr/>
                </p:nvSpPr>
                <p:spPr>
                  <a:xfrm>
                    <a:off x="8994056" y="3556929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46" name="Freeform 13118">
                    <a:extLst>
                      <a:ext uri="{FF2B5EF4-FFF2-40B4-BE49-F238E27FC236}">
                        <a16:creationId xmlns:a16="http://schemas.microsoft.com/office/drawing/2014/main" id="{15A23CB0-1B9E-FBB8-42EF-112350414A31}"/>
                      </a:ext>
                    </a:extLst>
                  </p:cNvPr>
                  <p:cNvSpPr/>
                  <p:nvPr/>
                </p:nvSpPr>
                <p:spPr>
                  <a:xfrm>
                    <a:off x="8962555" y="3588410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36" name="Graphic 10815">
                  <a:extLst>
                    <a:ext uri="{FF2B5EF4-FFF2-40B4-BE49-F238E27FC236}">
                      <a16:creationId xmlns:a16="http://schemas.microsoft.com/office/drawing/2014/main" id="{E508CF54-54BF-A475-DBF6-84EE840227CC}"/>
                    </a:ext>
                  </a:extLst>
                </p:cNvPr>
                <p:cNvGrpSpPr/>
                <p:nvPr/>
              </p:nvGrpSpPr>
              <p:grpSpPr>
                <a:xfrm>
                  <a:off x="9896955" y="3937499"/>
                  <a:ext cx="60239" cy="60200"/>
                  <a:chOff x="9192553" y="3692207"/>
                  <a:chExt cx="62749" cy="62708"/>
                </a:xfrm>
              </p:grpSpPr>
              <p:sp>
                <p:nvSpPr>
                  <p:cNvPr id="11743" name="Freeform 13120">
                    <a:extLst>
                      <a:ext uri="{FF2B5EF4-FFF2-40B4-BE49-F238E27FC236}">
                        <a16:creationId xmlns:a16="http://schemas.microsoft.com/office/drawing/2014/main" id="{3AF78216-FF1B-D350-6ED1-C90CF9BCB901}"/>
                      </a:ext>
                    </a:extLst>
                  </p:cNvPr>
                  <p:cNvSpPr/>
                  <p:nvPr/>
                </p:nvSpPr>
                <p:spPr>
                  <a:xfrm>
                    <a:off x="9223928" y="3692207"/>
                    <a:ext cx="12651" cy="62708"/>
                  </a:xfrm>
                  <a:custGeom>
                    <a:avLst/>
                    <a:gdLst>
                      <a:gd name="connsiteX0" fmla="*/ 0 w 12651"/>
                      <a:gd name="connsiteY0" fmla="*/ 0 h 62708"/>
                      <a:gd name="connsiteX1" fmla="*/ 0 w 12651"/>
                      <a:gd name="connsiteY1" fmla="*/ 62708 h 62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708">
                        <a:moveTo>
                          <a:pt x="0" y="0"/>
                        </a:moveTo>
                        <a:lnTo>
                          <a:pt x="0" y="62708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44" name="Freeform 13121">
                    <a:extLst>
                      <a:ext uri="{FF2B5EF4-FFF2-40B4-BE49-F238E27FC236}">
                        <a16:creationId xmlns:a16="http://schemas.microsoft.com/office/drawing/2014/main" id="{5629EA45-8AC5-CE41-6A33-4661F6EA3AAE}"/>
                      </a:ext>
                    </a:extLst>
                  </p:cNvPr>
                  <p:cNvSpPr/>
                  <p:nvPr/>
                </p:nvSpPr>
                <p:spPr>
                  <a:xfrm>
                    <a:off x="9192553" y="3723562"/>
                    <a:ext cx="62749" cy="12642"/>
                  </a:xfrm>
                  <a:custGeom>
                    <a:avLst/>
                    <a:gdLst>
                      <a:gd name="connsiteX0" fmla="*/ 0 w 62749"/>
                      <a:gd name="connsiteY0" fmla="*/ 0 h 12642"/>
                      <a:gd name="connsiteX1" fmla="*/ 62750 w 62749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749" h="12642">
                        <a:moveTo>
                          <a:pt x="0" y="0"/>
                        </a:moveTo>
                        <a:lnTo>
                          <a:pt x="62750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37" name="Graphic 10815">
                  <a:extLst>
                    <a:ext uri="{FF2B5EF4-FFF2-40B4-BE49-F238E27FC236}">
                      <a16:creationId xmlns:a16="http://schemas.microsoft.com/office/drawing/2014/main" id="{8BE13983-EB24-5817-7ACA-622BC0CEEB0D}"/>
                    </a:ext>
                  </a:extLst>
                </p:cNvPr>
                <p:cNvGrpSpPr/>
                <p:nvPr/>
              </p:nvGrpSpPr>
              <p:grpSpPr>
                <a:xfrm>
                  <a:off x="10260215" y="4095768"/>
                  <a:ext cx="60239" cy="60321"/>
                  <a:chOff x="9570949" y="3857070"/>
                  <a:chExt cx="62749" cy="62834"/>
                </a:xfrm>
              </p:grpSpPr>
              <p:sp>
                <p:nvSpPr>
                  <p:cNvPr id="11741" name="Freeform 13123">
                    <a:extLst>
                      <a:ext uri="{FF2B5EF4-FFF2-40B4-BE49-F238E27FC236}">
                        <a16:creationId xmlns:a16="http://schemas.microsoft.com/office/drawing/2014/main" id="{86041943-336A-9027-A1FA-C11F71865C21}"/>
                      </a:ext>
                    </a:extLst>
                  </p:cNvPr>
                  <p:cNvSpPr/>
                  <p:nvPr/>
                </p:nvSpPr>
                <p:spPr>
                  <a:xfrm>
                    <a:off x="9602324" y="3857070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42" name="Freeform 13124">
                    <a:extLst>
                      <a:ext uri="{FF2B5EF4-FFF2-40B4-BE49-F238E27FC236}">
                        <a16:creationId xmlns:a16="http://schemas.microsoft.com/office/drawing/2014/main" id="{F7C9D2D2-BC75-28F9-249D-E8E4AB3655ED}"/>
                      </a:ext>
                    </a:extLst>
                  </p:cNvPr>
                  <p:cNvSpPr/>
                  <p:nvPr/>
                </p:nvSpPr>
                <p:spPr>
                  <a:xfrm>
                    <a:off x="9570949" y="3888424"/>
                    <a:ext cx="62749" cy="12642"/>
                  </a:xfrm>
                  <a:custGeom>
                    <a:avLst/>
                    <a:gdLst>
                      <a:gd name="connsiteX0" fmla="*/ 0 w 62749"/>
                      <a:gd name="connsiteY0" fmla="*/ 0 h 12642"/>
                      <a:gd name="connsiteX1" fmla="*/ 62749 w 62749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749" h="12642">
                        <a:moveTo>
                          <a:pt x="0" y="0"/>
                        </a:moveTo>
                        <a:lnTo>
                          <a:pt x="62749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38" name="Graphic 10815">
                  <a:extLst>
                    <a:ext uri="{FF2B5EF4-FFF2-40B4-BE49-F238E27FC236}">
                      <a16:creationId xmlns:a16="http://schemas.microsoft.com/office/drawing/2014/main" id="{B25AB83A-B671-C066-4483-5ED7DE689EB8}"/>
                    </a:ext>
                  </a:extLst>
                </p:cNvPr>
                <p:cNvGrpSpPr/>
                <p:nvPr/>
              </p:nvGrpSpPr>
              <p:grpSpPr>
                <a:xfrm>
                  <a:off x="10567486" y="4303677"/>
                  <a:ext cx="60361" cy="60321"/>
                  <a:chOff x="9891023" y="4073642"/>
                  <a:chExt cx="62876" cy="62834"/>
                </a:xfrm>
              </p:grpSpPr>
              <p:sp>
                <p:nvSpPr>
                  <p:cNvPr id="11739" name="Freeform 13126">
                    <a:extLst>
                      <a:ext uri="{FF2B5EF4-FFF2-40B4-BE49-F238E27FC236}">
                        <a16:creationId xmlns:a16="http://schemas.microsoft.com/office/drawing/2014/main" id="{B2B8A875-5A64-2830-3953-F50DF9CD7A0F}"/>
                      </a:ext>
                    </a:extLst>
                  </p:cNvPr>
                  <p:cNvSpPr/>
                  <p:nvPr/>
                </p:nvSpPr>
                <p:spPr>
                  <a:xfrm>
                    <a:off x="9922398" y="4073642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40" name="Freeform 13127">
                    <a:extLst>
                      <a:ext uri="{FF2B5EF4-FFF2-40B4-BE49-F238E27FC236}">
                        <a16:creationId xmlns:a16="http://schemas.microsoft.com/office/drawing/2014/main" id="{87B34389-5F3F-A8AF-368F-6DD291147C92}"/>
                      </a:ext>
                    </a:extLst>
                  </p:cNvPr>
                  <p:cNvSpPr/>
                  <p:nvPr/>
                </p:nvSpPr>
                <p:spPr>
                  <a:xfrm>
                    <a:off x="9891023" y="4104996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chemeClr val="bg1">
                        <a:lumMod val="5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9136" name="Graphic 10815">
              <a:extLst>
                <a:ext uri="{FF2B5EF4-FFF2-40B4-BE49-F238E27FC236}">
                  <a16:creationId xmlns:a16="http://schemas.microsoft.com/office/drawing/2014/main" id="{9D7A06DF-9884-C876-4073-03F928DD8626}"/>
                </a:ext>
              </a:extLst>
            </p:cNvPr>
            <p:cNvGrpSpPr/>
            <p:nvPr/>
          </p:nvGrpSpPr>
          <p:grpSpPr>
            <a:xfrm>
              <a:off x="7096414" y="2633729"/>
              <a:ext cx="60361" cy="60321"/>
              <a:chOff x="6275323" y="2334115"/>
              <a:chExt cx="62876" cy="62834"/>
            </a:xfrm>
          </p:grpSpPr>
          <p:sp>
            <p:nvSpPr>
              <p:cNvPr id="11711" name="Freeform 14296">
                <a:extLst>
                  <a:ext uri="{FF2B5EF4-FFF2-40B4-BE49-F238E27FC236}">
                    <a16:creationId xmlns:a16="http://schemas.microsoft.com/office/drawing/2014/main" id="{E1959D99-2E32-5FB8-EC06-48D9A6F1BC5A}"/>
                  </a:ext>
                </a:extLst>
              </p:cNvPr>
              <p:cNvSpPr/>
              <p:nvPr/>
            </p:nvSpPr>
            <p:spPr>
              <a:xfrm>
                <a:off x="6306824" y="233411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12" name="Freeform 14297">
                <a:extLst>
                  <a:ext uri="{FF2B5EF4-FFF2-40B4-BE49-F238E27FC236}">
                    <a16:creationId xmlns:a16="http://schemas.microsoft.com/office/drawing/2014/main" id="{30716D5F-9BF1-3BF1-064C-C2BB35167B4F}"/>
                  </a:ext>
                </a:extLst>
              </p:cNvPr>
              <p:cNvSpPr/>
              <p:nvPr/>
            </p:nvSpPr>
            <p:spPr>
              <a:xfrm>
                <a:off x="6275323" y="236546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37" name="Graphic 10815">
              <a:extLst>
                <a:ext uri="{FF2B5EF4-FFF2-40B4-BE49-F238E27FC236}">
                  <a16:creationId xmlns:a16="http://schemas.microsoft.com/office/drawing/2014/main" id="{7B6A5CC8-AFFD-DCDD-3E19-865C320F1B96}"/>
                </a:ext>
              </a:extLst>
            </p:cNvPr>
            <p:cNvGrpSpPr/>
            <p:nvPr/>
          </p:nvGrpSpPr>
          <p:grpSpPr>
            <a:xfrm>
              <a:off x="7121674" y="2641375"/>
              <a:ext cx="60361" cy="60321"/>
              <a:chOff x="6301637" y="2342080"/>
              <a:chExt cx="62876" cy="62834"/>
            </a:xfrm>
          </p:grpSpPr>
          <p:sp>
            <p:nvSpPr>
              <p:cNvPr id="11709" name="Freeform 14299">
                <a:extLst>
                  <a:ext uri="{FF2B5EF4-FFF2-40B4-BE49-F238E27FC236}">
                    <a16:creationId xmlns:a16="http://schemas.microsoft.com/office/drawing/2014/main" id="{FAE2F7AE-C80D-4A59-CEF4-4B1226A4E3A7}"/>
                  </a:ext>
                </a:extLst>
              </p:cNvPr>
              <p:cNvSpPr/>
              <p:nvPr/>
            </p:nvSpPr>
            <p:spPr>
              <a:xfrm>
                <a:off x="6333012" y="234208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10" name="Freeform 14300">
                <a:extLst>
                  <a:ext uri="{FF2B5EF4-FFF2-40B4-BE49-F238E27FC236}">
                    <a16:creationId xmlns:a16="http://schemas.microsoft.com/office/drawing/2014/main" id="{CC31C024-0D52-A754-DC49-7D274649C4E5}"/>
                  </a:ext>
                </a:extLst>
              </p:cNvPr>
              <p:cNvSpPr/>
              <p:nvPr/>
            </p:nvSpPr>
            <p:spPr>
              <a:xfrm>
                <a:off x="6301637" y="237356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38" name="Graphic 10815">
              <a:extLst>
                <a:ext uri="{FF2B5EF4-FFF2-40B4-BE49-F238E27FC236}">
                  <a16:creationId xmlns:a16="http://schemas.microsoft.com/office/drawing/2014/main" id="{00487C06-7727-F998-80CA-C3D9D943EC3E}"/>
                </a:ext>
              </a:extLst>
            </p:cNvPr>
            <p:cNvGrpSpPr/>
            <p:nvPr/>
          </p:nvGrpSpPr>
          <p:grpSpPr>
            <a:xfrm>
              <a:off x="7130420" y="2641375"/>
              <a:ext cx="60361" cy="60321"/>
              <a:chOff x="6310746" y="2342080"/>
              <a:chExt cx="62876" cy="62834"/>
            </a:xfrm>
          </p:grpSpPr>
          <p:sp>
            <p:nvSpPr>
              <p:cNvPr id="11707" name="Freeform 14302">
                <a:extLst>
                  <a:ext uri="{FF2B5EF4-FFF2-40B4-BE49-F238E27FC236}">
                    <a16:creationId xmlns:a16="http://schemas.microsoft.com/office/drawing/2014/main" id="{270AF75B-23A2-6FC6-AF12-2F887FDAE2FA}"/>
                  </a:ext>
                </a:extLst>
              </p:cNvPr>
              <p:cNvSpPr/>
              <p:nvPr/>
            </p:nvSpPr>
            <p:spPr>
              <a:xfrm>
                <a:off x="6342247" y="234208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8" name="Freeform 14303">
                <a:extLst>
                  <a:ext uri="{FF2B5EF4-FFF2-40B4-BE49-F238E27FC236}">
                    <a16:creationId xmlns:a16="http://schemas.microsoft.com/office/drawing/2014/main" id="{E98F0A3C-6081-20E1-ACBA-070507FB7EAA}"/>
                  </a:ext>
                </a:extLst>
              </p:cNvPr>
              <p:cNvSpPr/>
              <p:nvPr/>
            </p:nvSpPr>
            <p:spPr>
              <a:xfrm>
                <a:off x="6310746" y="237356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39" name="Graphic 10815">
              <a:extLst>
                <a:ext uri="{FF2B5EF4-FFF2-40B4-BE49-F238E27FC236}">
                  <a16:creationId xmlns:a16="http://schemas.microsoft.com/office/drawing/2014/main" id="{2CD68B1C-CAEB-4D9C-73F3-43112A2A51B6}"/>
                </a:ext>
              </a:extLst>
            </p:cNvPr>
            <p:cNvGrpSpPr/>
            <p:nvPr/>
          </p:nvGrpSpPr>
          <p:grpSpPr>
            <a:xfrm>
              <a:off x="7139163" y="2641375"/>
              <a:ext cx="60361" cy="60321"/>
              <a:chOff x="6319855" y="2342080"/>
              <a:chExt cx="62876" cy="62834"/>
            </a:xfrm>
          </p:grpSpPr>
          <p:sp>
            <p:nvSpPr>
              <p:cNvPr id="11705" name="Freeform 14305">
                <a:extLst>
                  <a:ext uri="{FF2B5EF4-FFF2-40B4-BE49-F238E27FC236}">
                    <a16:creationId xmlns:a16="http://schemas.microsoft.com/office/drawing/2014/main" id="{8336EC4E-E318-66FF-98B2-584CEF7FE110}"/>
                  </a:ext>
                </a:extLst>
              </p:cNvPr>
              <p:cNvSpPr/>
              <p:nvPr/>
            </p:nvSpPr>
            <p:spPr>
              <a:xfrm>
                <a:off x="6351356" y="234208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6" name="Freeform 14306">
                <a:extLst>
                  <a:ext uri="{FF2B5EF4-FFF2-40B4-BE49-F238E27FC236}">
                    <a16:creationId xmlns:a16="http://schemas.microsoft.com/office/drawing/2014/main" id="{350FEB75-56E1-3BAF-7FAC-CE488382C11E}"/>
                  </a:ext>
                </a:extLst>
              </p:cNvPr>
              <p:cNvSpPr/>
              <p:nvPr/>
            </p:nvSpPr>
            <p:spPr>
              <a:xfrm>
                <a:off x="6319855" y="237356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0" name="Graphic 10815">
              <a:extLst>
                <a:ext uri="{FF2B5EF4-FFF2-40B4-BE49-F238E27FC236}">
                  <a16:creationId xmlns:a16="http://schemas.microsoft.com/office/drawing/2014/main" id="{9271B901-561F-FAF1-D143-FB61B8B9E8F5}"/>
                </a:ext>
              </a:extLst>
            </p:cNvPr>
            <p:cNvGrpSpPr/>
            <p:nvPr/>
          </p:nvGrpSpPr>
          <p:grpSpPr>
            <a:xfrm>
              <a:off x="7163333" y="2652420"/>
              <a:ext cx="60361" cy="60200"/>
              <a:chOff x="6345031" y="2353585"/>
              <a:chExt cx="62876" cy="62708"/>
            </a:xfrm>
          </p:grpSpPr>
          <p:sp>
            <p:nvSpPr>
              <p:cNvPr id="11703" name="Freeform 14308">
                <a:extLst>
                  <a:ext uri="{FF2B5EF4-FFF2-40B4-BE49-F238E27FC236}">
                    <a16:creationId xmlns:a16="http://schemas.microsoft.com/office/drawing/2014/main" id="{61A26CC2-7C11-26A8-24BA-32D1F5001349}"/>
                  </a:ext>
                </a:extLst>
              </p:cNvPr>
              <p:cNvSpPr/>
              <p:nvPr/>
            </p:nvSpPr>
            <p:spPr>
              <a:xfrm>
                <a:off x="6376406" y="2353585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4" name="Freeform 14309">
                <a:extLst>
                  <a:ext uri="{FF2B5EF4-FFF2-40B4-BE49-F238E27FC236}">
                    <a16:creationId xmlns:a16="http://schemas.microsoft.com/office/drawing/2014/main" id="{FB4E8DAB-3421-C2E3-C068-67610D886567}"/>
                  </a:ext>
                </a:extLst>
              </p:cNvPr>
              <p:cNvSpPr/>
              <p:nvPr/>
            </p:nvSpPr>
            <p:spPr>
              <a:xfrm>
                <a:off x="6345031" y="238493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1" name="Graphic 10815">
              <a:extLst>
                <a:ext uri="{FF2B5EF4-FFF2-40B4-BE49-F238E27FC236}">
                  <a16:creationId xmlns:a16="http://schemas.microsoft.com/office/drawing/2014/main" id="{FC8F8F09-073E-639F-ADED-B5556B68E5D9}"/>
                </a:ext>
              </a:extLst>
            </p:cNvPr>
            <p:cNvGrpSpPr/>
            <p:nvPr/>
          </p:nvGrpSpPr>
          <p:grpSpPr>
            <a:xfrm>
              <a:off x="7172076" y="2652420"/>
              <a:ext cx="60361" cy="60200"/>
              <a:chOff x="6354139" y="2353585"/>
              <a:chExt cx="62876" cy="62708"/>
            </a:xfrm>
          </p:grpSpPr>
          <p:sp>
            <p:nvSpPr>
              <p:cNvPr id="11701" name="Freeform 14311">
                <a:extLst>
                  <a:ext uri="{FF2B5EF4-FFF2-40B4-BE49-F238E27FC236}">
                    <a16:creationId xmlns:a16="http://schemas.microsoft.com/office/drawing/2014/main" id="{4EA02DAC-C521-615E-5ADB-B3724C674DAC}"/>
                  </a:ext>
                </a:extLst>
              </p:cNvPr>
              <p:cNvSpPr/>
              <p:nvPr/>
            </p:nvSpPr>
            <p:spPr>
              <a:xfrm>
                <a:off x="6385641" y="2353585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2" name="Freeform 14312">
                <a:extLst>
                  <a:ext uri="{FF2B5EF4-FFF2-40B4-BE49-F238E27FC236}">
                    <a16:creationId xmlns:a16="http://schemas.microsoft.com/office/drawing/2014/main" id="{D446BE85-8BCB-672F-B33B-55F8B258C2B5}"/>
                  </a:ext>
                </a:extLst>
              </p:cNvPr>
              <p:cNvSpPr/>
              <p:nvPr/>
            </p:nvSpPr>
            <p:spPr>
              <a:xfrm>
                <a:off x="6354139" y="238493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2" name="Graphic 10815">
              <a:extLst>
                <a:ext uri="{FF2B5EF4-FFF2-40B4-BE49-F238E27FC236}">
                  <a16:creationId xmlns:a16="http://schemas.microsoft.com/office/drawing/2014/main" id="{74BA4545-6360-A0E0-9EA4-BEB4EC4B8035}"/>
                </a:ext>
              </a:extLst>
            </p:cNvPr>
            <p:cNvGrpSpPr/>
            <p:nvPr/>
          </p:nvGrpSpPr>
          <p:grpSpPr>
            <a:xfrm>
              <a:off x="7231346" y="2657882"/>
              <a:ext cx="60239" cy="60200"/>
              <a:chOff x="6415877" y="2359274"/>
              <a:chExt cx="62749" cy="62708"/>
            </a:xfrm>
          </p:grpSpPr>
          <p:sp>
            <p:nvSpPr>
              <p:cNvPr id="11699" name="Freeform 14314">
                <a:extLst>
                  <a:ext uri="{FF2B5EF4-FFF2-40B4-BE49-F238E27FC236}">
                    <a16:creationId xmlns:a16="http://schemas.microsoft.com/office/drawing/2014/main" id="{DA8F21E7-0CE8-67FE-53C2-59B1FD23A7D7}"/>
                  </a:ext>
                </a:extLst>
              </p:cNvPr>
              <p:cNvSpPr/>
              <p:nvPr/>
            </p:nvSpPr>
            <p:spPr>
              <a:xfrm>
                <a:off x="6447252" y="235927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0" name="Freeform 14315">
                <a:extLst>
                  <a:ext uri="{FF2B5EF4-FFF2-40B4-BE49-F238E27FC236}">
                    <a16:creationId xmlns:a16="http://schemas.microsoft.com/office/drawing/2014/main" id="{2919939F-834E-2D51-32B3-0F95AEE5E7A0}"/>
                  </a:ext>
                </a:extLst>
              </p:cNvPr>
              <p:cNvSpPr/>
              <p:nvPr/>
            </p:nvSpPr>
            <p:spPr>
              <a:xfrm>
                <a:off x="6415877" y="239062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3" name="Graphic 10815">
              <a:extLst>
                <a:ext uri="{FF2B5EF4-FFF2-40B4-BE49-F238E27FC236}">
                  <a16:creationId xmlns:a16="http://schemas.microsoft.com/office/drawing/2014/main" id="{A6ECD364-45B5-6CCB-0859-AA82452A5BE1}"/>
                </a:ext>
              </a:extLst>
            </p:cNvPr>
            <p:cNvGrpSpPr/>
            <p:nvPr/>
          </p:nvGrpSpPr>
          <p:grpSpPr>
            <a:xfrm>
              <a:off x="7240090" y="2657882"/>
              <a:ext cx="60361" cy="60200"/>
              <a:chOff x="6424986" y="2359274"/>
              <a:chExt cx="62876" cy="62708"/>
            </a:xfrm>
          </p:grpSpPr>
          <p:sp>
            <p:nvSpPr>
              <p:cNvPr id="11697" name="Freeform 14317">
                <a:extLst>
                  <a:ext uri="{FF2B5EF4-FFF2-40B4-BE49-F238E27FC236}">
                    <a16:creationId xmlns:a16="http://schemas.microsoft.com/office/drawing/2014/main" id="{41F1410A-FEB3-7A31-98D9-9AA19B320444}"/>
                  </a:ext>
                </a:extLst>
              </p:cNvPr>
              <p:cNvSpPr/>
              <p:nvPr/>
            </p:nvSpPr>
            <p:spPr>
              <a:xfrm>
                <a:off x="6456361" y="235927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8" name="Freeform 14318">
                <a:extLst>
                  <a:ext uri="{FF2B5EF4-FFF2-40B4-BE49-F238E27FC236}">
                    <a16:creationId xmlns:a16="http://schemas.microsoft.com/office/drawing/2014/main" id="{7D43A2BF-2415-DB9F-468F-81EE341DD8B3}"/>
                  </a:ext>
                </a:extLst>
              </p:cNvPr>
              <p:cNvSpPr/>
              <p:nvPr/>
            </p:nvSpPr>
            <p:spPr>
              <a:xfrm>
                <a:off x="6424986" y="239062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4" name="Graphic 10815">
              <a:extLst>
                <a:ext uri="{FF2B5EF4-FFF2-40B4-BE49-F238E27FC236}">
                  <a16:creationId xmlns:a16="http://schemas.microsoft.com/office/drawing/2014/main" id="{61A0003D-5C1E-E02D-4734-E8707B5EC1BA}"/>
                </a:ext>
              </a:extLst>
            </p:cNvPr>
            <p:cNvGrpSpPr/>
            <p:nvPr/>
          </p:nvGrpSpPr>
          <p:grpSpPr>
            <a:xfrm>
              <a:off x="7242276" y="2657882"/>
              <a:ext cx="60361" cy="60200"/>
              <a:chOff x="6427263" y="2359274"/>
              <a:chExt cx="62876" cy="62708"/>
            </a:xfrm>
          </p:grpSpPr>
          <p:sp>
            <p:nvSpPr>
              <p:cNvPr id="11695" name="Freeform 14320">
                <a:extLst>
                  <a:ext uri="{FF2B5EF4-FFF2-40B4-BE49-F238E27FC236}">
                    <a16:creationId xmlns:a16="http://schemas.microsoft.com/office/drawing/2014/main" id="{BF9CA233-8BFE-5641-55B5-0890C87DDBC6}"/>
                  </a:ext>
                </a:extLst>
              </p:cNvPr>
              <p:cNvSpPr/>
              <p:nvPr/>
            </p:nvSpPr>
            <p:spPr>
              <a:xfrm>
                <a:off x="6458638" y="235927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6" name="Freeform 14321">
                <a:extLst>
                  <a:ext uri="{FF2B5EF4-FFF2-40B4-BE49-F238E27FC236}">
                    <a16:creationId xmlns:a16="http://schemas.microsoft.com/office/drawing/2014/main" id="{BD56948D-6636-8D84-73C4-D4E1F7ED80FB}"/>
                  </a:ext>
                </a:extLst>
              </p:cNvPr>
              <p:cNvSpPr/>
              <p:nvPr/>
            </p:nvSpPr>
            <p:spPr>
              <a:xfrm>
                <a:off x="6427263" y="239062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5" name="Graphic 10815">
              <a:extLst>
                <a:ext uri="{FF2B5EF4-FFF2-40B4-BE49-F238E27FC236}">
                  <a16:creationId xmlns:a16="http://schemas.microsoft.com/office/drawing/2014/main" id="{7E5BC770-BB20-D0F6-B6EA-C36031835A6A}"/>
                </a:ext>
              </a:extLst>
            </p:cNvPr>
            <p:cNvGrpSpPr/>
            <p:nvPr/>
          </p:nvGrpSpPr>
          <p:grpSpPr>
            <a:xfrm>
              <a:off x="7251020" y="2657882"/>
              <a:ext cx="60361" cy="60200"/>
              <a:chOff x="6436372" y="2359274"/>
              <a:chExt cx="62876" cy="62708"/>
            </a:xfrm>
          </p:grpSpPr>
          <p:sp>
            <p:nvSpPr>
              <p:cNvPr id="11693" name="Freeform 14323">
                <a:extLst>
                  <a:ext uri="{FF2B5EF4-FFF2-40B4-BE49-F238E27FC236}">
                    <a16:creationId xmlns:a16="http://schemas.microsoft.com/office/drawing/2014/main" id="{01EF6EEB-5282-4577-2FFD-EF23F3B55853}"/>
                  </a:ext>
                </a:extLst>
              </p:cNvPr>
              <p:cNvSpPr/>
              <p:nvPr/>
            </p:nvSpPr>
            <p:spPr>
              <a:xfrm>
                <a:off x="6467873" y="235927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4" name="Freeform 14324">
                <a:extLst>
                  <a:ext uri="{FF2B5EF4-FFF2-40B4-BE49-F238E27FC236}">
                    <a16:creationId xmlns:a16="http://schemas.microsoft.com/office/drawing/2014/main" id="{720CBB48-7398-FF22-1A0C-0AF0EBDD0829}"/>
                  </a:ext>
                </a:extLst>
              </p:cNvPr>
              <p:cNvSpPr/>
              <p:nvPr/>
            </p:nvSpPr>
            <p:spPr>
              <a:xfrm>
                <a:off x="6436372" y="239062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6" name="Graphic 10815">
              <a:extLst>
                <a:ext uri="{FF2B5EF4-FFF2-40B4-BE49-F238E27FC236}">
                  <a16:creationId xmlns:a16="http://schemas.microsoft.com/office/drawing/2014/main" id="{8833DE90-E161-ECB7-761B-C39E37A36919}"/>
                </a:ext>
              </a:extLst>
            </p:cNvPr>
            <p:cNvGrpSpPr/>
            <p:nvPr/>
          </p:nvGrpSpPr>
          <p:grpSpPr>
            <a:xfrm>
              <a:off x="7289399" y="2661158"/>
              <a:ext cx="60361" cy="60200"/>
              <a:chOff x="6476350" y="2362687"/>
              <a:chExt cx="62876" cy="62708"/>
            </a:xfrm>
          </p:grpSpPr>
          <p:sp>
            <p:nvSpPr>
              <p:cNvPr id="11691" name="Freeform 14326">
                <a:extLst>
                  <a:ext uri="{FF2B5EF4-FFF2-40B4-BE49-F238E27FC236}">
                    <a16:creationId xmlns:a16="http://schemas.microsoft.com/office/drawing/2014/main" id="{B430C4E1-CABC-627F-7970-A417AEE18DC8}"/>
                  </a:ext>
                </a:extLst>
              </p:cNvPr>
              <p:cNvSpPr/>
              <p:nvPr/>
            </p:nvSpPr>
            <p:spPr>
              <a:xfrm>
                <a:off x="6507851" y="2362687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2" name="Freeform 14327">
                <a:extLst>
                  <a:ext uri="{FF2B5EF4-FFF2-40B4-BE49-F238E27FC236}">
                    <a16:creationId xmlns:a16="http://schemas.microsoft.com/office/drawing/2014/main" id="{993E01CE-8000-991A-9F48-80324495D3B4}"/>
                  </a:ext>
                </a:extLst>
              </p:cNvPr>
              <p:cNvSpPr/>
              <p:nvPr/>
            </p:nvSpPr>
            <p:spPr>
              <a:xfrm>
                <a:off x="6476350" y="239404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7" name="Graphic 10815">
              <a:extLst>
                <a:ext uri="{FF2B5EF4-FFF2-40B4-BE49-F238E27FC236}">
                  <a16:creationId xmlns:a16="http://schemas.microsoft.com/office/drawing/2014/main" id="{9752A01A-F32D-C768-1592-D174469C1883}"/>
                </a:ext>
              </a:extLst>
            </p:cNvPr>
            <p:cNvGrpSpPr/>
            <p:nvPr/>
          </p:nvGrpSpPr>
          <p:grpSpPr>
            <a:xfrm>
              <a:off x="7315754" y="2674267"/>
              <a:ext cx="60361" cy="60321"/>
              <a:chOff x="6503803" y="2376342"/>
              <a:chExt cx="62876" cy="62834"/>
            </a:xfrm>
          </p:grpSpPr>
          <p:sp>
            <p:nvSpPr>
              <p:cNvPr id="11689" name="Freeform 14332">
                <a:extLst>
                  <a:ext uri="{FF2B5EF4-FFF2-40B4-BE49-F238E27FC236}">
                    <a16:creationId xmlns:a16="http://schemas.microsoft.com/office/drawing/2014/main" id="{32EC2C9B-61FE-84EB-5D01-94FD6D1108AA}"/>
                  </a:ext>
                </a:extLst>
              </p:cNvPr>
              <p:cNvSpPr/>
              <p:nvPr/>
            </p:nvSpPr>
            <p:spPr>
              <a:xfrm>
                <a:off x="6535178" y="237634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0" name="Freeform 14333">
                <a:extLst>
                  <a:ext uri="{FF2B5EF4-FFF2-40B4-BE49-F238E27FC236}">
                    <a16:creationId xmlns:a16="http://schemas.microsoft.com/office/drawing/2014/main" id="{2C745573-8136-4858-0447-A9F0C00A7746}"/>
                  </a:ext>
                </a:extLst>
              </p:cNvPr>
              <p:cNvSpPr/>
              <p:nvPr/>
            </p:nvSpPr>
            <p:spPr>
              <a:xfrm>
                <a:off x="6503803" y="240769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8" name="Graphic 10815">
              <a:extLst>
                <a:ext uri="{FF2B5EF4-FFF2-40B4-BE49-F238E27FC236}">
                  <a16:creationId xmlns:a16="http://schemas.microsoft.com/office/drawing/2014/main" id="{B7B56D26-BE71-F378-BBE7-EF6558A57FA7}"/>
                </a:ext>
              </a:extLst>
            </p:cNvPr>
            <p:cNvGrpSpPr/>
            <p:nvPr/>
          </p:nvGrpSpPr>
          <p:grpSpPr>
            <a:xfrm>
              <a:off x="7347574" y="2709343"/>
              <a:ext cx="60239" cy="60321"/>
              <a:chOff x="6536949" y="2412879"/>
              <a:chExt cx="62749" cy="62834"/>
            </a:xfrm>
          </p:grpSpPr>
          <p:sp>
            <p:nvSpPr>
              <p:cNvPr id="11687" name="Freeform 14338">
                <a:extLst>
                  <a:ext uri="{FF2B5EF4-FFF2-40B4-BE49-F238E27FC236}">
                    <a16:creationId xmlns:a16="http://schemas.microsoft.com/office/drawing/2014/main" id="{EA80EBB7-4F03-1F3E-FBB7-241149835753}"/>
                  </a:ext>
                </a:extLst>
              </p:cNvPr>
              <p:cNvSpPr/>
              <p:nvPr/>
            </p:nvSpPr>
            <p:spPr>
              <a:xfrm>
                <a:off x="6568324" y="241287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8" name="Freeform 14339">
                <a:extLst>
                  <a:ext uri="{FF2B5EF4-FFF2-40B4-BE49-F238E27FC236}">
                    <a16:creationId xmlns:a16="http://schemas.microsoft.com/office/drawing/2014/main" id="{4BCAF5E6-441C-31C6-1867-6F4847716C91}"/>
                  </a:ext>
                </a:extLst>
              </p:cNvPr>
              <p:cNvSpPr/>
              <p:nvPr/>
            </p:nvSpPr>
            <p:spPr>
              <a:xfrm>
                <a:off x="6536949" y="244423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49" name="Graphic 10815">
              <a:extLst>
                <a:ext uri="{FF2B5EF4-FFF2-40B4-BE49-F238E27FC236}">
                  <a16:creationId xmlns:a16="http://schemas.microsoft.com/office/drawing/2014/main" id="{9327948B-AAC0-1ECC-2C64-B96E997FD4B8}"/>
                </a:ext>
              </a:extLst>
            </p:cNvPr>
            <p:cNvGrpSpPr/>
            <p:nvPr/>
          </p:nvGrpSpPr>
          <p:grpSpPr>
            <a:xfrm>
              <a:off x="7356319" y="2709343"/>
              <a:ext cx="60361" cy="60321"/>
              <a:chOff x="6546058" y="2412879"/>
              <a:chExt cx="62876" cy="62834"/>
            </a:xfrm>
          </p:grpSpPr>
          <p:sp>
            <p:nvSpPr>
              <p:cNvPr id="11685" name="Freeform 14341">
                <a:extLst>
                  <a:ext uri="{FF2B5EF4-FFF2-40B4-BE49-F238E27FC236}">
                    <a16:creationId xmlns:a16="http://schemas.microsoft.com/office/drawing/2014/main" id="{07198444-6476-2329-C609-1A13FBD82A04}"/>
                  </a:ext>
                </a:extLst>
              </p:cNvPr>
              <p:cNvSpPr/>
              <p:nvPr/>
            </p:nvSpPr>
            <p:spPr>
              <a:xfrm>
                <a:off x="6577432" y="241287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6" name="Freeform 14342">
                <a:extLst>
                  <a:ext uri="{FF2B5EF4-FFF2-40B4-BE49-F238E27FC236}">
                    <a16:creationId xmlns:a16="http://schemas.microsoft.com/office/drawing/2014/main" id="{18D5A21C-958F-8371-3179-478A63E9A011}"/>
                  </a:ext>
                </a:extLst>
              </p:cNvPr>
              <p:cNvSpPr/>
              <p:nvPr/>
            </p:nvSpPr>
            <p:spPr>
              <a:xfrm>
                <a:off x="6546058" y="244423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50" name="Graphic 10815">
              <a:extLst>
                <a:ext uri="{FF2B5EF4-FFF2-40B4-BE49-F238E27FC236}">
                  <a16:creationId xmlns:a16="http://schemas.microsoft.com/office/drawing/2014/main" id="{BF0402D8-D40A-9B51-20D4-A8027925EF5D}"/>
                </a:ext>
              </a:extLst>
            </p:cNvPr>
            <p:cNvGrpSpPr/>
            <p:nvPr/>
          </p:nvGrpSpPr>
          <p:grpSpPr>
            <a:xfrm>
              <a:off x="7355226" y="2709343"/>
              <a:ext cx="60361" cy="60321"/>
              <a:chOff x="6544919" y="2412879"/>
              <a:chExt cx="62876" cy="62834"/>
            </a:xfrm>
          </p:grpSpPr>
          <p:sp>
            <p:nvSpPr>
              <p:cNvPr id="11683" name="Freeform 14344">
                <a:extLst>
                  <a:ext uri="{FF2B5EF4-FFF2-40B4-BE49-F238E27FC236}">
                    <a16:creationId xmlns:a16="http://schemas.microsoft.com/office/drawing/2014/main" id="{047380D3-21BA-C456-492D-4D05CC44D4A2}"/>
                  </a:ext>
                </a:extLst>
              </p:cNvPr>
              <p:cNvSpPr/>
              <p:nvPr/>
            </p:nvSpPr>
            <p:spPr>
              <a:xfrm>
                <a:off x="6576294" y="241287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4" name="Freeform 14345">
                <a:extLst>
                  <a:ext uri="{FF2B5EF4-FFF2-40B4-BE49-F238E27FC236}">
                    <a16:creationId xmlns:a16="http://schemas.microsoft.com/office/drawing/2014/main" id="{74890BFF-055A-90EB-71F9-6F620FFCF88A}"/>
                  </a:ext>
                </a:extLst>
              </p:cNvPr>
              <p:cNvSpPr/>
              <p:nvPr/>
            </p:nvSpPr>
            <p:spPr>
              <a:xfrm>
                <a:off x="6544919" y="244423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51" name="Graphic 10815">
              <a:extLst>
                <a:ext uri="{FF2B5EF4-FFF2-40B4-BE49-F238E27FC236}">
                  <a16:creationId xmlns:a16="http://schemas.microsoft.com/office/drawing/2014/main" id="{2511897F-0C96-5057-4040-2148D26DB1D1}"/>
                </a:ext>
              </a:extLst>
            </p:cNvPr>
            <p:cNvGrpSpPr/>
            <p:nvPr/>
          </p:nvGrpSpPr>
          <p:grpSpPr>
            <a:xfrm>
              <a:off x="7363970" y="2709343"/>
              <a:ext cx="60361" cy="60321"/>
              <a:chOff x="6554028" y="2412879"/>
              <a:chExt cx="62876" cy="62834"/>
            </a:xfrm>
          </p:grpSpPr>
          <p:sp>
            <p:nvSpPr>
              <p:cNvPr id="11681" name="Freeform 14347">
                <a:extLst>
                  <a:ext uri="{FF2B5EF4-FFF2-40B4-BE49-F238E27FC236}">
                    <a16:creationId xmlns:a16="http://schemas.microsoft.com/office/drawing/2014/main" id="{69E5C331-2F10-A8DF-27E8-9B0F0917C44F}"/>
                  </a:ext>
                </a:extLst>
              </p:cNvPr>
              <p:cNvSpPr/>
              <p:nvPr/>
            </p:nvSpPr>
            <p:spPr>
              <a:xfrm>
                <a:off x="6585529" y="241287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2" name="Freeform 14348">
                <a:extLst>
                  <a:ext uri="{FF2B5EF4-FFF2-40B4-BE49-F238E27FC236}">
                    <a16:creationId xmlns:a16="http://schemas.microsoft.com/office/drawing/2014/main" id="{4A83E490-B5EC-F9CD-6C7F-5C675356BC95}"/>
                  </a:ext>
                </a:extLst>
              </p:cNvPr>
              <p:cNvSpPr/>
              <p:nvPr/>
            </p:nvSpPr>
            <p:spPr>
              <a:xfrm>
                <a:off x="6554028" y="244423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56" name="Graphic 10815">
              <a:extLst>
                <a:ext uri="{FF2B5EF4-FFF2-40B4-BE49-F238E27FC236}">
                  <a16:creationId xmlns:a16="http://schemas.microsoft.com/office/drawing/2014/main" id="{762CE597-0777-2116-4DEF-F4114803E487}"/>
                </a:ext>
              </a:extLst>
            </p:cNvPr>
            <p:cNvGrpSpPr/>
            <p:nvPr/>
          </p:nvGrpSpPr>
          <p:grpSpPr>
            <a:xfrm>
              <a:off x="7408906" y="2757527"/>
              <a:ext cx="60361" cy="60321"/>
              <a:chOff x="6600837" y="2463071"/>
              <a:chExt cx="62876" cy="62834"/>
            </a:xfrm>
          </p:grpSpPr>
          <p:sp>
            <p:nvSpPr>
              <p:cNvPr id="11679" name="Freeform 14356">
                <a:extLst>
                  <a:ext uri="{FF2B5EF4-FFF2-40B4-BE49-F238E27FC236}">
                    <a16:creationId xmlns:a16="http://schemas.microsoft.com/office/drawing/2014/main" id="{8F138E29-5D97-BBA8-EB99-ACF3DB4FC711}"/>
                  </a:ext>
                </a:extLst>
              </p:cNvPr>
              <p:cNvSpPr/>
              <p:nvPr/>
            </p:nvSpPr>
            <p:spPr>
              <a:xfrm>
                <a:off x="6632338" y="246307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rgbClr val="00A2E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0" name="Freeform 14357">
                <a:extLst>
                  <a:ext uri="{FF2B5EF4-FFF2-40B4-BE49-F238E27FC236}">
                    <a16:creationId xmlns:a16="http://schemas.microsoft.com/office/drawing/2014/main" id="{76820BD9-192C-EA7F-7F17-8C16C5CC02E0}"/>
                  </a:ext>
                </a:extLst>
              </p:cNvPr>
              <p:cNvSpPr/>
              <p:nvPr/>
            </p:nvSpPr>
            <p:spPr>
              <a:xfrm>
                <a:off x="6600837" y="249455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rgbClr val="00A2E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57" name="Graphic 10815">
              <a:extLst>
                <a:ext uri="{FF2B5EF4-FFF2-40B4-BE49-F238E27FC236}">
                  <a16:creationId xmlns:a16="http://schemas.microsoft.com/office/drawing/2014/main" id="{0D021DDE-931C-46FE-5437-54B2323068E9}"/>
                </a:ext>
              </a:extLst>
            </p:cNvPr>
            <p:cNvGrpSpPr/>
            <p:nvPr/>
          </p:nvGrpSpPr>
          <p:grpSpPr>
            <a:xfrm>
              <a:off x="7429797" y="2792603"/>
              <a:ext cx="60361" cy="60321"/>
              <a:chOff x="6622597" y="2499609"/>
              <a:chExt cx="62876" cy="62834"/>
            </a:xfrm>
          </p:grpSpPr>
          <p:sp>
            <p:nvSpPr>
              <p:cNvPr id="11677" name="Freeform 14365">
                <a:extLst>
                  <a:ext uri="{FF2B5EF4-FFF2-40B4-BE49-F238E27FC236}">
                    <a16:creationId xmlns:a16="http://schemas.microsoft.com/office/drawing/2014/main" id="{692A632D-1E3C-2BE8-1DE3-4A3D0B878A54}"/>
                  </a:ext>
                </a:extLst>
              </p:cNvPr>
              <p:cNvSpPr/>
              <p:nvPr/>
            </p:nvSpPr>
            <p:spPr>
              <a:xfrm>
                <a:off x="6653972" y="249960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8" name="Freeform 14366">
                <a:extLst>
                  <a:ext uri="{FF2B5EF4-FFF2-40B4-BE49-F238E27FC236}">
                    <a16:creationId xmlns:a16="http://schemas.microsoft.com/office/drawing/2014/main" id="{A9B35CC9-92B5-CAF6-6871-4D1EFC51AC42}"/>
                  </a:ext>
                </a:extLst>
              </p:cNvPr>
              <p:cNvSpPr/>
              <p:nvPr/>
            </p:nvSpPr>
            <p:spPr>
              <a:xfrm>
                <a:off x="6622597" y="253096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59" name="Graphic 10815">
              <a:extLst>
                <a:ext uri="{FF2B5EF4-FFF2-40B4-BE49-F238E27FC236}">
                  <a16:creationId xmlns:a16="http://schemas.microsoft.com/office/drawing/2014/main" id="{B1EFB0E5-9E41-55CB-9191-D367AFDE60AE}"/>
                </a:ext>
              </a:extLst>
            </p:cNvPr>
            <p:cNvGrpSpPr/>
            <p:nvPr/>
          </p:nvGrpSpPr>
          <p:grpSpPr>
            <a:xfrm>
              <a:off x="7446193" y="2792603"/>
              <a:ext cx="60361" cy="60321"/>
              <a:chOff x="6639676" y="2499609"/>
              <a:chExt cx="62876" cy="62834"/>
            </a:xfrm>
          </p:grpSpPr>
          <p:sp>
            <p:nvSpPr>
              <p:cNvPr id="11675" name="Freeform 14371">
                <a:extLst>
                  <a:ext uri="{FF2B5EF4-FFF2-40B4-BE49-F238E27FC236}">
                    <a16:creationId xmlns:a16="http://schemas.microsoft.com/office/drawing/2014/main" id="{B58774CB-1A6F-3A6D-8A38-A2BFBCDF3A1B}"/>
                  </a:ext>
                </a:extLst>
              </p:cNvPr>
              <p:cNvSpPr/>
              <p:nvPr/>
            </p:nvSpPr>
            <p:spPr>
              <a:xfrm>
                <a:off x="6671177" y="249960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6" name="Freeform 14372">
                <a:extLst>
                  <a:ext uri="{FF2B5EF4-FFF2-40B4-BE49-F238E27FC236}">
                    <a16:creationId xmlns:a16="http://schemas.microsoft.com/office/drawing/2014/main" id="{3DFEFE88-F6BF-2F2C-F653-B1C571BCEE9A}"/>
                  </a:ext>
                </a:extLst>
              </p:cNvPr>
              <p:cNvSpPr/>
              <p:nvPr/>
            </p:nvSpPr>
            <p:spPr>
              <a:xfrm>
                <a:off x="6639676" y="253096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0" name="Graphic 10815">
              <a:extLst>
                <a:ext uri="{FF2B5EF4-FFF2-40B4-BE49-F238E27FC236}">
                  <a16:creationId xmlns:a16="http://schemas.microsoft.com/office/drawing/2014/main" id="{46010C4B-658F-A3F5-2A82-39A5946E925B}"/>
                </a:ext>
              </a:extLst>
            </p:cNvPr>
            <p:cNvGrpSpPr/>
            <p:nvPr/>
          </p:nvGrpSpPr>
          <p:grpSpPr>
            <a:xfrm>
              <a:off x="7483478" y="2826589"/>
              <a:ext cx="60361" cy="60321"/>
              <a:chOff x="6678515" y="2535009"/>
              <a:chExt cx="62876" cy="62834"/>
            </a:xfrm>
          </p:grpSpPr>
          <p:sp>
            <p:nvSpPr>
              <p:cNvPr id="11673" name="Freeform 14380">
                <a:extLst>
                  <a:ext uri="{FF2B5EF4-FFF2-40B4-BE49-F238E27FC236}">
                    <a16:creationId xmlns:a16="http://schemas.microsoft.com/office/drawing/2014/main" id="{FD1E244E-FFC8-DF61-C336-DC27D09811D8}"/>
                  </a:ext>
                </a:extLst>
              </p:cNvPr>
              <p:cNvSpPr/>
              <p:nvPr/>
            </p:nvSpPr>
            <p:spPr>
              <a:xfrm>
                <a:off x="6710017" y="253500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4" name="Freeform 14381">
                <a:extLst>
                  <a:ext uri="{FF2B5EF4-FFF2-40B4-BE49-F238E27FC236}">
                    <a16:creationId xmlns:a16="http://schemas.microsoft.com/office/drawing/2014/main" id="{37A5C205-058F-BA53-64E3-5250877828A0}"/>
                  </a:ext>
                </a:extLst>
              </p:cNvPr>
              <p:cNvSpPr/>
              <p:nvPr/>
            </p:nvSpPr>
            <p:spPr>
              <a:xfrm>
                <a:off x="6678515" y="256636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1" name="Graphic 10815">
              <a:extLst>
                <a:ext uri="{FF2B5EF4-FFF2-40B4-BE49-F238E27FC236}">
                  <a16:creationId xmlns:a16="http://schemas.microsoft.com/office/drawing/2014/main" id="{FEF1244D-CE98-CA8E-430F-649C3BDA4A81}"/>
                </a:ext>
              </a:extLst>
            </p:cNvPr>
            <p:cNvGrpSpPr/>
            <p:nvPr/>
          </p:nvGrpSpPr>
          <p:grpSpPr>
            <a:xfrm>
              <a:off x="7492343" y="2841882"/>
              <a:ext cx="60239" cy="60321"/>
              <a:chOff x="6687750" y="2550939"/>
              <a:chExt cx="62749" cy="62834"/>
            </a:xfrm>
          </p:grpSpPr>
          <p:sp>
            <p:nvSpPr>
              <p:cNvPr id="11671" name="Freeform 14386">
                <a:extLst>
                  <a:ext uri="{FF2B5EF4-FFF2-40B4-BE49-F238E27FC236}">
                    <a16:creationId xmlns:a16="http://schemas.microsoft.com/office/drawing/2014/main" id="{9CCDE4F5-7C12-F992-D4BC-06183DE25FF5}"/>
                  </a:ext>
                </a:extLst>
              </p:cNvPr>
              <p:cNvSpPr/>
              <p:nvPr/>
            </p:nvSpPr>
            <p:spPr>
              <a:xfrm>
                <a:off x="6719125" y="255093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2" name="Freeform 14387">
                <a:extLst>
                  <a:ext uri="{FF2B5EF4-FFF2-40B4-BE49-F238E27FC236}">
                    <a16:creationId xmlns:a16="http://schemas.microsoft.com/office/drawing/2014/main" id="{5D77A08C-375F-CD46-E113-9ED0D9E1A7DC}"/>
                  </a:ext>
                </a:extLst>
              </p:cNvPr>
              <p:cNvSpPr/>
              <p:nvPr/>
            </p:nvSpPr>
            <p:spPr>
              <a:xfrm>
                <a:off x="6687750" y="2582420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2" name="Graphic 10815">
              <a:extLst>
                <a:ext uri="{FF2B5EF4-FFF2-40B4-BE49-F238E27FC236}">
                  <a16:creationId xmlns:a16="http://schemas.microsoft.com/office/drawing/2014/main" id="{C73DB6AA-7629-170F-25A1-C035C077A204}"/>
                </a:ext>
              </a:extLst>
            </p:cNvPr>
            <p:cNvGrpSpPr/>
            <p:nvPr/>
          </p:nvGrpSpPr>
          <p:grpSpPr>
            <a:xfrm>
              <a:off x="7498903" y="2852927"/>
              <a:ext cx="60239" cy="60200"/>
              <a:chOff x="6694582" y="2562444"/>
              <a:chExt cx="62749" cy="62708"/>
            </a:xfrm>
          </p:grpSpPr>
          <p:sp>
            <p:nvSpPr>
              <p:cNvPr id="11669" name="Freeform 14392">
                <a:extLst>
                  <a:ext uri="{FF2B5EF4-FFF2-40B4-BE49-F238E27FC236}">
                    <a16:creationId xmlns:a16="http://schemas.microsoft.com/office/drawing/2014/main" id="{EFACCCAF-B3F5-0F86-D737-47F4B328FCE1}"/>
                  </a:ext>
                </a:extLst>
              </p:cNvPr>
              <p:cNvSpPr/>
              <p:nvPr/>
            </p:nvSpPr>
            <p:spPr>
              <a:xfrm>
                <a:off x="6725957" y="256244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0" name="Freeform 14393">
                <a:extLst>
                  <a:ext uri="{FF2B5EF4-FFF2-40B4-BE49-F238E27FC236}">
                    <a16:creationId xmlns:a16="http://schemas.microsoft.com/office/drawing/2014/main" id="{7D34F9C5-4334-B686-BCAD-8F6CC45B6748}"/>
                  </a:ext>
                </a:extLst>
              </p:cNvPr>
              <p:cNvSpPr/>
              <p:nvPr/>
            </p:nvSpPr>
            <p:spPr>
              <a:xfrm>
                <a:off x="6694582" y="259379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3" name="Graphic 10815">
              <a:extLst>
                <a:ext uri="{FF2B5EF4-FFF2-40B4-BE49-F238E27FC236}">
                  <a16:creationId xmlns:a16="http://schemas.microsoft.com/office/drawing/2014/main" id="{A5743447-E3E8-4F43-5410-5C92812F1969}"/>
                </a:ext>
              </a:extLst>
            </p:cNvPr>
            <p:cNvGrpSpPr/>
            <p:nvPr/>
          </p:nvGrpSpPr>
          <p:grpSpPr>
            <a:xfrm>
              <a:off x="7524043" y="2908756"/>
              <a:ext cx="60361" cy="60321"/>
              <a:chOff x="6720770" y="2620601"/>
              <a:chExt cx="62876" cy="62834"/>
            </a:xfrm>
          </p:grpSpPr>
          <p:sp>
            <p:nvSpPr>
              <p:cNvPr id="11667" name="Freeform 14398">
                <a:extLst>
                  <a:ext uri="{FF2B5EF4-FFF2-40B4-BE49-F238E27FC236}">
                    <a16:creationId xmlns:a16="http://schemas.microsoft.com/office/drawing/2014/main" id="{19488B2A-A067-9A88-26A6-A0F7B8690821}"/>
                  </a:ext>
                </a:extLst>
              </p:cNvPr>
              <p:cNvSpPr/>
              <p:nvPr/>
            </p:nvSpPr>
            <p:spPr>
              <a:xfrm>
                <a:off x="6752271" y="262060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8" name="Freeform 14399">
                <a:extLst>
                  <a:ext uri="{FF2B5EF4-FFF2-40B4-BE49-F238E27FC236}">
                    <a16:creationId xmlns:a16="http://schemas.microsoft.com/office/drawing/2014/main" id="{836AFCB0-11C5-9F4C-C74A-F5A515594816}"/>
                  </a:ext>
                </a:extLst>
              </p:cNvPr>
              <p:cNvSpPr/>
              <p:nvPr/>
            </p:nvSpPr>
            <p:spPr>
              <a:xfrm>
                <a:off x="6720770" y="26519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4" name="Graphic 10815">
              <a:extLst>
                <a:ext uri="{FF2B5EF4-FFF2-40B4-BE49-F238E27FC236}">
                  <a16:creationId xmlns:a16="http://schemas.microsoft.com/office/drawing/2014/main" id="{000D2915-7A03-82E0-D776-837A29640097}"/>
                </a:ext>
              </a:extLst>
            </p:cNvPr>
            <p:cNvGrpSpPr/>
            <p:nvPr/>
          </p:nvGrpSpPr>
          <p:grpSpPr>
            <a:xfrm>
              <a:off x="7532909" y="2908756"/>
              <a:ext cx="60239" cy="60321"/>
              <a:chOff x="6730005" y="2620601"/>
              <a:chExt cx="62749" cy="62834"/>
            </a:xfrm>
          </p:grpSpPr>
          <p:sp>
            <p:nvSpPr>
              <p:cNvPr id="11665" name="Freeform 14401">
                <a:extLst>
                  <a:ext uri="{FF2B5EF4-FFF2-40B4-BE49-F238E27FC236}">
                    <a16:creationId xmlns:a16="http://schemas.microsoft.com/office/drawing/2014/main" id="{9554303B-C7EF-0575-4D0F-F88DF171493E}"/>
                  </a:ext>
                </a:extLst>
              </p:cNvPr>
              <p:cNvSpPr/>
              <p:nvPr/>
            </p:nvSpPr>
            <p:spPr>
              <a:xfrm>
                <a:off x="6761380" y="262060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6" name="Freeform 14402">
                <a:extLst>
                  <a:ext uri="{FF2B5EF4-FFF2-40B4-BE49-F238E27FC236}">
                    <a16:creationId xmlns:a16="http://schemas.microsoft.com/office/drawing/2014/main" id="{740775D3-7480-CC60-2DBC-BCA194AC8575}"/>
                  </a:ext>
                </a:extLst>
              </p:cNvPr>
              <p:cNvSpPr/>
              <p:nvPr/>
            </p:nvSpPr>
            <p:spPr>
              <a:xfrm>
                <a:off x="6730005" y="265195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5" name="Graphic 10815">
              <a:extLst>
                <a:ext uri="{FF2B5EF4-FFF2-40B4-BE49-F238E27FC236}">
                  <a16:creationId xmlns:a16="http://schemas.microsoft.com/office/drawing/2014/main" id="{6A8FCDEE-4DA2-3E8D-F142-2E4B249124C6}"/>
                </a:ext>
              </a:extLst>
            </p:cNvPr>
            <p:cNvGrpSpPr/>
            <p:nvPr/>
          </p:nvGrpSpPr>
          <p:grpSpPr>
            <a:xfrm>
              <a:off x="7538373" y="2908756"/>
              <a:ext cx="60239" cy="60321"/>
              <a:chOff x="6735698" y="2620601"/>
              <a:chExt cx="62749" cy="62834"/>
            </a:xfrm>
          </p:grpSpPr>
          <p:sp>
            <p:nvSpPr>
              <p:cNvPr id="11663" name="Freeform 14404">
                <a:extLst>
                  <a:ext uri="{FF2B5EF4-FFF2-40B4-BE49-F238E27FC236}">
                    <a16:creationId xmlns:a16="http://schemas.microsoft.com/office/drawing/2014/main" id="{DD695140-2488-3951-2C33-9970B87E6AA0}"/>
                  </a:ext>
                </a:extLst>
              </p:cNvPr>
              <p:cNvSpPr/>
              <p:nvPr/>
            </p:nvSpPr>
            <p:spPr>
              <a:xfrm>
                <a:off x="6767073" y="262060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4" name="Freeform 14405">
                <a:extLst>
                  <a:ext uri="{FF2B5EF4-FFF2-40B4-BE49-F238E27FC236}">
                    <a16:creationId xmlns:a16="http://schemas.microsoft.com/office/drawing/2014/main" id="{403CA725-F848-B5FF-D5CD-B64414A8735A}"/>
                  </a:ext>
                </a:extLst>
              </p:cNvPr>
              <p:cNvSpPr/>
              <p:nvPr/>
            </p:nvSpPr>
            <p:spPr>
              <a:xfrm>
                <a:off x="6735698" y="265195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6" name="Graphic 10815">
              <a:extLst>
                <a:ext uri="{FF2B5EF4-FFF2-40B4-BE49-F238E27FC236}">
                  <a16:creationId xmlns:a16="http://schemas.microsoft.com/office/drawing/2014/main" id="{F1292241-6F5D-9ED6-20D4-B08EE80E1555}"/>
                </a:ext>
              </a:extLst>
            </p:cNvPr>
            <p:cNvGrpSpPr/>
            <p:nvPr/>
          </p:nvGrpSpPr>
          <p:grpSpPr>
            <a:xfrm>
              <a:off x="7547119" y="2908756"/>
              <a:ext cx="60361" cy="60321"/>
              <a:chOff x="6744807" y="2620601"/>
              <a:chExt cx="62876" cy="62834"/>
            </a:xfrm>
          </p:grpSpPr>
          <p:sp>
            <p:nvSpPr>
              <p:cNvPr id="11661" name="Freeform 14407">
                <a:extLst>
                  <a:ext uri="{FF2B5EF4-FFF2-40B4-BE49-F238E27FC236}">
                    <a16:creationId xmlns:a16="http://schemas.microsoft.com/office/drawing/2014/main" id="{62752DDE-A707-0E63-D15A-71A2F0FEF5BE}"/>
                  </a:ext>
                </a:extLst>
              </p:cNvPr>
              <p:cNvSpPr/>
              <p:nvPr/>
            </p:nvSpPr>
            <p:spPr>
              <a:xfrm>
                <a:off x="6776182" y="262060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2" name="Freeform 14408">
                <a:extLst>
                  <a:ext uri="{FF2B5EF4-FFF2-40B4-BE49-F238E27FC236}">
                    <a16:creationId xmlns:a16="http://schemas.microsoft.com/office/drawing/2014/main" id="{94BB2C59-6A49-D52E-F1E1-ED1CE6A81D76}"/>
                  </a:ext>
                </a:extLst>
              </p:cNvPr>
              <p:cNvSpPr/>
              <p:nvPr/>
            </p:nvSpPr>
            <p:spPr>
              <a:xfrm>
                <a:off x="6744807" y="26519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7" name="Graphic 10815">
              <a:extLst>
                <a:ext uri="{FF2B5EF4-FFF2-40B4-BE49-F238E27FC236}">
                  <a16:creationId xmlns:a16="http://schemas.microsoft.com/office/drawing/2014/main" id="{71437633-B547-1D9A-7BA4-99C3D04AA60A}"/>
                </a:ext>
              </a:extLst>
            </p:cNvPr>
            <p:cNvGrpSpPr/>
            <p:nvPr/>
          </p:nvGrpSpPr>
          <p:grpSpPr>
            <a:xfrm>
              <a:off x="7559142" y="2927447"/>
              <a:ext cx="60361" cy="60200"/>
              <a:chOff x="6757332" y="2640071"/>
              <a:chExt cx="62876" cy="62708"/>
            </a:xfrm>
          </p:grpSpPr>
          <p:sp>
            <p:nvSpPr>
              <p:cNvPr id="11659" name="Freeform 14416">
                <a:extLst>
                  <a:ext uri="{FF2B5EF4-FFF2-40B4-BE49-F238E27FC236}">
                    <a16:creationId xmlns:a16="http://schemas.microsoft.com/office/drawing/2014/main" id="{C4A5C048-9638-AF8F-9142-2430673B46A0}"/>
                  </a:ext>
                </a:extLst>
              </p:cNvPr>
              <p:cNvSpPr/>
              <p:nvPr/>
            </p:nvSpPr>
            <p:spPr>
              <a:xfrm>
                <a:off x="6788833" y="264007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0" name="Freeform 14417">
                <a:extLst>
                  <a:ext uri="{FF2B5EF4-FFF2-40B4-BE49-F238E27FC236}">
                    <a16:creationId xmlns:a16="http://schemas.microsoft.com/office/drawing/2014/main" id="{7168F780-F8D3-DF7F-B3CD-68E98414D04B}"/>
                  </a:ext>
                </a:extLst>
              </p:cNvPr>
              <p:cNvSpPr/>
              <p:nvPr/>
            </p:nvSpPr>
            <p:spPr>
              <a:xfrm>
                <a:off x="6757332" y="267142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8" name="Graphic 10815">
              <a:extLst>
                <a:ext uri="{FF2B5EF4-FFF2-40B4-BE49-F238E27FC236}">
                  <a16:creationId xmlns:a16="http://schemas.microsoft.com/office/drawing/2014/main" id="{16E74867-84B3-DF54-8562-3CF50824CC15}"/>
                </a:ext>
              </a:extLst>
            </p:cNvPr>
            <p:cNvGrpSpPr/>
            <p:nvPr/>
          </p:nvGrpSpPr>
          <p:grpSpPr>
            <a:xfrm>
              <a:off x="7568008" y="2927447"/>
              <a:ext cx="60239" cy="60200"/>
              <a:chOff x="6766567" y="2640071"/>
              <a:chExt cx="62749" cy="62708"/>
            </a:xfrm>
          </p:grpSpPr>
          <p:sp>
            <p:nvSpPr>
              <p:cNvPr id="11657" name="Freeform 14419">
                <a:extLst>
                  <a:ext uri="{FF2B5EF4-FFF2-40B4-BE49-F238E27FC236}">
                    <a16:creationId xmlns:a16="http://schemas.microsoft.com/office/drawing/2014/main" id="{84B0B953-8526-8DD7-8ECC-46F82503CB63}"/>
                  </a:ext>
                </a:extLst>
              </p:cNvPr>
              <p:cNvSpPr/>
              <p:nvPr/>
            </p:nvSpPr>
            <p:spPr>
              <a:xfrm>
                <a:off x="6797942" y="264007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rgbClr val="00A2E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8" name="Freeform 14420">
                <a:extLst>
                  <a:ext uri="{FF2B5EF4-FFF2-40B4-BE49-F238E27FC236}">
                    <a16:creationId xmlns:a16="http://schemas.microsoft.com/office/drawing/2014/main" id="{DE54AB1B-22B8-6DB1-E0E5-1984C9F351D4}"/>
                  </a:ext>
                </a:extLst>
              </p:cNvPr>
              <p:cNvSpPr/>
              <p:nvPr/>
            </p:nvSpPr>
            <p:spPr>
              <a:xfrm>
                <a:off x="6766567" y="267142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rgbClr val="00A2E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69" name="Graphic 10815">
              <a:extLst>
                <a:ext uri="{FF2B5EF4-FFF2-40B4-BE49-F238E27FC236}">
                  <a16:creationId xmlns:a16="http://schemas.microsoft.com/office/drawing/2014/main" id="{7D95ECEB-97FB-60AE-923C-83A8065DB9D4}"/>
                </a:ext>
              </a:extLst>
            </p:cNvPr>
            <p:cNvGrpSpPr/>
            <p:nvPr/>
          </p:nvGrpSpPr>
          <p:grpSpPr>
            <a:xfrm>
              <a:off x="7588777" y="2965800"/>
              <a:ext cx="60361" cy="60200"/>
              <a:chOff x="6788201" y="2680022"/>
              <a:chExt cx="62876" cy="62708"/>
            </a:xfrm>
          </p:grpSpPr>
          <p:sp>
            <p:nvSpPr>
              <p:cNvPr id="11655" name="Freeform 14422">
                <a:extLst>
                  <a:ext uri="{FF2B5EF4-FFF2-40B4-BE49-F238E27FC236}">
                    <a16:creationId xmlns:a16="http://schemas.microsoft.com/office/drawing/2014/main" id="{B8B0ED62-1594-6823-B372-CE9E8322C55D}"/>
                  </a:ext>
                </a:extLst>
              </p:cNvPr>
              <p:cNvSpPr/>
              <p:nvPr/>
            </p:nvSpPr>
            <p:spPr>
              <a:xfrm>
                <a:off x="6819576" y="268002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6" name="Freeform 14423">
                <a:extLst>
                  <a:ext uri="{FF2B5EF4-FFF2-40B4-BE49-F238E27FC236}">
                    <a16:creationId xmlns:a16="http://schemas.microsoft.com/office/drawing/2014/main" id="{1CCB1BC7-8654-25E6-8643-77ADE53A34CA}"/>
                  </a:ext>
                </a:extLst>
              </p:cNvPr>
              <p:cNvSpPr/>
              <p:nvPr/>
            </p:nvSpPr>
            <p:spPr>
              <a:xfrm>
                <a:off x="6788201" y="271137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0" name="Graphic 10815">
              <a:extLst>
                <a:ext uri="{FF2B5EF4-FFF2-40B4-BE49-F238E27FC236}">
                  <a16:creationId xmlns:a16="http://schemas.microsoft.com/office/drawing/2014/main" id="{DC104F5F-B521-E159-2393-0CF29E7082BF}"/>
                </a:ext>
              </a:extLst>
            </p:cNvPr>
            <p:cNvGrpSpPr/>
            <p:nvPr/>
          </p:nvGrpSpPr>
          <p:grpSpPr>
            <a:xfrm>
              <a:off x="7654602" y="3049062"/>
              <a:ext cx="60239" cy="60200"/>
              <a:chOff x="6856770" y="2766752"/>
              <a:chExt cx="62749" cy="62708"/>
            </a:xfrm>
          </p:grpSpPr>
          <p:sp>
            <p:nvSpPr>
              <p:cNvPr id="11653" name="Freeform 14428">
                <a:extLst>
                  <a:ext uri="{FF2B5EF4-FFF2-40B4-BE49-F238E27FC236}">
                    <a16:creationId xmlns:a16="http://schemas.microsoft.com/office/drawing/2014/main" id="{DC7FF093-9250-D8F2-5C9C-FCACC29C0D04}"/>
                  </a:ext>
                </a:extLst>
              </p:cNvPr>
              <p:cNvSpPr/>
              <p:nvPr/>
            </p:nvSpPr>
            <p:spPr>
              <a:xfrm>
                <a:off x="6888145" y="276675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4" name="Freeform 14429">
                <a:extLst>
                  <a:ext uri="{FF2B5EF4-FFF2-40B4-BE49-F238E27FC236}">
                    <a16:creationId xmlns:a16="http://schemas.microsoft.com/office/drawing/2014/main" id="{C3FB6D9D-11DD-9BCD-E94F-C312FE883BBF}"/>
                  </a:ext>
                </a:extLst>
              </p:cNvPr>
              <p:cNvSpPr/>
              <p:nvPr/>
            </p:nvSpPr>
            <p:spPr>
              <a:xfrm>
                <a:off x="6856770" y="279810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1" name="Graphic 10815">
              <a:extLst>
                <a:ext uri="{FF2B5EF4-FFF2-40B4-BE49-F238E27FC236}">
                  <a16:creationId xmlns:a16="http://schemas.microsoft.com/office/drawing/2014/main" id="{1CCCE331-C7FA-7630-E6C6-CE41D7CFB42B}"/>
                </a:ext>
              </a:extLst>
            </p:cNvPr>
            <p:cNvGrpSpPr/>
            <p:nvPr/>
          </p:nvGrpSpPr>
          <p:grpSpPr>
            <a:xfrm>
              <a:off x="7721644" y="3175410"/>
              <a:ext cx="60361" cy="60200"/>
              <a:chOff x="6926604" y="2898364"/>
              <a:chExt cx="62876" cy="62708"/>
            </a:xfrm>
          </p:grpSpPr>
          <p:sp>
            <p:nvSpPr>
              <p:cNvPr id="11651" name="Freeform 14434">
                <a:extLst>
                  <a:ext uri="{FF2B5EF4-FFF2-40B4-BE49-F238E27FC236}">
                    <a16:creationId xmlns:a16="http://schemas.microsoft.com/office/drawing/2014/main" id="{628C72A3-47D0-9BA8-4273-13C98A71B299}"/>
                  </a:ext>
                </a:extLst>
              </p:cNvPr>
              <p:cNvSpPr/>
              <p:nvPr/>
            </p:nvSpPr>
            <p:spPr>
              <a:xfrm>
                <a:off x="6958106" y="289836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2" name="Freeform 14435">
                <a:extLst>
                  <a:ext uri="{FF2B5EF4-FFF2-40B4-BE49-F238E27FC236}">
                    <a16:creationId xmlns:a16="http://schemas.microsoft.com/office/drawing/2014/main" id="{C2D9C450-6BAD-161C-99D8-1445893B3988}"/>
                  </a:ext>
                </a:extLst>
              </p:cNvPr>
              <p:cNvSpPr/>
              <p:nvPr/>
            </p:nvSpPr>
            <p:spPr>
              <a:xfrm>
                <a:off x="6926604" y="292971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2" name="Graphic 10815">
              <a:extLst>
                <a:ext uri="{FF2B5EF4-FFF2-40B4-BE49-F238E27FC236}">
                  <a16:creationId xmlns:a16="http://schemas.microsoft.com/office/drawing/2014/main" id="{84873BD8-D590-2560-C636-BF3819DE2EE8}"/>
                </a:ext>
              </a:extLst>
            </p:cNvPr>
            <p:cNvGrpSpPr/>
            <p:nvPr/>
          </p:nvGrpSpPr>
          <p:grpSpPr>
            <a:xfrm>
              <a:off x="7730387" y="3175410"/>
              <a:ext cx="60361" cy="60200"/>
              <a:chOff x="6935713" y="2898364"/>
              <a:chExt cx="62876" cy="62708"/>
            </a:xfrm>
          </p:grpSpPr>
          <p:sp>
            <p:nvSpPr>
              <p:cNvPr id="11649" name="Freeform 14437">
                <a:extLst>
                  <a:ext uri="{FF2B5EF4-FFF2-40B4-BE49-F238E27FC236}">
                    <a16:creationId xmlns:a16="http://schemas.microsoft.com/office/drawing/2014/main" id="{133720D3-2E0F-7873-C9CC-618C8B452968}"/>
                  </a:ext>
                </a:extLst>
              </p:cNvPr>
              <p:cNvSpPr/>
              <p:nvPr/>
            </p:nvSpPr>
            <p:spPr>
              <a:xfrm>
                <a:off x="6967215" y="289836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0" name="Freeform 14438">
                <a:extLst>
                  <a:ext uri="{FF2B5EF4-FFF2-40B4-BE49-F238E27FC236}">
                    <a16:creationId xmlns:a16="http://schemas.microsoft.com/office/drawing/2014/main" id="{7143D1B6-F104-47E6-2A7C-512DFA862BC7}"/>
                  </a:ext>
                </a:extLst>
              </p:cNvPr>
              <p:cNvSpPr/>
              <p:nvPr/>
            </p:nvSpPr>
            <p:spPr>
              <a:xfrm>
                <a:off x="6935713" y="292971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3" name="Graphic 10815">
              <a:extLst>
                <a:ext uri="{FF2B5EF4-FFF2-40B4-BE49-F238E27FC236}">
                  <a16:creationId xmlns:a16="http://schemas.microsoft.com/office/drawing/2014/main" id="{D0DE5F65-1964-0400-B18C-92C1AF4671E2}"/>
                </a:ext>
              </a:extLst>
            </p:cNvPr>
            <p:cNvGrpSpPr/>
            <p:nvPr/>
          </p:nvGrpSpPr>
          <p:grpSpPr>
            <a:xfrm>
              <a:off x="7759901" y="3221409"/>
              <a:ext cx="60361" cy="60200"/>
              <a:chOff x="6966455" y="2946280"/>
              <a:chExt cx="62876" cy="62708"/>
            </a:xfrm>
          </p:grpSpPr>
          <p:sp>
            <p:nvSpPr>
              <p:cNvPr id="11647" name="Freeform 14440">
                <a:extLst>
                  <a:ext uri="{FF2B5EF4-FFF2-40B4-BE49-F238E27FC236}">
                    <a16:creationId xmlns:a16="http://schemas.microsoft.com/office/drawing/2014/main" id="{5192B0E4-8C89-E545-1858-392D655E8338}"/>
                  </a:ext>
                </a:extLst>
              </p:cNvPr>
              <p:cNvSpPr/>
              <p:nvPr/>
            </p:nvSpPr>
            <p:spPr>
              <a:xfrm>
                <a:off x="6997830" y="2946280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8" name="Freeform 14441">
                <a:extLst>
                  <a:ext uri="{FF2B5EF4-FFF2-40B4-BE49-F238E27FC236}">
                    <a16:creationId xmlns:a16="http://schemas.microsoft.com/office/drawing/2014/main" id="{EC765C7B-E197-5488-D33B-049E876B981C}"/>
                  </a:ext>
                </a:extLst>
              </p:cNvPr>
              <p:cNvSpPr/>
              <p:nvPr/>
            </p:nvSpPr>
            <p:spPr>
              <a:xfrm>
                <a:off x="6966455" y="297763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4" name="Graphic 10815">
              <a:extLst>
                <a:ext uri="{FF2B5EF4-FFF2-40B4-BE49-F238E27FC236}">
                  <a16:creationId xmlns:a16="http://schemas.microsoft.com/office/drawing/2014/main" id="{167A70EF-FB34-0535-92D7-596C4293C325}"/>
                </a:ext>
              </a:extLst>
            </p:cNvPr>
            <p:cNvGrpSpPr/>
            <p:nvPr/>
          </p:nvGrpSpPr>
          <p:grpSpPr>
            <a:xfrm>
              <a:off x="7768645" y="3221409"/>
              <a:ext cx="60361" cy="60200"/>
              <a:chOff x="6975564" y="2946280"/>
              <a:chExt cx="62876" cy="62708"/>
            </a:xfrm>
          </p:grpSpPr>
          <p:sp>
            <p:nvSpPr>
              <p:cNvPr id="11645" name="Freeform 14443">
                <a:extLst>
                  <a:ext uri="{FF2B5EF4-FFF2-40B4-BE49-F238E27FC236}">
                    <a16:creationId xmlns:a16="http://schemas.microsoft.com/office/drawing/2014/main" id="{4F2A5B54-0E7A-FEE6-DF5F-FEF703C430C2}"/>
                  </a:ext>
                </a:extLst>
              </p:cNvPr>
              <p:cNvSpPr/>
              <p:nvPr/>
            </p:nvSpPr>
            <p:spPr>
              <a:xfrm>
                <a:off x="7007066" y="2946280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6" name="Freeform 14444">
                <a:extLst>
                  <a:ext uri="{FF2B5EF4-FFF2-40B4-BE49-F238E27FC236}">
                    <a16:creationId xmlns:a16="http://schemas.microsoft.com/office/drawing/2014/main" id="{2FBC3D62-9E64-8417-398B-3DCE98E92985}"/>
                  </a:ext>
                </a:extLst>
              </p:cNvPr>
              <p:cNvSpPr/>
              <p:nvPr/>
            </p:nvSpPr>
            <p:spPr>
              <a:xfrm>
                <a:off x="6975564" y="297763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5" name="Graphic 10815">
              <a:extLst>
                <a:ext uri="{FF2B5EF4-FFF2-40B4-BE49-F238E27FC236}">
                  <a16:creationId xmlns:a16="http://schemas.microsoft.com/office/drawing/2014/main" id="{FD0C2862-60EB-EB81-3443-3D688AA2E7C7}"/>
                </a:ext>
              </a:extLst>
            </p:cNvPr>
            <p:cNvGrpSpPr/>
            <p:nvPr/>
          </p:nvGrpSpPr>
          <p:grpSpPr>
            <a:xfrm>
              <a:off x="7798280" y="3221409"/>
              <a:ext cx="60361" cy="60200"/>
              <a:chOff x="7006433" y="2946280"/>
              <a:chExt cx="62876" cy="62708"/>
            </a:xfrm>
          </p:grpSpPr>
          <p:sp>
            <p:nvSpPr>
              <p:cNvPr id="11643" name="Freeform 14449">
                <a:extLst>
                  <a:ext uri="{FF2B5EF4-FFF2-40B4-BE49-F238E27FC236}">
                    <a16:creationId xmlns:a16="http://schemas.microsoft.com/office/drawing/2014/main" id="{F01A6D5E-075C-0C0F-5CBA-A2017D993FD4}"/>
                  </a:ext>
                </a:extLst>
              </p:cNvPr>
              <p:cNvSpPr/>
              <p:nvPr/>
            </p:nvSpPr>
            <p:spPr>
              <a:xfrm>
                <a:off x="7037934" y="2946280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4" name="Freeform 14450">
                <a:extLst>
                  <a:ext uri="{FF2B5EF4-FFF2-40B4-BE49-F238E27FC236}">
                    <a16:creationId xmlns:a16="http://schemas.microsoft.com/office/drawing/2014/main" id="{7A4D0D10-0115-5362-83CA-5ABF6BAE82E7}"/>
                  </a:ext>
                </a:extLst>
              </p:cNvPr>
              <p:cNvSpPr/>
              <p:nvPr/>
            </p:nvSpPr>
            <p:spPr>
              <a:xfrm>
                <a:off x="7006433" y="297763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6" name="Graphic 10815">
              <a:extLst>
                <a:ext uri="{FF2B5EF4-FFF2-40B4-BE49-F238E27FC236}">
                  <a16:creationId xmlns:a16="http://schemas.microsoft.com/office/drawing/2014/main" id="{3432BB34-A373-B743-B636-D4C5D3B92CF0}"/>
                </a:ext>
              </a:extLst>
            </p:cNvPr>
            <p:cNvGrpSpPr/>
            <p:nvPr/>
          </p:nvGrpSpPr>
          <p:grpSpPr>
            <a:xfrm>
              <a:off x="7899570" y="3312558"/>
              <a:ext cx="60361" cy="60321"/>
              <a:chOff x="7111944" y="3041228"/>
              <a:chExt cx="62876" cy="62834"/>
            </a:xfrm>
          </p:grpSpPr>
          <p:sp>
            <p:nvSpPr>
              <p:cNvPr id="11641" name="Freeform 14458">
                <a:extLst>
                  <a:ext uri="{FF2B5EF4-FFF2-40B4-BE49-F238E27FC236}">
                    <a16:creationId xmlns:a16="http://schemas.microsoft.com/office/drawing/2014/main" id="{7426FA36-392B-8F29-B6F5-8C59718C3702}"/>
                  </a:ext>
                </a:extLst>
              </p:cNvPr>
              <p:cNvSpPr/>
              <p:nvPr/>
            </p:nvSpPr>
            <p:spPr>
              <a:xfrm>
                <a:off x="7143319" y="304122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2" name="Freeform 14459">
                <a:extLst>
                  <a:ext uri="{FF2B5EF4-FFF2-40B4-BE49-F238E27FC236}">
                    <a16:creationId xmlns:a16="http://schemas.microsoft.com/office/drawing/2014/main" id="{8BBC76B3-569F-1956-BF24-FB74FF815460}"/>
                  </a:ext>
                </a:extLst>
              </p:cNvPr>
              <p:cNvSpPr/>
              <p:nvPr/>
            </p:nvSpPr>
            <p:spPr>
              <a:xfrm>
                <a:off x="7111944" y="307258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7" name="Graphic 10815">
              <a:extLst>
                <a:ext uri="{FF2B5EF4-FFF2-40B4-BE49-F238E27FC236}">
                  <a16:creationId xmlns:a16="http://schemas.microsoft.com/office/drawing/2014/main" id="{494D48B8-9E0D-C21E-13A5-5B4CBDA0CC9F}"/>
                </a:ext>
              </a:extLst>
            </p:cNvPr>
            <p:cNvGrpSpPr/>
            <p:nvPr/>
          </p:nvGrpSpPr>
          <p:grpSpPr>
            <a:xfrm>
              <a:off x="7861556" y="3262676"/>
              <a:ext cx="60239" cy="60321"/>
              <a:chOff x="7072346" y="2989266"/>
              <a:chExt cx="62749" cy="62834"/>
            </a:xfrm>
          </p:grpSpPr>
          <p:sp>
            <p:nvSpPr>
              <p:cNvPr id="11639" name="Freeform 14554">
                <a:extLst>
                  <a:ext uri="{FF2B5EF4-FFF2-40B4-BE49-F238E27FC236}">
                    <a16:creationId xmlns:a16="http://schemas.microsoft.com/office/drawing/2014/main" id="{CD56059F-AD01-B998-0F42-FA9D2F188042}"/>
                  </a:ext>
                </a:extLst>
              </p:cNvPr>
              <p:cNvSpPr/>
              <p:nvPr/>
            </p:nvSpPr>
            <p:spPr>
              <a:xfrm>
                <a:off x="7103721" y="298926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0" name="Freeform 14555">
                <a:extLst>
                  <a:ext uri="{FF2B5EF4-FFF2-40B4-BE49-F238E27FC236}">
                    <a16:creationId xmlns:a16="http://schemas.microsoft.com/office/drawing/2014/main" id="{D39DDFCE-2E9F-9C29-F6F8-158728E3C91F}"/>
                  </a:ext>
                </a:extLst>
              </p:cNvPr>
              <p:cNvSpPr/>
              <p:nvPr/>
            </p:nvSpPr>
            <p:spPr>
              <a:xfrm>
                <a:off x="7072346" y="3020620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8" name="Graphic 10815">
              <a:extLst>
                <a:ext uri="{FF2B5EF4-FFF2-40B4-BE49-F238E27FC236}">
                  <a16:creationId xmlns:a16="http://schemas.microsoft.com/office/drawing/2014/main" id="{F1C5AB2C-D952-E817-B9E7-A27428E92FAB}"/>
                </a:ext>
              </a:extLst>
            </p:cNvPr>
            <p:cNvGrpSpPr/>
            <p:nvPr/>
          </p:nvGrpSpPr>
          <p:grpSpPr>
            <a:xfrm>
              <a:off x="7840301" y="3262676"/>
              <a:ext cx="60239" cy="60321"/>
              <a:chOff x="7050206" y="2989266"/>
              <a:chExt cx="62749" cy="62834"/>
            </a:xfrm>
          </p:grpSpPr>
          <p:sp>
            <p:nvSpPr>
              <p:cNvPr id="11637" name="Freeform 14557">
                <a:extLst>
                  <a:ext uri="{FF2B5EF4-FFF2-40B4-BE49-F238E27FC236}">
                    <a16:creationId xmlns:a16="http://schemas.microsoft.com/office/drawing/2014/main" id="{17D9CE43-0645-4967-6A6E-8C82A4052418}"/>
                  </a:ext>
                </a:extLst>
              </p:cNvPr>
              <p:cNvSpPr/>
              <p:nvPr/>
            </p:nvSpPr>
            <p:spPr>
              <a:xfrm>
                <a:off x="7081581" y="298926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8" name="Freeform 14558">
                <a:extLst>
                  <a:ext uri="{FF2B5EF4-FFF2-40B4-BE49-F238E27FC236}">
                    <a16:creationId xmlns:a16="http://schemas.microsoft.com/office/drawing/2014/main" id="{9130973F-93AC-244F-5347-9D2B4AA83078}"/>
                  </a:ext>
                </a:extLst>
              </p:cNvPr>
              <p:cNvSpPr/>
              <p:nvPr/>
            </p:nvSpPr>
            <p:spPr>
              <a:xfrm>
                <a:off x="7050206" y="3020620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79" name="Graphic 10815">
              <a:extLst>
                <a:ext uri="{FF2B5EF4-FFF2-40B4-BE49-F238E27FC236}">
                  <a16:creationId xmlns:a16="http://schemas.microsoft.com/office/drawing/2014/main" id="{6C0CB802-9044-BC1C-A65F-571B10869A4F}"/>
                </a:ext>
              </a:extLst>
            </p:cNvPr>
            <p:cNvGrpSpPr/>
            <p:nvPr/>
          </p:nvGrpSpPr>
          <p:grpSpPr>
            <a:xfrm>
              <a:off x="7831679" y="3262676"/>
              <a:ext cx="60361" cy="60321"/>
              <a:chOff x="7041224" y="2989266"/>
              <a:chExt cx="62876" cy="62834"/>
            </a:xfrm>
          </p:grpSpPr>
          <p:sp>
            <p:nvSpPr>
              <p:cNvPr id="11635" name="Freeform 14563">
                <a:extLst>
                  <a:ext uri="{FF2B5EF4-FFF2-40B4-BE49-F238E27FC236}">
                    <a16:creationId xmlns:a16="http://schemas.microsoft.com/office/drawing/2014/main" id="{CD0C5524-11BE-A8B6-832D-13BB393E22AD}"/>
                  </a:ext>
                </a:extLst>
              </p:cNvPr>
              <p:cNvSpPr/>
              <p:nvPr/>
            </p:nvSpPr>
            <p:spPr>
              <a:xfrm>
                <a:off x="7072599" y="298926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6" name="Freeform 14564">
                <a:extLst>
                  <a:ext uri="{FF2B5EF4-FFF2-40B4-BE49-F238E27FC236}">
                    <a16:creationId xmlns:a16="http://schemas.microsoft.com/office/drawing/2014/main" id="{3AA01E98-7413-711C-EF97-B6FE27F0C755}"/>
                  </a:ext>
                </a:extLst>
              </p:cNvPr>
              <p:cNvSpPr/>
              <p:nvPr/>
            </p:nvSpPr>
            <p:spPr>
              <a:xfrm>
                <a:off x="7041224" y="302062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80" name="Graphic 10815">
              <a:extLst>
                <a:ext uri="{FF2B5EF4-FFF2-40B4-BE49-F238E27FC236}">
                  <a16:creationId xmlns:a16="http://schemas.microsoft.com/office/drawing/2014/main" id="{12777DD5-528B-AD6A-24AB-1665B70CA5A1}"/>
                </a:ext>
              </a:extLst>
            </p:cNvPr>
            <p:cNvGrpSpPr/>
            <p:nvPr/>
          </p:nvGrpSpPr>
          <p:grpSpPr>
            <a:xfrm>
              <a:off x="7333242" y="2692958"/>
              <a:ext cx="60361" cy="60200"/>
              <a:chOff x="6522020" y="2395812"/>
              <a:chExt cx="62876" cy="62708"/>
            </a:xfrm>
          </p:grpSpPr>
          <p:sp>
            <p:nvSpPr>
              <p:cNvPr id="11633" name="Freeform 14569">
                <a:extLst>
                  <a:ext uri="{FF2B5EF4-FFF2-40B4-BE49-F238E27FC236}">
                    <a16:creationId xmlns:a16="http://schemas.microsoft.com/office/drawing/2014/main" id="{F4B0D278-7CCA-0C6D-E0D9-EAD2DD279F1D}"/>
                  </a:ext>
                </a:extLst>
              </p:cNvPr>
              <p:cNvSpPr/>
              <p:nvPr/>
            </p:nvSpPr>
            <p:spPr>
              <a:xfrm>
                <a:off x="6553522" y="239581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4" name="Freeform 14570">
                <a:extLst>
                  <a:ext uri="{FF2B5EF4-FFF2-40B4-BE49-F238E27FC236}">
                    <a16:creationId xmlns:a16="http://schemas.microsoft.com/office/drawing/2014/main" id="{AA5A3434-6FD9-9394-3E44-DD8E00871828}"/>
                  </a:ext>
                </a:extLst>
              </p:cNvPr>
              <p:cNvSpPr/>
              <p:nvPr/>
            </p:nvSpPr>
            <p:spPr>
              <a:xfrm>
                <a:off x="6522020" y="242716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681" name="Freeform 14587">
              <a:extLst>
                <a:ext uri="{FF2B5EF4-FFF2-40B4-BE49-F238E27FC236}">
                  <a16:creationId xmlns:a16="http://schemas.microsoft.com/office/drawing/2014/main" id="{B862855D-BD11-DEBA-B0E4-0BE4F322847D}"/>
                </a:ext>
              </a:extLst>
            </p:cNvPr>
            <p:cNvSpPr/>
            <p:nvPr/>
          </p:nvSpPr>
          <p:spPr>
            <a:xfrm>
              <a:off x="7046497" y="2664436"/>
              <a:ext cx="4005822" cy="2014641"/>
            </a:xfrm>
            <a:custGeom>
              <a:avLst/>
              <a:gdLst>
                <a:gd name="connsiteX0" fmla="*/ 0 w 4172730"/>
                <a:gd name="connsiteY0" fmla="*/ 0 h 2098583"/>
                <a:gd name="connsiteX1" fmla="*/ 149916 w 4172730"/>
                <a:gd name="connsiteY1" fmla="*/ 0 h 2098583"/>
                <a:gd name="connsiteX2" fmla="*/ 149916 w 4172730"/>
                <a:gd name="connsiteY2" fmla="*/ 23010 h 2098583"/>
                <a:gd name="connsiteX3" fmla="*/ 214437 w 4172730"/>
                <a:gd name="connsiteY3" fmla="*/ 23010 h 2098583"/>
                <a:gd name="connsiteX4" fmla="*/ 214437 w 4172730"/>
                <a:gd name="connsiteY4" fmla="*/ 46146 h 2098583"/>
                <a:gd name="connsiteX5" fmla="*/ 272127 w 4172730"/>
                <a:gd name="connsiteY5" fmla="*/ 46146 h 2098583"/>
                <a:gd name="connsiteX6" fmla="*/ 272127 w 4172730"/>
                <a:gd name="connsiteY6" fmla="*/ 69156 h 2098583"/>
                <a:gd name="connsiteX7" fmla="*/ 334370 w 4172730"/>
                <a:gd name="connsiteY7" fmla="*/ 69156 h 2098583"/>
                <a:gd name="connsiteX8" fmla="*/ 334370 w 4172730"/>
                <a:gd name="connsiteY8" fmla="*/ 110625 h 2098583"/>
                <a:gd name="connsiteX9" fmla="*/ 355118 w 4172730"/>
                <a:gd name="connsiteY9" fmla="*/ 110625 h 2098583"/>
                <a:gd name="connsiteX10" fmla="*/ 355118 w 4172730"/>
                <a:gd name="connsiteY10" fmla="*/ 145140 h 2098583"/>
                <a:gd name="connsiteX11" fmla="*/ 380420 w 4172730"/>
                <a:gd name="connsiteY11" fmla="*/ 145140 h 2098583"/>
                <a:gd name="connsiteX12" fmla="*/ 380420 w 4172730"/>
                <a:gd name="connsiteY12" fmla="*/ 168150 h 2098583"/>
                <a:gd name="connsiteX13" fmla="*/ 414958 w 4172730"/>
                <a:gd name="connsiteY13" fmla="*/ 168150 h 2098583"/>
                <a:gd name="connsiteX14" fmla="*/ 414958 w 4172730"/>
                <a:gd name="connsiteY14" fmla="*/ 205067 h 2098583"/>
                <a:gd name="connsiteX15" fmla="*/ 454176 w 4172730"/>
                <a:gd name="connsiteY15" fmla="*/ 205067 h 2098583"/>
                <a:gd name="connsiteX16" fmla="*/ 454176 w 4172730"/>
                <a:gd name="connsiteY16" fmla="*/ 241984 h 2098583"/>
                <a:gd name="connsiteX17" fmla="*/ 481883 w 4172730"/>
                <a:gd name="connsiteY17" fmla="*/ 241984 h 2098583"/>
                <a:gd name="connsiteX18" fmla="*/ 481883 w 4172730"/>
                <a:gd name="connsiteY18" fmla="*/ 267269 h 2098583"/>
                <a:gd name="connsiteX19" fmla="*/ 514143 w 4172730"/>
                <a:gd name="connsiteY19" fmla="*/ 267269 h 2098583"/>
                <a:gd name="connsiteX20" fmla="*/ 514143 w 4172730"/>
                <a:gd name="connsiteY20" fmla="*/ 299509 h 2098583"/>
                <a:gd name="connsiteX21" fmla="*/ 543494 w 4172730"/>
                <a:gd name="connsiteY21" fmla="*/ 299509 h 2098583"/>
                <a:gd name="connsiteX22" fmla="*/ 543494 w 4172730"/>
                <a:gd name="connsiteY22" fmla="*/ 335161 h 2098583"/>
                <a:gd name="connsiteX23" fmla="*/ 576007 w 4172730"/>
                <a:gd name="connsiteY23" fmla="*/ 335161 h 2098583"/>
                <a:gd name="connsiteX24" fmla="*/ 576007 w 4172730"/>
                <a:gd name="connsiteY24" fmla="*/ 356781 h 2098583"/>
                <a:gd name="connsiteX25" fmla="*/ 591568 w 4172730"/>
                <a:gd name="connsiteY25" fmla="*/ 356781 h 2098583"/>
                <a:gd name="connsiteX26" fmla="*/ 591568 w 4172730"/>
                <a:gd name="connsiteY26" fmla="*/ 391296 h 2098583"/>
                <a:gd name="connsiteX27" fmla="*/ 618009 w 4172730"/>
                <a:gd name="connsiteY27" fmla="*/ 391296 h 2098583"/>
                <a:gd name="connsiteX28" fmla="*/ 618009 w 4172730"/>
                <a:gd name="connsiteY28" fmla="*/ 425811 h 2098583"/>
                <a:gd name="connsiteX29" fmla="*/ 649764 w 4172730"/>
                <a:gd name="connsiteY29" fmla="*/ 425811 h 2098583"/>
                <a:gd name="connsiteX30" fmla="*/ 649764 w 4172730"/>
                <a:gd name="connsiteY30" fmla="*/ 448188 h 2098583"/>
                <a:gd name="connsiteX31" fmla="*/ 667349 w 4172730"/>
                <a:gd name="connsiteY31" fmla="*/ 448188 h 2098583"/>
                <a:gd name="connsiteX32" fmla="*/ 667349 w 4172730"/>
                <a:gd name="connsiteY32" fmla="*/ 489404 h 2098583"/>
                <a:gd name="connsiteX33" fmla="*/ 687085 w 4172730"/>
                <a:gd name="connsiteY33" fmla="*/ 489404 h 2098583"/>
                <a:gd name="connsiteX34" fmla="*/ 687085 w 4172730"/>
                <a:gd name="connsiteY34" fmla="*/ 512414 h 2098583"/>
                <a:gd name="connsiteX35" fmla="*/ 720863 w 4172730"/>
                <a:gd name="connsiteY35" fmla="*/ 512414 h 2098583"/>
                <a:gd name="connsiteX36" fmla="*/ 720863 w 4172730"/>
                <a:gd name="connsiteY36" fmla="*/ 548952 h 2098583"/>
                <a:gd name="connsiteX37" fmla="*/ 742496 w 4172730"/>
                <a:gd name="connsiteY37" fmla="*/ 548952 h 2098583"/>
                <a:gd name="connsiteX38" fmla="*/ 742496 w 4172730"/>
                <a:gd name="connsiteY38" fmla="*/ 575375 h 2098583"/>
                <a:gd name="connsiteX39" fmla="*/ 754768 w 4172730"/>
                <a:gd name="connsiteY39" fmla="*/ 575375 h 2098583"/>
                <a:gd name="connsiteX40" fmla="*/ 754768 w 4172730"/>
                <a:gd name="connsiteY40" fmla="*/ 594213 h 2098583"/>
                <a:gd name="connsiteX41" fmla="*/ 776402 w 4172730"/>
                <a:gd name="connsiteY41" fmla="*/ 594213 h 2098583"/>
                <a:gd name="connsiteX42" fmla="*/ 776402 w 4172730"/>
                <a:gd name="connsiteY42" fmla="*/ 638210 h 2098583"/>
                <a:gd name="connsiteX43" fmla="*/ 796643 w 4172730"/>
                <a:gd name="connsiteY43" fmla="*/ 638210 h 2098583"/>
                <a:gd name="connsiteX44" fmla="*/ 796643 w 4172730"/>
                <a:gd name="connsiteY44" fmla="*/ 657174 h 2098583"/>
                <a:gd name="connsiteX45" fmla="*/ 815620 w 4172730"/>
                <a:gd name="connsiteY45" fmla="*/ 657174 h 2098583"/>
                <a:gd name="connsiteX46" fmla="*/ 815620 w 4172730"/>
                <a:gd name="connsiteY46" fmla="*/ 680816 h 2098583"/>
                <a:gd name="connsiteX47" fmla="*/ 839278 w 4172730"/>
                <a:gd name="connsiteY47" fmla="*/ 680816 h 2098583"/>
                <a:gd name="connsiteX48" fmla="*/ 839278 w 4172730"/>
                <a:gd name="connsiteY48" fmla="*/ 704459 h 2098583"/>
                <a:gd name="connsiteX49" fmla="*/ 864327 w 4172730"/>
                <a:gd name="connsiteY49" fmla="*/ 704459 h 2098583"/>
                <a:gd name="connsiteX50" fmla="*/ 864327 w 4172730"/>
                <a:gd name="connsiteY50" fmla="*/ 726836 h 2098583"/>
                <a:gd name="connsiteX51" fmla="*/ 881912 w 4172730"/>
                <a:gd name="connsiteY51" fmla="*/ 726836 h 2098583"/>
                <a:gd name="connsiteX52" fmla="*/ 881912 w 4172730"/>
                <a:gd name="connsiteY52" fmla="*/ 755915 h 2098583"/>
                <a:gd name="connsiteX53" fmla="*/ 900256 w 4172730"/>
                <a:gd name="connsiteY53" fmla="*/ 755915 h 2098583"/>
                <a:gd name="connsiteX54" fmla="*/ 900256 w 4172730"/>
                <a:gd name="connsiteY54" fmla="*/ 779557 h 2098583"/>
                <a:gd name="connsiteX55" fmla="*/ 917842 w 4172730"/>
                <a:gd name="connsiteY55" fmla="*/ 779557 h 2098583"/>
                <a:gd name="connsiteX56" fmla="*/ 917842 w 4172730"/>
                <a:gd name="connsiteY56" fmla="*/ 815463 h 2098583"/>
                <a:gd name="connsiteX57" fmla="*/ 950355 w 4172730"/>
                <a:gd name="connsiteY57" fmla="*/ 815463 h 2098583"/>
                <a:gd name="connsiteX58" fmla="*/ 950355 w 4172730"/>
                <a:gd name="connsiteY58" fmla="*/ 835691 h 2098583"/>
                <a:gd name="connsiteX59" fmla="*/ 964524 w 4172730"/>
                <a:gd name="connsiteY59" fmla="*/ 835691 h 2098583"/>
                <a:gd name="connsiteX60" fmla="*/ 964524 w 4172730"/>
                <a:gd name="connsiteY60" fmla="*/ 856046 h 2098583"/>
                <a:gd name="connsiteX61" fmla="*/ 975404 w 4172730"/>
                <a:gd name="connsiteY61" fmla="*/ 856046 h 2098583"/>
                <a:gd name="connsiteX62" fmla="*/ 975404 w 4172730"/>
                <a:gd name="connsiteY62" fmla="*/ 898652 h 2098583"/>
                <a:gd name="connsiteX63" fmla="*/ 1012599 w 4172730"/>
                <a:gd name="connsiteY63" fmla="*/ 898652 h 2098583"/>
                <a:gd name="connsiteX64" fmla="*/ 1012599 w 4172730"/>
                <a:gd name="connsiteY64" fmla="*/ 974383 h 2098583"/>
                <a:gd name="connsiteX65" fmla="*/ 1039672 w 4172730"/>
                <a:gd name="connsiteY65" fmla="*/ 974383 h 2098583"/>
                <a:gd name="connsiteX66" fmla="*/ 1039672 w 4172730"/>
                <a:gd name="connsiteY66" fmla="*/ 995370 h 2098583"/>
                <a:gd name="connsiteX67" fmla="*/ 1064721 w 4172730"/>
                <a:gd name="connsiteY67" fmla="*/ 995370 h 2098583"/>
                <a:gd name="connsiteX68" fmla="*/ 1064721 w 4172730"/>
                <a:gd name="connsiteY68" fmla="*/ 1037976 h 2098583"/>
                <a:gd name="connsiteX69" fmla="*/ 1079650 w 4172730"/>
                <a:gd name="connsiteY69" fmla="*/ 1037976 h 2098583"/>
                <a:gd name="connsiteX70" fmla="*/ 1079650 w 4172730"/>
                <a:gd name="connsiteY70" fmla="*/ 1073882 h 2098583"/>
                <a:gd name="connsiteX71" fmla="*/ 1097867 w 4172730"/>
                <a:gd name="connsiteY71" fmla="*/ 1073882 h 2098583"/>
                <a:gd name="connsiteX72" fmla="*/ 1097867 w 4172730"/>
                <a:gd name="connsiteY72" fmla="*/ 1100179 h 2098583"/>
                <a:gd name="connsiteX73" fmla="*/ 1145942 w 4172730"/>
                <a:gd name="connsiteY73" fmla="*/ 1100179 h 2098583"/>
                <a:gd name="connsiteX74" fmla="*/ 1145942 w 4172730"/>
                <a:gd name="connsiteY74" fmla="*/ 1130016 h 2098583"/>
                <a:gd name="connsiteX75" fmla="*/ 1180480 w 4172730"/>
                <a:gd name="connsiteY75" fmla="*/ 1130016 h 2098583"/>
                <a:gd name="connsiteX76" fmla="*/ 1180480 w 4172730"/>
                <a:gd name="connsiteY76" fmla="*/ 1154290 h 2098583"/>
                <a:gd name="connsiteX77" fmla="*/ 1206161 w 4172730"/>
                <a:gd name="connsiteY77" fmla="*/ 1154290 h 2098583"/>
                <a:gd name="connsiteX78" fmla="*/ 1206161 w 4172730"/>
                <a:gd name="connsiteY78" fmla="*/ 1184760 h 2098583"/>
                <a:gd name="connsiteX79" fmla="*/ 1224506 w 4172730"/>
                <a:gd name="connsiteY79" fmla="*/ 1184760 h 2098583"/>
                <a:gd name="connsiteX80" fmla="*/ 1224506 w 4172730"/>
                <a:gd name="connsiteY80" fmla="*/ 1211183 h 2098583"/>
                <a:gd name="connsiteX81" fmla="*/ 1248796 w 4172730"/>
                <a:gd name="connsiteY81" fmla="*/ 1211183 h 2098583"/>
                <a:gd name="connsiteX82" fmla="*/ 1248796 w 4172730"/>
                <a:gd name="connsiteY82" fmla="*/ 1243549 h 2098583"/>
                <a:gd name="connsiteX83" fmla="*/ 1263724 w 4172730"/>
                <a:gd name="connsiteY83" fmla="*/ 1243549 h 2098583"/>
                <a:gd name="connsiteX84" fmla="*/ 1263724 w 4172730"/>
                <a:gd name="connsiteY84" fmla="*/ 1281477 h 2098583"/>
                <a:gd name="connsiteX85" fmla="*/ 1295478 w 4172730"/>
                <a:gd name="connsiteY85" fmla="*/ 1281477 h 2098583"/>
                <a:gd name="connsiteX86" fmla="*/ 1295478 w 4172730"/>
                <a:gd name="connsiteY86" fmla="*/ 1300441 h 2098583"/>
                <a:gd name="connsiteX87" fmla="*/ 1314455 w 4172730"/>
                <a:gd name="connsiteY87" fmla="*/ 1300441 h 2098583"/>
                <a:gd name="connsiteX88" fmla="*/ 1314455 w 4172730"/>
                <a:gd name="connsiteY88" fmla="*/ 1323451 h 2098583"/>
                <a:gd name="connsiteX89" fmla="*/ 1335456 w 4172730"/>
                <a:gd name="connsiteY89" fmla="*/ 1323451 h 2098583"/>
                <a:gd name="connsiteX90" fmla="*/ 1335456 w 4172730"/>
                <a:gd name="connsiteY90" fmla="*/ 1349116 h 2098583"/>
                <a:gd name="connsiteX91" fmla="*/ 1375434 w 4172730"/>
                <a:gd name="connsiteY91" fmla="*/ 1349116 h 2098583"/>
                <a:gd name="connsiteX92" fmla="*/ 1375434 w 4172730"/>
                <a:gd name="connsiteY92" fmla="*/ 1381609 h 2098583"/>
                <a:gd name="connsiteX93" fmla="*/ 1389603 w 4172730"/>
                <a:gd name="connsiteY93" fmla="*/ 1381609 h 2098583"/>
                <a:gd name="connsiteX94" fmla="*/ 1389603 w 4172730"/>
                <a:gd name="connsiteY94" fmla="*/ 1400573 h 2098583"/>
                <a:gd name="connsiteX95" fmla="*/ 1422749 w 4172730"/>
                <a:gd name="connsiteY95" fmla="*/ 1400573 h 2098583"/>
                <a:gd name="connsiteX96" fmla="*/ 1422749 w 4172730"/>
                <a:gd name="connsiteY96" fmla="*/ 1412078 h 2098583"/>
                <a:gd name="connsiteX97" fmla="*/ 1447166 w 4172730"/>
                <a:gd name="connsiteY97" fmla="*/ 1412078 h 2098583"/>
                <a:gd name="connsiteX98" fmla="*/ 1447166 w 4172730"/>
                <a:gd name="connsiteY98" fmla="*/ 1424847 h 2098583"/>
                <a:gd name="connsiteX99" fmla="*/ 1454630 w 4172730"/>
                <a:gd name="connsiteY99" fmla="*/ 1424847 h 2098583"/>
                <a:gd name="connsiteX100" fmla="*/ 1454630 w 4172730"/>
                <a:gd name="connsiteY100" fmla="*/ 1436352 h 2098583"/>
                <a:gd name="connsiteX101" fmla="*/ 1481704 w 4172730"/>
                <a:gd name="connsiteY101" fmla="*/ 1436352 h 2098583"/>
                <a:gd name="connsiteX102" fmla="*/ 1481704 w 4172730"/>
                <a:gd name="connsiteY102" fmla="*/ 1444443 h 2098583"/>
                <a:gd name="connsiteX103" fmla="*/ 1499288 w 4172730"/>
                <a:gd name="connsiteY103" fmla="*/ 1444443 h 2098583"/>
                <a:gd name="connsiteX104" fmla="*/ 1499288 w 4172730"/>
                <a:gd name="connsiteY104" fmla="*/ 1455316 h 2098583"/>
                <a:gd name="connsiteX105" fmla="*/ 1519531 w 4172730"/>
                <a:gd name="connsiteY105" fmla="*/ 1455316 h 2098583"/>
                <a:gd name="connsiteX106" fmla="*/ 1519531 w 4172730"/>
                <a:gd name="connsiteY106" fmla="*/ 1466189 h 2098583"/>
                <a:gd name="connsiteX107" fmla="*/ 1533067 w 4172730"/>
                <a:gd name="connsiteY107" fmla="*/ 1466189 h 2098583"/>
                <a:gd name="connsiteX108" fmla="*/ 1533067 w 4172730"/>
                <a:gd name="connsiteY108" fmla="*/ 1478958 h 2098583"/>
                <a:gd name="connsiteX109" fmla="*/ 1549387 w 4172730"/>
                <a:gd name="connsiteY109" fmla="*/ 1478958 h 2098583"/>
                <a:gd name="connsiteX110" fmla="*/ 1549387 w 4172730"/>
                <a:gd name="connsiteY110" fmla="*/ 1503991 h 2098583"/>
                <a:gd name="connsiteX111" fmla="*/ 1573677 w 4172730"/>
                <a:gd name="connsiteY111" fmla="*/ 1503991 h 2098583"/>
                <a:gd name="connsiteX112" fmla="*/ 1573677 w 4172730"/>
                <a:gd name="connsiteY112" fmla="*/ 1514864 h 2098583"/>
                <a:gd name="connsiteX113" fmla="*/ 1604799 w 4172730"/>
                <a:gd name="connsiteY113" fmla="*/ 1514864 h 2098583"/>
                <a:gd name="connsiteX114" fmla="*/ 1604799 w 4172730"/>
                <a:gd name="connsiteY114" fmla="*/ 1545965 h 2098583"/>
                <a:gd name="connsiteX115" fmla="*/ 1626559 w 4172730"/>
                <a:gd name="connsiteY115" fmla="*/ 1545965 h 2098583"/>
                <a:gd name="connsiteX116" fmla="*/ 1626559 w 4172730"/>
                <a:gd name="connsiteY116" fmla="*/ 1570240 h 2098583"/>
                <a:gd name="connsiteX117" fmla="*/ 1664387 w 4172730"/>
                <a:gd name="connsiteY117" fmla="*/ 1570240 h 2098583"/>
                <a:gd name="connsiteX118" fmla="*/ 1664387 w 4172730"/>
                <a:gd name="connsiteY118" fmla="*/ 1602099 h 2098583"/>
                <a:gd name="connsiteX119" fmla="*/ 1690068 w 4172730"/>
                <a:gd name="connsiteY119" fmla="*/ 1602099 h 2098583"/>
                <a:gd name="connsiteX120" fmla="*/ 1690068 w 4172730"/>
                <a:gd name="connsiteY120" fmla="*/ 1614995 h 2098583"/>
                <a:gd name="connsiteX121" fmla="*/ 1709804 w 4172730"/>
                <a:gd name="connsiteY121" fmla="*/ 1614995 h 2098583"/>
                <a:gd name="connsiteX122" fmla="*/ 1709804 w 4172730"/>
                <a:gd name="connsiteY122" fmla="*/ 1632569 h 2098583"/>
                <a:gd name="connsiteX123" fmla="*/ 1723341 w 4172730"/>
                <a:gd name="connsiteY123" fmla="*/ 1632569 h 2098583"/>
                <a:gd name="connsiteX124" fmla="*/ 1723341 w 4172730"/>
                <a:gd name="connsiteY124" fmla="*/ 1648751 h 2098583"/>
                <a:gd name="connsiteX125" fmla="*/ 1749655 w 4172730"/>
                <a:gd name="connsiteY125" fmla="*/ 1648751 h 2098583"/>
                <a:gd name="connsiteX126" fmla="*/ 1749655 w 4172730"/>
                <a:gd name="connsiteY126" fmla="*/ 1658866 h 2098583"/>
                <a:gd name="connsiteX127" fmla="*/ 1763951 w 4172730"/>
                <a:gd name="connsiteY127" fmla="*/ 1658866 h 2098583"/>
                <a:gd name="connsiteX128" fmla="*/ 1763951 w 4172730"/>
                <a:gd name="connsiteY128" fmla="*/ 1670371 h 2098583"/>
                <a:gd name="connsiteX129" fmla="*/ 1782801 w 4172730"/>
                <a:gd name="connsiteY129" fmla="*/ 1670371 h 2098583"/>
                <a:gd name="connsiteX130" fmla="*/ 1782801 w 4172730"/>
                <a:gd name="connsiteY130" fmla="*/ 1681244 h 2098583"/>
                <a:gd name="connsiteX131" fmla="*/ 1795072 w 4172730"/>
                <a:gd name="connsiteY131" fmla="*/ 1681244 h 2098583"/>
                <a:gd name="connsiteX132" fmla="*/ 1795072 w 4172730"/>
                <a:gd name="connsiteY132" fmla="*/ 1693381 h 2098583"/>
                <a:gd name="connsiteX133" fmla="*/ 1811899 w 4172730"/>
                <a:gd name="connsiteY133" fmla="*/ 1693381 h 2098583"/>
                <a:gd name="connsiteX134" fmla="*/ 1811899 w 4172730"/>
                <a:gd name="connsiteY134" fmla="*/ 1714368 h 2098583"/>
                <a:gd name="connsiteX135" fmla="*/ 1852509 w 4172730"/>
                <a:gd name="connsiteY135" fmla="*/ 1714368 h 2098583"/>
                <a:gd name="connsiteX136" fmla="*/ 1852509 w 4172730"/>
                <a:gd name="connsiteY136" fmla="*/ 1735987 h 2098583"/>
                <a:gd name="connsiteX137" fmla="*/ 1866046 w 4172730"/>
                <a:gd name="connsiteY137" fmla="*/ 1735987 h 2098583"/>
                <a:gd name="connsiteX138" fmla="*/ 1866046 w 4172730"/>
                <a:gd name="connsiteY138" fmla="*/ 1745469 h 2098583"/>
                <a:gd name="connsiteX139" fmla="*/ 1878950 w 4172730"/>
                <a:gd name="connsiteY139" fmla="*/ 1745469 h 2098583"/>
                <a:gd name="connsiteX140" fmla="*/ 1878950 w 4172730"/>
                <a:gd name="connsiteY140" fmla="*/ 1754951 h 2098583"/>
                <a:gd name="connsiteX141" fmla="*/ 1914120 w 4172730"/>
                <a:gd name="connsiteY141" fmla="*/ 1754951 h 2098583"/>
                <a:gd name="connsiteX142" fmla="*/ 1914120 w 4172730"/>
                <a:gd name="connsiteY142" fmla="*/ 1765824 h 2098583"/>
                <a:gd name="connsiteX143" fmla="*/ 1929049 w 4172730"/>
                <a:gd name="connsiteY143" fmla="*/ 1765824 h 2098583"/>
                <a:gd name="connsiteX144" fmla="*/ 1929049 w 4172730"/>
                <a:gd name="connsiteY144" fmla="*/ 1776570 h 2098583"/>
                <a:gd name="connsiteX145" fmla="*/ 1947266 w 4172730"/>
                <a:gd name="connsiteY145" fmla="*/ 1776570 h 2098583"/>
                <a:gd name="connsiteX146" fmla="*/ 1947266 w 4172730"/>
                <a:gd name="connsiteY146" fmla="*/ 1786053 h 2098583"/>
                <a:gd name="connsiteX147" fmla="*/ 1959537 w 4172730"/>
                <a:gd name="connsiteY147" fmla="*/ 1786053 h 2098583"/>
                <a:gd name="connsiteX148" fmla="*/ 1959537 w 4172730"/>
                <a:gd name="connsiteY148" fmla="*/ 1802994 h 2098583"/>
                <a:gd name="connsiteX149" fmla="*/ 1978514 w 4172730"/>
                <a:gd name="connsiteY149" fmla="*/ 1802994 h 2098583"/>
                <a:gd name="connsiteX150" fmla="*/ 1978514 w 4172730"/>
                <a:gd name="connsiteY150" fmla="*/ 1813108 h 2098583"/>
                <a:gd name="connsiteX151" fmla="*/ 1992683 w 4172730"/>
                <a:gd name="connsiteY151" fmla="*/ 1813108 h 2098583"/>
                <a:gd name="connsiteX152" fmla="*/ 1992683 w 4172730"/>
                <a:gd name="connsiteY152" fmla="*/ 1821958 h 2098583"/>
                <a:gd name="connsiteX153" fmla="*/ 2005588 w 4172730"/>
                <a:gd name="connsiteY153" fmla="*/ 1821958 h 2098583"/>
                <a:gd name="connsiteX154" fmla="*/ 2005588 w 4172730"/>
                <a:gd name="connsiteY154" fmla="*/ 1831440 h 2098583"/>
                <a:gd name="connsiteX155" fmla="*/ 2044806 w 4172730"/>
                <a:gd name="connsiteY155" fmla="*/ 1831440 h 2098583"/>
                <a:gd name="connsiteX156" fmla="*/ 2044806 w 4172730"/>
                <a:gd name="connsiteY156" fmla="*/ 1849646 h 2098583"/>
                <a:gd name="connsiteX157" fmla="*/ 2069856 w 4172730"/>
                <a:gd name="connsiteY157" fmla="*/ 1849646 h 2098583"/>
                <a:gd name="connsiteX158" fmla="*/ 2069856 w 4172730"/>
                <a:gd name="connsiteY158" fmla="*/ 1859128 h 2098583"/>
                <a:gd name="connsiteX159" fmla="*/ 2096930 w 4172730"/>
                <a:gd name="connsiteY159" fmla="*/ 1859128 h 2098583"/>
                <a:gd name="connsiteX160" fmla="*/ 2096930 w 4172730"/>
                <a:gd name="connsiteY160" fmla="*/ 1869242 h 2098583"/>
                <a:gd name="connsiteX161" fmla="*/ 2151709 w 4172730"/>
                <a:gd name="connsiteY161" fmla="*/ 1869242 h 2098583"/>
                <a:gd name="connsiteX162" fmla="*/ 2151709 w 4172730"/>
                <a:gd name="connsiteY162" fmla="*/ 1878725 h 2098583"/>
                <a:gd name="connsiteX163" fmla="*/ 2193711 w 4172730"/>
                <a:gd name="connsiteY163" fmla="*/ 1878725 h 2098583"/>
                <a:gd name="connsiteX164" fmla="*/ 2193711 w 4172730"/>
                <a:gd name="connsiteY164" fmla="*/ 1887574 h 2098583"/>
                <a:gd name="connsiteX165" fmla="*/ 2209271 w 4172730"/>
                <a:gd name="connsiteY165" fmla="*/ 1887574 h 2098583"/>
                <a:gd name="connsiteX166" fmla="*/ 2209271 w 4172730"/>
                <a:gd name="connsiteY166" fmla="*/ 1899079 h 2098583"/>
                <a:gd name="connsiteX167" fmla="*/ 2231537 w 4172730"/>
                <a:gd name="connsiteY167" fmla="*/ 1899079 h 2098583"/>
                <a:gd name="connsiteX168" fmla="*/ 2231537 w 4172730"/>
                <a:gd name="connsiteY168" fmla="*/ 1909826 h 2098583"/>
                <a:gd name="connsiteX169" fmla="*/ 2274298 w 4172730"/>
                <a:gd name="connsiteY169" fmla="*/ 1909826 h 2098583"/>
                <a:gd name="connsiteX170" fmla="*/ 2274298 w 4172730"/>
                <a:gd name="connsiteY170" fmla="*/ 1917917 h 2098583"/>
                <a:gd name="connsiteX171" fmla="*/ 2304661 w 4172730"/>
                <a:gd name="connsiteY171" fmla="*/ 1917917 h 2098583"/>
                <a:gd name="connsiteX172" fmla="*/ 2304661 w 4172730"/>
                <a:gd name="connsiteY172" fmla="*/ 1929422 h 2098583"/>
                <a:gd name="connsiteX173" fmla="*/ 2527322 w 4172730"/>
                <a:gd name="connsiteY173" fmla="*/ 1929422 h 2098583"/>
                <a:gd name="connsiteX174" fmla="*/ 2527322 w 4172730"/>
                <a:gd name="connsiteY174" fmla="*/ 1938904 h 2098583"/>
                <a:gd name="connsiteX175" fmla="*/ 2534786 w 4172730"/>
                <a:gd name="connsiteY175" fmla="*/ 1938904 h 2098583"/>
                <a:gd name="connsiteX176" fmla="*/ 2534786 w 4172730"/>
                <a:gd name="connsiteY176" fmla="*/ 1950409 h 2098583"/>
                <a:gd name="connsiteX177" fmla="*/ 2562619 w 4172730"/>
                <a:gd name="connsiteY177" fmla="*/ 1950409 h 2098583"/>
                <a:gd name="connsiteX178" fmla="*/ 2562619 w 4172730"/>
                <a:gd name="connsiteY178" fmla="*/ 1961914 h 2098583"/>
                <a:gd name="connsiteX179" fmla="*/ 2708739 w 4172730"/>
                <a:gd name="connsiteY179" fmla="*/ 1961914 h 2098583"/>
                <a:gd name="connsiteX180" fmla="*/ 2708739 w 4172730"/>
                <a:gd name="connsiteY180" fmla="*/ 1974810 h 2098583"/>
                <a:gd name="connsiteX181" fmla="*/ 2896989 w 4172730"/>
                <a:gd name="connsiteY181" fmla="*/ 1974810 h 2098583"/>
                <a:gd name="connsiteX182" fmla="*/ 2896989 w 4172730"/>
                <a:gd name="connsiteY182" fmla="*/ 1986315 h 2098583"/>
                <a:gd name="connsiteX183" fmla="*/ 3135209 w 4172730"/>
                <a:gd name="connsiteY183" fmla="*/ 1986315 h 2098583"/>
                <a:gd name="connsiteX184" fmla="*/ 3135209 w 4172730"/>
                <a:gd name="connsiteY184" fmla="*/ 2001866 h 2098583"/>
                <a:gd name="connsiteX185" fmla="*/ 3265137 w 4172730"/>
                <a:gd name="connsiteY185" fmla="*/ 2001866 h 2098583"/>
                <a:gd name="connsiteX186" fmla="*/ 3265137 w 4172730"/>
                <a:gd name="connsiteY186" fmla="*/ 2018049 h 2098583"/>
                <a:gd name="connsiteX187" fmla="*/ 3360526 w 4172730"/>
                <a:gd name="connsiteY187" fmla="*/ 2018049 h 2098583"/>
                <a:gd name="connsiteX188" fmla="*/ 3360526 w 4172730"/>
                <a:gd name="connsiteY188" fmla="*/ 2031576 h 2098583"/>
                <a:gd name="connsiteX189" fmla="*/ 3459332 w 4172730"/>
                <a:gd name="connsiteY189" fmla="*/ 2031576 h 2098583"/>
                <a:gd name="connsiteX190" fmla="*/ 3459332 w 4172730"/>
                <a:gd name="connsiteY190" fmla="*/ 2047886 h 2098583"/>
                <a:gd name="connsiteX191" fmla="*/ 3789654 w 4172730"/>
                <a:gd name="connsiteY191" fmla="*/ 2047886 h 2098583"/>
                <a:gd name="connsiteX192" fmla="*/ 3789654 w 4172730"/>
                <a:gd name="connsiteY192" fmla="*/ 2060655 h 2098583"/>
                <a:gd name="connsiteX193" fmla="*/ 3863410 w 4172730"/>
                <a:gd name="connsiteY193" fmla="*/ 2060655 h 2098583"/>
                <a:gd name="connsiteX194" fmla="*/ 3863410 w 4172730"/>
                <a:gd name="connsiteY194" fmla="*/ 2080251 h 2098583"/>
                <a:gd name="connsiteX195" fmla="*/ 3870874 w 4172730"/>
                <a:gd name="connsiteY195" fmla="*/ 2080251 h 2098583"/>
                <a:gd name="connsiteX196" fmla="*/ 3870874 w 4172730"/>
                <a:gd name="connsiteY196" fmla="*/ 2098583 h 2098583"/>
                <a:gd name="connsiteX197" fmla="*/ 4172731 w 4172730"/>
                <a:gd name="connsiteY197" fmla="*/ 2098583 h 20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4172730" h="2098583">
                  <a:moveTo>
                    <a:pt x="0" y="0"/>
                  </a:moveTo>
                  <a:lnTo>
                    <a:pt x="149916" y="0"/>
                  </a:lnTo>
                  <a:lnTo>
                    <a:pt x="149916" y="23010"/>
                  </a:lnTo>
                  <a:lnTo>
                    <a:pt x="214437" y="23010"/>
                  </a:lnTo>
                  <a:lnTo>
                    <a:pt x="214437" y="46146"/>
                  </a:lnTo>
                  <a:lnTo>
                    <a:pt x="272127" y="46146"/>
                  </a:lnTo>
                  <a:lnTo>
                    <a:pt x="272127" y="69156"/>
                  </a:lnTo>
                  <a:lnTo>
                    <a:pt x="334370" y="69156"/>
                  </a:lnTo>
                  <a:lnTo>
                    <a:pt x="334370" y="110625"/>
                  </a:lnTo>
                  <a:lnTo>
                    <a:pt x="355118" y="110625"/>
                  </a:lnTo>
                  <a:lnTo>
                    <a:pt x="355118" y="145140"/>
                  </a:lnTo>
                  <a:lnTo>
                    <a:pt x="380420" y="145140"/>
                  </a:lnTo>
                  <a:lnTo>
                    <a:pt x="380420" y="168150"/>
                  </a:lnTo>
                  <a:lnTo>
                    <a:pt x="414958" y="168150"/>
                  </a:lnTo>
                  <a:lnTo>
                    <a:pt x="414958" y="205067"/>
                  </a:lnTo>
                  <a:lnTo>
                    <a:pt x="454176" y="205067"/>
                  </a:lnTo>
                  <a:lnTo>
                    <a:pt x="454176" y="241984"/>
                  </a:lnTo>
                  <a:lnTo>
                    <a:pt x="481883" y="241984"/>
                  </a:lnTo>
                  <a:lnTo>
                    <a:pt x="481883" y="267269"/>
                  </a:lnTo>
                  <a:lnTo>
                    <a:pt x="514143" y="267269"/>
                  </a:lnTo>
                  <a:lnTo>
                    <a:pt x="514143" y="299509"/>
                  </a:lnTo>
                  <a:lnTo>
                    <a:pt x="543494" y="299509"/>
                  </a:lnTo>
                  <a:lnTo>
                    <a:pt x="543494" y="335161"/>
                  </a:lnTo>
                  <a:lnTo>
                    <a:pt x="576007" y="335161"/>
                  </a:lnTo>
                  <a:lnTo>
                    <a:pt x="576007" y="356781"/>
                  </a:lnTo>
                  <a:lnTo>
                    <a:pt x="591568" y="356781"/>
                  </a:lnTo>
                  <a:lnTo>
                    <a:pt x="591568" y="391296"/>
                  </a:lnTo>
                  <a:lnTo>
                    <a:pt x="618009" y="391296"/>
                  </a:lnTo>
                  <a:lnTo>
                    <a:pt x="618009" y="425811"/>
                  </a:lnTo>
                  <a:lnTo>
                    <a:pt x="649764" y="425811"/>
                  </a:lnTo>
                  <a:lnTo>
                    <a:pt x="649764" y="448188"/>
                  </a:lnTo>
                  <a:lnTo>
                    <a:pt x="667349" y="448188"/>
                  </a:lnTo>
                  <a:lnTo>
                    <a:pt x="667349" y="489404"/>
                  </a:lnTo>
                  <a:lnTo>
                    <a:pt x="687085" y="489404"/>
                  </a:lnTo>
                  <a:lnTo>
                    <a:pt x="687085" y="512414"/>
                  </a:lnTo>
                  <a:lnTo>
                    <a:pt x="720863" y="512414"/>
                  </a:lnTo>
                  <a:lnTo>
                    <a:pt x="720863" y="548952"/>
                  </a:lnTo>
                  <a:lnTo>
                    <a:pt x="742496" y="548952"/>
                  </a:lnTo>
                  <a:lnTo>
                    <a:pt x="742496" y="575375"/>
                  </a:lnTo>
                  <a:lnTo>
                    <a:pt x="754768" y="575375"/>
                  </a:lnTo>
                  <a:lnTo>
                    <a:pt x="754768" y="594213"/>
                  </a:lnTo>
                  <a:lnTo>
                    <a:pt x="776402" y="594213"/>
                  </a:lnTo>
                  <a:lnTo>
                    <a:pt x="776402" y="638210"/>
                  </a:lnTo>
                  <a:lnTo>
                    <a:pt x="796643" y="638210"/>
                  </a:lnTo>
                  <a:lnTo>
                    <a:pt x="796643" y="657174"/>
                  </a:lnTo>
                  <a:lnTo>
                    <a:pt x="815620" y="657174"/>
                  </a:lnTo>
                  <a:lnTo>
                    <a:pt x="815620" y="680816"/>
                  </a:lnTo>
                  <a:lnTo>
                    <a:pt x="839278" y="680816"/>
                  </a:lnTo>
                  <a:lnTo>
                    <a:pt x="839278" y="704459"/>
                  </a:lnTo>
                  <a:lnTo>
                    <a:pt x="864327" y="704459"/>
                  </a:lnTo>
                  <a:lnTo>
                    <a:pt x="864327" y="726836"/>
                  </a:lnTo>
                  <a:lnTo>
                    <a:pt x="881912" y="726836"/>
                  </a:lnTo>
                  <a:lnTo>
                    <a:pt x="881912" y="755915"/>
                  </a:lnTo>
                  <a:lnTo>
                    <a:pt x="900256" y="755915"/>
                  </a:lnTo>
                  <a:lnTo>
                    <a:pt x="900256" y="779557"/>
                  </a:lnTo>
                  <a:lnTo>
                    <a:pt x="917842" y="779557"/>
                  </a:lnTo>
                  <a:lnTo>
                    <a:pt x="917842" y="815463"/>
                  </a:lnTo>
                  <a:lnTo>
                    <a:pt x="950355" y="815463"/>
                  </a:lnTo>
                  <a:lnTo>
                    <a:pt x="950355" y="835691"/>
                  </a:lnTo>
                  <a:lnTo>
                    <a:pt x="964524" y="835691"/>
                  </a:lnTo>
                  <a:lnTo>
                    <a:pt x="964524" y="856046"/>
                  </a:lnTo>
                  <a:lnTo>
                    <a:pt x="975404" y="856046"/>
                  </a:lnTo>
                  <a:lnTo>
                    <a:pt x="975404" y="898652"/>
                  </a:lnTo>
                  <a:lnTo>
                    <a:pt x="1012599" y="898652"/>
                  </a:lnTo>
                  <a:lnTo>
                    <a:pt x="1012599" y="974383"/>
                  </a:lnTo>
                  <a:lnTo>
                    <a:pt x="1039672" y="974383"/>
                  </a:lnTo>
                  <a:lnTo>
                    <a:pt x="1039672" y="995370"/>
                  </a:lnTo>
                  <a:lnTo>
                    <a:pt x="1064721" y="995370"/>
                  </a:lnTo>
                  <a:lnTo>
                    <a:pt x="1064721" y="1037976"/>
                  </a:lnTo>
                  <a:lnTo>
                    <a:pt x="1079650" y="1037976"/>
                  </a:lnTo>
                  <a:lnTo>
                    <a:pt x="1079650" y="1073882"/>
                  </a:lnTo>
                  <a:lnTo>
                    <a:pt x="1097867" y="1073882"/>
                  </a:lnTo>
                  <a:lnTo>
                    <a:pt x="1097867" y="1100179"/>
                  </a:lnTo>
                  <a:lnTo>
                    <a:pt x="1145942" y="1100179"/>
                  </a:lnTo>
                  <a:lnTo>
                    <a:pt x="1145942" y="1130016"/>
                  </a:lnTo>
                  <a:lnTo>
                    <a:pt x="1180480" y="1130016"/>
                  </a:lnTo>
                  <a:lnTo>
                    <a:pt x="1180480" y="1154290"/>
                  </a:lnTo>
                  <a:lnTo>
                    <a:pt x="1206161" y="1154290"/>
                  </a:lnTo>
                  <a:lnTo>
                    <a:pt x="1206161" y="1184760"/>
                  </a:lnTo>
                  <a:lnTo>
                    <a:pt x="1224506" y="1184760"/>
                  </a:lnTo>
                  <a:lnTo>
                    <a:pt x="1224506" y="1211183"/>
                  </a:lnTo>
                  <a:lnTo>
                    <a:pt x="1248796" y="1211183"/>
                  </a:lnTo>
                  <a:lnTo>
                    <a:pt x="1248796" y="1243549"/>
                  </a:lnTo>
                  <a:lnTo>
                    <a:pt x="1263724" y="1243549"/>
                  </a:lnTo>
                  <a:lnTo>
                    <a:pt x="1263724" y="1281477"/>
                  </a:lnTo>
                  <a:lnTo>
                    <a:pt x="1295478" y="1281477"/>
                  </a:lnTo>
                  <a:lnTo>
                    <a:pt x="1295478" y="1300441"/>
                  </a:lnTo>
                  <a:lnTo>
                    <a:pt x="1314455" y="1300441"/>
                  </a:lnTo>
                  <a:lnTo>
                    <a:pt x="1314455" y="1323451"/>
                  </a:lnTo>
                  <a:lnTo>
                    <a:pt x="1335456" y="1323451"/>
                  </a:lnTo>
                  <a:lnTo>
                    <a:pt x="1335456" y="1349116"/>
                  </a:lnTo>
                  <a:lnTo>
                    <a:pt x="1375434" y="1349116"/>
                  </a:lnTo>
                  <a:lnTo>
                    <a:pt x="1375434" y="1381609"/>
                  </a:lnTo>
                  <a:lnTo>
                    <a:pt x="1389603" y="1381609"/>
                  </a:lnTo>
                  <a:lnTo>
                    <a:pt x="1389603" y="1400573"/>
                  </a:lnTo>
                  <a:lnTo>
                    <a:pt x="1422749" y="1400573"/>
                  </a:lnTo>
                  <a:lnTo>
                    <a:pt x="1422749" y="1412078"/>
                  </a:lnTo>
                  <a:lnTo>
                    <a:pt x="1447166" y="1412078"/>
                  </a:lnTo>
                  <a:lnTo>
                    <a:pt x="1447166" y="1424847"/>
                  </a:lnTo>
                  <a:lnTo>
                    <a:pt x="1454630" y="1424847"/>
                  </a:lnTo>
                  <a:lnTo>
                    <a:pt x="1454630" y="1436352"/>
                  </a:lnTo>
                  <a:lnTo>
                    <a:pt x="1481704" y="1436352"/>
                  </a:lnTo>
                  <a:lnTo>
                    <a:pt x="1481704" y="1444443"/>
                  </a:lnTo>
                  <a:lnTo>
                    <a:pt x="1499288" y="1444443"/>
                  </a:lnTo>
                  <a:lnTo>
                    <a:pt x="1499288" y="1455316"/>
                  </a:lnTo>
                  <a:lnTo>
                    <a:pt x="1519531" y="1455316"/>
                  </a:lnTo>
                  <a:lnTo>
                    <a:pt x="1519531" y="1466189"/>
                  </a:lnTo>
                  <a:lnTo>
                    <a:pt x="1533067" y="1466189"/>
                  </a:lnTo>
                  <a:lnTo>
                    <a:pt x="1533067" y="1478958"/>
                  </a:lnTo>
                  <a:lnTo>
                    <a:pt x="1549387" y="1478958"/>
                  </a:lnTo>
                  <a:lnTo>
                    <a:pt x="1549387" y="1503991"/>
                  </a:lnTo>
                  <a:lnTo>
                    <a:pt x="1573677" y="1503991"/>
                  </a:lnTo>
                  <a:lnTo>
                    <a:pt x="1573677" y="1514864"/>
                  </a:lnTo>
                  <a:lnTo>
                    <a:pt x="1604799" y="1514864"/>
                  </a:lnTo>
                  <a:lnTo>
                    <a:pt x="1604799" y="1545965"/>
                  </a:lnTo>
                  <a:lnTo>
                    <a:pt x="1626559" y="1545965"/>
                  </a:lnTo>
                  <a:lnTo>
                    <a:pt x="1626559" y="1570240"/>
                  </a:lnTo>
                  <a:lnTo>
                    <a:pt x="1664387" y="1570240"/>
                  </a:lnTo>
                  <a:lnTo>
                    <a:pt x="1664387" y="1602099"/>
                  </a:lnTo>
                  <a:lnTo>
                    <a:pt x="1690068" y="1602099"/>
                  </a:lnTo>
                  <a:lnTo>
                    <a:pt x="1690068" y="1614995"/>
                  </a:lnTo>
                  <a:lnTo>
                    <a:pt x="1709804" y="1614995"/>
                  </a:lnTo>
                  <a:lnTo>
                    <a:pt x="1709804" y="1632569"/>
                  </a:lnTo>
                  <a:lnTo>
                    <a:pt x="1723341" y="1632569"/>
                  </a:lnTo>
                  <a:lnTo>
                    <a:pt x="1723341" y="1648751"/>
                  </a:lnTo>
                  <a:lnTo>
                    <a:pt x="1749655" y="1648751"/>
                  </a:lnTo>
                  <a:lnTo>
                    <a:pt x="1749655" y="1658866"/>
                  </a:lnTo>
                  <a:lnTo>
                    <a:pt x="1763951" y="1658866"/>
                  </a:lnTo>
                  <a:lnTo>
                    <a:pt x="1763951" y="1670371"/>
                  </a:lnTo>
                  <a:lnTo>
                    <a:pt x="1782801" y="1670371"/>
                  </a:lnTo>
                  <a:lnTo>
                    <a:pt x="1782801" y="1681244"/>
                  </a:lnTo>
                  <a:lnTo>
                    <a:pt x="1795072" y="1681244"/>
                  </a:lnTo>
                  <a:lnTo>
                    <a:pt x="1795072" y="1693381"/>
                  </a:lnTo>
                  <a:lnTo>
                    <a:pt x="1811899" y="1693381"/>
                  </a:lnTo>
                  <a:lnTo>
                    <a:pt x="1811899" y="1714368"/>
                  </a:lnTo>
                  <a:lnTo>
                    <a:pt x="1852509" y="1714368"/>
                  </a:lnTo>
                  <a:lnTo>
                    <a:pt x="1852509" y="1735987"/>
                  </a:lnTo>
                  <a:lnTo>
                    <a:pt x="1866046" y="1735987"/>
                  </a:lnTo>
                  <a:lnTo>
                    <a:pt x="1866046" y="1745469"/>
                  </a:lnTo>
                  <a:lnTo>
                    <a:pt x="1878950" y="1745469"/>
                  </a:lnTo>
                  <a:lnTo>
                    <a:pt x="1878950" y="1754951"/>
                  </a:lnTo>
                  <a:lnTo>
                    <a:pt x="1914120" y="1754951"/>
                  </a:lnTo>
                  <a:lnTo>
                    <a:pt x="1914120" y="1765824"/>
                  </a:lnTo>
                  <a:lnTo>
                    <a:pt x="1929049" y="1765824"/>
                  </a:lnTo>
                  <a:lnTo>
                    <a:pt x="1929049" y="1776570"/>
                  </a:lnTo>
                  <a:lnTo>
                    <a:pt x="1947266" y="1776570"/>
                  </a:lnTo>
                  <a:lnTo>
                    <a:pt x="1947266" y="1786053"/>
                  </a:lnTo>
                  <a:lnTo>
                    <a:pt x="1959537" y="1786053"/>
                  </a:lnTo>
                  <a:lnTo>
                    <a:pt x="1959537" y="1802994"/>
                  </a:lnTo>
                  <a:lnTo>
                    <a:pt x="1978514" y="1802994"/>
                  </a:lnTo>
                  <a:lnTo>
                    <a:pt x="1978514" y="1813108"/>
                  </a:lnTo>
                  <a:lnTo>
                    <a:pt x="1992683" y="1813108"/>
                  </a:lnTo>
                  <a:lnTo>
                    <a:pt x="1992683" y="1821958"/>
                  </a:lnTo>
                  <a:lnTo>
                    <a:pt x="2005588" y="1821958"/>
                  </a:lnTo>
                  <a:lnTo>
                    <a:pt x="2005588" y="1831440"/>
                  </a:lnTo>
                  <a:lnTo>
                    <a:pt x="2044806" y="1831440"/>
                  </a:lnTo>
                  <a:lnTo>
                    <a:pt x="2044806" y="1849646"/>
                  </a:lnTo>
                  <a:lnTo>
                    <a:pt x="2069856" y="1849646"/>
                  </a:lnTo>
                  <a:lnTo>
                    <a:pt x="2069856" y="1859128"/>
                  </a:lnTo>
                  <a:lnTo>
                    <a:pt x="2096930" y="1859128"/>
                  </a:lnTo>
                  <a:lnTo>
                    <a:pt x="2096930" y="1869242"/>
                  </a:lnTo>
                  <a:lnTo>
                    <a:pt x="2151709" y="1869242"/>
                  </a:lnTo>
                  <a:lnTo>
                    <a:pt x="2151709" y="1878725"/>
                  </a:lnTo>
                  <a:lnTo>
                    <a:pt x="2193711" y="1878725"/>
                  </a:lnTo>
                  <a:lnTo>
                    <a:pt x="2193711" y="1887574"/>
                  </a:lnTo>
                  <a:lnTo>
                    <a:pt x="2209271" y="1887574"/>
                  </a:lnTo>
                  <a:lnTo>
                    <a:pt x="2209271" y="1899079"/>
                  </a:lnTo>
                  <a:lnTo>
                    <a:pt x="2231537" y="1899079"/>
                  </a:lnTo>
                  <a:lnTo>
                    <a:pt x="2231537" y="1909826"/>
                  </a:lnTo>
                  <a:lnTo>
                    <a:pt x="2274298" y="1909826"/>
                  </a:lnTo>
                  <a:lnTo>
                    <a:pt x="2274298" y="1917917"/>
                  </a:lnTo>
                  <a:lnTo>
                    <a:pt x="2304661" y="1917917"/>
                  </a:lnTo>
                  <a:lnTo>
                    <a:pt x="2304661" y="1929422"/>
                  </a:lnTo>
                  <a:lnTo>
                    <a:pt x="2527322" y="1929422"/>
                  </a:lnTo>
                  <a:lnTo>
                    <a:pt x="2527322" y="1938904"/>
                  </a:lnTo>
                  <a:lnTo>
                    <a:pt x="2534786" y="1938904"/>
                  </a:lnTo>
                  <a:lnTo>
                    <a:pt x="2534786" y="1950409"/>
                  </a:lnTo>
                  <a:lnTo>
                    <a:pt x="2562619" y="1950409"/>
                  </a:lnTo>
                  <a:lnTo>
                    <a:pt x="2562619" y="1961914"/>
                  </a:lnTo>
                  <a:lnTo>
                    <a:pt x="2708739" y="1961914"/>
                  </a:lnTo>
                  <a:lnTo>
                    <a:pt x="2708739" y="1974810"/>
                  </a:lnTo>
                  <a:lnTo>
                    <a:pt x="2896989" y="1974810"/>
                  </a:lnTo>
                  <a:lnTo>
                    <a:pt x="2896989" y="1986315"/>
                  </a:lnTo>
                  <a:lnTo>
                    <a:pt x="3135209" y="1986315"/>
                  </a:lnTo>
                  <a:lnTo>
                    <a:pt x="3135209" y="2001866"/>
                  </a:lnTo>
                  <a:lnTo>
                    <a:pt x="3265137" y="2001866"/>
                  </a:lnTo>
                  <a:lnTo>
                    <a:pt x="3265137" y="2018049"/>
                  </a:lnTo>
                  <a:lnTo>
                    <a:pt x="3360526" y="2018049"/>
                  </a:lnTo>
                  <a:lnTo>
                    <a:pt x="3360526" y="2031576"/>
                  </a:lnTo>
                  <a:lnTo>
                    <a:pt x="3459332" y="2031576"/>
                  </a:lnTo>
                  <a:lnTo>
                    <a:pt x="3459332" y="2047886"/>
                  </a:lnTo>
                  <a:lnTo>
                    <a:pt x="3789654" y="2047886"/>
                  </a:lnTo>
                  <a:lnTo>
                    <a:pt x="3789654" y="2060655"/>
                  </a:lnTo>
                  <a:lnTo>
                    <a:pt x="3863410" y="2060655"/>
                  </a:lnTo>
                  <a:lnTo>
                    <a:pt x="3863410" y="2080251"/>
                  </a:lnTo>
                  <a:lnTo>
                    <a:pt x="3870874" y="2080251"/>
                  </a:lnTo>
                  <a:lnTo>
                    <a:pt x="3870874" y="2098583"/>
                  </a:lnTo>
                  <a:lnTo>
                    <a:pt x="4172731" y="2098583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682" name="Graphic 10815">
              <a:extLst>
                <a:ext uri="{FF2B5EF4-FFF2-40B4-BE49-F238E27FC236}">
                  <a16:creationId xmlns:a16="http://schemas.microsoft.com/office/drawing/2014/main" id="{E2842C14-3D8A-BE63-17E6-0F646097964E}"/>
                </a:ext>
              </a:extLst>
            </p:cNvPr>
            <p:cNvGrpSpPr/>
            <p:nvPr/>
          </p:nvGrpSpPr>
          <p:grpSpPr>
            <a:xfrm>
              <a:off x="7023423" y="2635549"/>
              <a:ext cx="60239" cy="60200"/>
              <a:chOff x="6199289" y="2336011"/>
              <a:chExt cx="62749" cy="62708"/>
            </a:xfrm>
          </p:grpSpPr>
          <p:sp>
            <p:nvSpPr>
              <p:cNvPr id="11631" name="Freeform 14589">
                <a:extLst>
                  <a:ext uri="{FF2B5EF4-FFF2-40B4-BE49-F238E27FC236}">
                    <a16:creationId xmlns:a16="http://schemas.microsoft.com/office/drawing/2014/main" id="{6F6D5116-ED0F-6504-00B8-71FCFD241E03}"/>
                  </a:ext>
                </a:extLst>
              </p:cNvPr>
              <p:cNvSpPr/>
              <p:nvPr/>
            </p:nvSpPr>
            <p:spPr>
              <a:xfrm>
                <a:off x="6230664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2" name="Freeform 14590">
                <a:extLst>
                  <a:ext uri="{FF2B5EF4-FFF2-40B4-BE49-F238E27FC236}">
                    <a16:creationId xmlns:a16="http://schemas.microsoft.com/office/drawing/2014/main" id="{AD8472E9-C38F-3022-C950-DB1CE186E924}"/>
                  </a:ext>
                </a:extLst>
              </p:cNvPr>
              <p:cNvSpPr/>
              <p:nvPr/>
            </p:nvSpPr>
            <p:spPr>
              <a:xfrm>
                <a:off x="6199289" y="236736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83" name="Graphic 10815">
              <a:extLst>
                <a:ext uri="{FF2B5EF4-FFF2-40B4-BE49-F238E27FC236}">
                  <a16:creationId xmlns:a16="http://schemas.microsoft.com/office/drawing/2014/main" id="{79F2AAB7-ECC1-5260-7D91-34768C0E019B}"/>
                </a:ext>
              </a:extLst>
            </p:cNvPr>
            <p:cNvGrpSpPr/>
            <p:nvPr/>
          </p:nvGrpSpPr>
          <p:grpSpPr>
            <a:xfrm>
              <a:off x="7032168" y="2635549"/>
              <a:ext cx="60239" cy="60200"/>
              <a:chOff x="6208398" y="2336011"/>
              <a:chExt cx="62749" cy="62708"/>
            </a:xfrm>
          </p:grpSpPr>
          <p:sp>
            <p:nvSpPr>
              <p:cNvPr id="11629" name="Freeform 14592">
                <a:extLst>
                  <a:ext uri="{FF2B5EF4-FFF2-40B4-BE49-F238E27FC236}">
                    <a16:creationId xmlns:a16="http://schemas.microsoft.com/office/drawing/2014/main" id="{40437830-AFBA-EB69-28F1-FF6417DB1F66}"/>
                  </a:ext>
                </a:extLst>
              </p:cNvPr>
              <p:cNvSpPr/>
              <p:nvPr/>
            </p:nvSpPr>
            <p:spPr>
              <a:xfrm>
                <a:off x="6239773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0" name="Freeform 14593">
                <a:extLst>
                  <a:ext uri="{FF2B5EF4-FFF2-40B4-BE49-F238E27FC236}">
                    <a16:creationId xmlns:a16="http://schemas.microsoft.com/office/drawing/2014/main" id="{2B553A73-F0C3-3D32-6139-BDEAF41B6A22}"/>
                  </a:ext>
                </a:extLst>
              </p:cNvPr>
              <p:cNvSpPr/>
              <p:nvPr/>
            </p:nvSpPr>
            <p:spPr>
              <a:xfrm>
                <a:off x="6208398" y="236736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84" name="Graphic 10815">
              <a:extLst>
                <a:ext uri="{FF2B5EF4-FFF2-40B4-BE49-F238E27FC236}">
                  <a16:creationId xmlns:a16="http://schemas.microsoft.com/office/drawing/2014/main" id="{A7E247A6-323B-D994-C7A7-8455943F82EB}"/>
                </a:ext>
              </a:extLst>
            </p:cNvPr>
            <p:cNvGrpSpPr/>
            <p:nvPr/>
          </p:nvGrpSpPr>
          <p:grpSpPr>
            <a:xfrm>
              <a:off x="7040915" y="2635549"/>
              <a:ext cx="60239" cy="60200"/>
              <a:chOff x="6217507" y="2336011"/>
              <a:chExt cx="62749" cy="62708"/>
            </a:xfrm>
          </p:grpSpPr>
          <p:sp>
            <p:nvSpPr>
              <p:cNvPr id="11627" name="Freeform 14595">
                <a:extLst>
                  <a:ext uri="{FF2B5EF4-FFF2-40B4-BE49-F238E27FC236}">
                    <a16:creationId xmlns:a16="http://schemas.microsoft.com/office/drawing/2014/main" id="{C72EE4E4-F37F-6970-9B5A-B65A89130118}"/>
                  </a:ext>
                </a:extLst>
              </p:cNvPr>
              <p:cNvSpPr/>
              <p:nvPr/>
            </p:nvSpPr>
            <p:spPr>
              <a:xfrm>
                <a:off x="6248882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8" name="Freeform 14596">
                <a:extLst>
                  <a:ext uri="{FF2B5EF4-FFF2-40B4-BE49-F238E27FC236}">
                    <a16:creationId xmlns:a16="http://schemas.microsoft.com/office/drawing/2014/main" id="{0D8C36FD-3D18-8328-A8DD-58D78570D8A7}"/>
                  </a:ext>
                </a:extLst>
              </p:cNvPr>
              <p:cNvSpPr/>
              <p:nvPr/>
            </p:nvSpPr>
            <p:spPr>
              <a:xfrm>
                <a:off x="6217507" y="236736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85" name="Graphic 10815">
              <a:extLst>
                <a:ext uri="{FF2B5EF4-FFF2-40B4-BE49-F238E27FC236}">
                  <a16:creationId xmlns:a16="http://schemas.microsoft.com/office/drawing/2014/main" id="{157A58A1-2FF1-B860-DECE-D5374B192FE4}"/>
                </a:ext>
              </a:extLst>
            </p:cNvPr>
            <p:cNvGrpSpPr/>
            <p:nvPr/>
          </p:nvGrpSpPr>
          <p:grpSpPr>
            <a:xfrm>
              <a:off x="7049661" y="2635549"/>
              <a:ext cx="60239" cy="60200"/>
              <a:chOff x="6226616" y="2336011"/>
              <a:chExt cx="62749" cy="62708"/>
            </a:xfrm>
          </p:grpSpPr>
          <p:sp>
            <p:nvSpPr>
              <p:cNvPr id="11625" name="Freeform 14598">
                <a:extLst>
                  <a:ext uri="{FF2B5EF4-FFF2-40B4-BE49-F238E27FC236}">
                    <a16:creationId xmlns:a16="http://schemas.microsoft.com/office/drawing/2014/main" id="{D11AABC2-584D-CA6C-1C73-10C26C331107}"/>
                  </a:ext>
                </a:extLst>
              </p:cNvPr>
              <p:cNvSpPr/>
              <p:nvPr/>
            </p:nvSpPr>
            <p:spPr>
              <a:xfrm>
                <a:off x="6257991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6" name="Freeform 14599">
                <a:extLst>
                  <a:ext uri="{FF2B5EF4-FFF2-40B4-BE49-F238E27FC236}">
                    <a16:creationId xmlns:a16="http://schemas.microsoft.com/office/drawing/2014/main" id="{D73DFD27-A6C8-E5E6-F407-E80FCF4B62BD}"/>
                  </a:ext>
                </a:extLst>
              </p:cNvPr>
              <p:cNvSpPr/>
              <p:nvPr/>
            </p:nvSpPr>
            <p:spPr>
              <a:xfrm>
                <a:off x="6226616" y="236736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86" name="Graphic 10815">
              <a:extLst>
                <a:ext uri="{FF2B5EF4-FFF2-40B4-BE49-F238E27FC236}">
                  <a16:creationId xmlns:a16="http://schemas.microsoft.com/office/drawing/2014/main" id="{4186BB91-3CD4-4E32-F36B-2F5FF17852FE}"/>
                </a:ext>
              </a:extLst>
            </p:cNvPr>
            <p:cNvGrpSpPr/>
            <p:nvPr/>
          </p:nvGrpSpPr>
          <p:grpSpPr>
            <a:xfrm>
              <a:off x="7058406" y="2635549"/>
              <a:ext cx="60361" cy="60200"/>
              <a:chOff x="6235725" y="2336011"/>
              <a:chExt cx="62876" cy="62708"/>
            </a:xfrm>
          </p:grpSpPr>
          <p:sp>
            <p:nvSpPr>
              <p:cNvPr id="11623" name="Freeform 14601">
                <a:extLst>
                  <a:ext uri="{FF2B5EF4-FFF2-40B4-BE49-F238E27FC236}">
                    <a16:creationId xmlns:a16="http://schemas.microsoft.com/office/drawing/2014/main" id="{25974984-5446-C7FB-6CBD-115E865C2FD7}"/>
                  </a:ext>
                </a:extLst>
              </p:cNvPr>
              <p:cNvSpPr/>
              <p:nvPr/>
            </p:nvSpPr>
            <p:spPr>
              <a:xfrm>
                <a:off x="6267100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4" name="Freeform 14602">
                <a:extLst>
                  <a:ext uri="{FF2B5EF4-FFF2-40B4-BE49-F238E27FC236}">
                    <a16:creationId xmlns:a16="http://schemas.microsoft.com/office/drawing/2014/main" id="{68E0CA56-46B3-F312-4C6E-D39D2C002923}"/>
                  </a:ext>
                </a:extLst>
              </p:cNvPr>
              <p:cNvSpPr/>
              <p:nvPr/>
            </p:nvSpPr>
            <p:spPr>
              <a:xfrm>
                <a:off x="6235725" y="23673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87" name="Graphic 10815">
              <a:extLst>
                <a:ext uri="{FF2B5EF4-FFF2-40B4-BE49-F238E27FC236}">
                  <a16:creationId xmlns:a16="http://schemas.microsoft.com/office/drawing/2014/main" id="{8AABE3CA-C051-36D5-C5C9-A145C4ED9BC4}"/>
                </a:ext>
              </a:extLst>
            </p:cNvPr>
            <p:cNvGrpSpPr/>
            <p:nvPr/>
          </p:nvGrpSpPr>
          <p:grpSpPr>
            <a:xfrm>
              <a:off x="7067152" y="2635549"/>
              <a:ext cx="60361" cy="60200"/>
              <a:chOff x="6244833" y="2336011"/>
              <a:chExt cx="62876" cy="62708"/>
            </a:xfrm>
          </p:grpSpPr>
          <p:sp>
            <p:nvSpPr>
              <p:cNvPr id="11621" name="Freeform 14604">
                <a:extLst>
                  <a:ext uri="{FF2B5EF4-FFF2-40B4-BE49-F238E27FC236}">
                    <a16:creationId xmlns:a16="http://schemas.microsoft.com/office/drawing/2014/main" id="{642ED63E-B65F-8DA9-A2A2-F8F089032D52}"/>
                  </a:ext>
                </a:extLst>
              </p:cNvPr>
              <p:cNvSpPr/>
              <p:nvPr/>
            </p:nvSpPr>
            <p:spPr>
              <a:xfrm>
                <a:off x="6276208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2" name="Freeform 14605">
                <a:extLst>
                  <a:ext uri="{FF2B5EF4-FFF2-40B4-BE49-F238E27FC236}">
                    <a16:creationId xmlns:a16="http://schemas.microsoft.com/office/drawing/2014/main" id="{054A3AAC-9D14-6160-E511-806133AF5E43}"/>
                  </a:ext>
                </a:extLst>
              </p:cNvPr>
              <p:cNvSpPr/>
              <p:nvPr/>
            </p:nvSpPr>
            <p:spPr>
              <a:xfrm>
                <a:off x="6244833" y="23673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065" name="Graphic 10815">
              <a:extLst>
                <a:ext uri="{FF2B5EF4-FFF2-40B4-BE49-F238E27FC236}">
                  <a16:creationId xmlns:a16="http://schemas.microsoft.com/office/drawing/2014/main" id="{61A7486F-FABB-EEE4-F86F-CE362B3C0A84}"/>
                </a:ext>
              </a:extLst>
            </p:cNvPr>
            <p:cNvGrpSpPr/>
            <p:nvPr/>
          </p:nvGrpSpPr>
          <p:grpSpPr>
            <a:xfrm>
              <a:off x="7104437" y="2635549"/>
              <a:ext cx="60361" cy="60200"/>
              <a:chOff x="6283673" y="2336011"/>
              <a:chExt cx="62876" cy="62708"/>
            </a:xfrm>
          </p:grpSpPr>
          <p:sp>
            <p:nvSpPr>
              <p:cNvPr id="11619" name="Freeform 14607">
                <a:extLst>
                  <a:ext uri="{FF2B5EF4-FFF2-40B4-BE49-F238E27FC236}">
                    <a16:creationId xmlns:a16="http://schemas.microsoft.com/office/drawing/2014/main" id="{55330D4C-98F1-98DA-24FE-7D2E4CEA185F}"/>
                  </a:ext>
                </a:extLst>
              </p:cNvPr>
              <p:cNvSpPr/>
              <p:nvPr/>
            </p:nvSpPr>
            <p:spPr>
              <a:xfrm>
                <a:off x="6315047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0" name="Freeform 14608">
                <a:extLst>
                  <a:ext uri="{FF2B5EF4-FFF2-40B4-BE49-F238E27FC236}">
                    <a16:creationId xmlns:a16="http://schemas.microsoft.com/office/drawing/2014/main" id="{B5F637D8-3F9C-80F3-D9AD-A926B667C00B}"/>
                  </a:ext>
                </a:extLst>
              </p:cNvPr>
              <p:cNvSpPr/>
              <p:nvPr/>
            </p:nvSpPr>
            <p:spPr>
              <a:xfrm>
                <a:off x="6283673" y="23673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706" name="Graphic 10815">
              <a:extLst>
                <a:ext uri="{FF2B5EF4-FFF2-40B4-BE49-F238E27FC236}">
                  <a16:creationId xmlns:a16="http://schemas.microsoft.com/office/drawing/2014/main" id="{F5330780-C7A6-F4C1-B68F-3FE83BA6A963}"/>
                </a:ext>
              </a:extLst>
            </p:cNvPr>
            <p:cNvGrpSpPr/>
            <p:nvPr/>
          </p:nvGrpSpPr>
          <p:grpSpPr>
            <a:xfrm>
              <a:off x="7108930" y="2635549"/>
              <a:ext cx="60361" cy="60200"/>
              <a:chOff x="6288353" y="2336011"/>
              <a:chExt cx="62876" cy="62708"/>
            </a:xfrm>
          </p:grpSpPr>
          <p:sp>
            <p:nvSpPr>
              <p:cNvPr id="11617" name="Freeform 14610">
                <a:extLst>
                  <a:ext uri="{FF2B5EF4-FFF2-40B4-BE49-F238E27FC236}">
                    <a16:creationId xmlns:a16="http://schemas.microsoft.com/office/drawing/2014/main" id="{DDED0C04-D59F-C1BE-8132-BBF88F8E87D3}"/>
                  </a:ext>
                </a:extLst>
              </p:cNvPr>
              <p:cNvSpPr/>
              <p:nvPr/>
            </p:nvSpPr>
            <p:spPr>
              <a:xfrm>
                <a:off x="6319728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8" name="Freeform 14611">
                <a:extLst>
                  <a:ext uri="{FF2B5EF4-FFF2-40B4-BE49-F238E27FC236}">
                    <a16:creationId xmlns:a16="http://schemas.microsoft.com/office/drawing/2014/main" id="{C4BA09C7-972B-CC77-E468-6252A9FBCC17}"/>
                  </a:ext>
                </a:extLst>
              </p:cNvPr>
              <p:cNvSpPr/>
              <p:nvPr/>
            </p:nvSpPr>
            <p:spPr>
              <a:xfrm>
                <a:off x="6288353" y="23673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88" name="Graphic 10815">
              <a:extLst>
                <a:ext uri="{FF2B5EF4-FFF2-40B4-BE49-F238E27FC236}">
                  <a16:creationId xmlns:a16="http://schemas.microsoft.com/office/drawing/2014/main" id="{0448875D-1B47-E46C-A2F2-9D998DAA004A}"/>
                </a:ext>
              </a:extLst>
            </p:cNvPr>
            <p:cNvGrpSpPr/>
            <p:nvPr/>
          </p:nvGrpSpPr>
          <p:grpSpPr>
            <a:xfrm>
              <a:off x="7113425" y="2635549"/>
              <a:ext cx="60361" cy="60200"/>
              <a:chOff x="6293034" y="2336011"/>
              <a:chExt cx="62876" cy="62708"/>
            </a:xfrm>
          </p:grpSpPr>
          <p:sp>
            <p:nvSpPr>
              <p:cNvPr id="11615" name="Freeform 14613">
                <a:extLst>
                  <a:ext uri="{FF2B5EF4-FFF2-40B4-BE49-F238E27FC236}">
                    <a16:creationId xmlns:a16="http://schemas.microsoft.com/office/drawing/2014/main" id="{86D1BBDC-8389-1833-F1F6-B3257A07BBC5}"/>
                  </a:ext>
                </a:extLst>
              </p:cNvPr>
              <p:cNvSpPr/>
              <p:nvPr/>
            </p:nvSpPr>
            <p:spPr>
              <a:xfrm>
                <a:off x="6324536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6" name="Freeform 14614">
                <a:extLst>
                  <a:ext uri="{FF2B5EF4-FFF2-40B4-BE49-F238E27FC236}">
                    <a16:creationId xmlns:a16="http://schemas.microsoft.com/office/drawing/2014/main" id="{19B32099-E6E1-F9E2-5B54-B6BF086801A7}"/>
                  </a:ext>
                </a:extLst>
              </p:cNvPr>
              <p:cNvSpPr/>
              <p:nvPr/>
            </p:nvSpPr>
            <p:spPr>
              <a:xfrm>
                <a:off x="6293034" y="23673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89" name="Graphic 10815">
              <a:extLst>
                <a:ext uri="{FF2B5EF4-FFF2-40B4-BE49-F238E27FC236}">
                  <a16:creationId xmlns:a16="http://schemas.microsoft.com/office/drawing/2014/main" id="{A23A9548-D30A-775A-F9A8-0A0217868A74}"/>
                </a:ext>
              </a:extLst>
            </p:cNvPr>
            <p:cNvGrpSpPr/>
            <p:nvPr/>
          </p:nvGrpSpPr>
          <p:grpSpPr>
            <a:xfrm>
              <a:off x="7117917" y="2635549"/>
              <a:ext cx="60361" cy="60200"/>
              <a:chOff x="6297715" y="2336011"/>
              <a:chExt cx="62876" cy="62708"/>
            </a:xfrm>
          </p:grpSpPr>
          <p:sp>
            <p:nvSpPr>
              <p:cNvPr id="11613" name="Freeform 14616">
                <a:extLst>
                  <a:ext uri="{FF2B5EF4-FFF2-40B4-BE49-F238E27FC236}">
                    <a16:creationId xmlns:a16="http://schemas.microsoft.com/office/drawing/2014/main" id="{EF2D2D56-5FEF-8549-F093-C03F67590AC5}"/>
                  </a:ext>
                </a:extLst>
              </p:cNvPr>
              <p:cNvSpPr/>
              <p:nvPr/>
            </p:nvSpPr>
            <p:spPr>
              <a:xfrm>
                <a:off x="6329217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4" name="Freeform 14617">
                <a:extLst>
                  <a:ext uri="{FF2B5EF4-FFF2-40B4-BE49-F238E27FC236}">
                    <a16:creationId xmlns:a16="http://schemas.microsoft.com/office/drawing/2014/main" id="{4D69518A-80D8-8BAE-F2E7-8BFF5E379DC6}"/>
                  </a:ext>
                </a:extLst>
              </p:cNvPr>
              <p:cNvSpPr/>
              <p:nvPr/>
            </p:nvSpPr>
            <p:spPr>
              <a:xfrm>
                <a:off x="6297715" y="23673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0" name="Graphic 10815">
              <a:extLst>
                <a:ext uri="{FF2B5EF4-FFF2-40B4-BE49-F238E27FC236}">
                  <a16:creationId xmlns:a16="http://schemas.microsoft.com/office/drawing/2014/main" id="{E0300C65-609E-47E7-BE41-9806FB47A098}"/>
                </a:ext>
              </a:extLst>
            </p:cNvPr>
            <p:cNvGrpSpPr/>
            <p:nvPr/>
          </p:nvGrpSpPr>
          <p:grpSpPr>
            <a:xfrm>
              <a:off x="7122534" y="2635549"/>
              <a:ext cx="60239" cy="60200"/>
              <a:chOff x="6302523" y="2336011"/>
              <a:chExt cx="62749" cy="62708"/>
            </a:xfrm>
          </p:grpSpPr>
          <p:sp>
            <p:nvSpPr>
              <p:cNvPr id="11611" name="Freeform 14619">
                <a:extLst>
                  <a:ext uri="{FF2B5EF4-FFF2-40B4-BE49-F238E27FC236}">
                    <a16:creationId xmlns:a16="http://schemas.microsoft.com/office/drawing/2014/main" id="{7A7D161B-540F-34DE-8796-9F497DB39611}"/>
                  </a:ext>
                </a:extLst>
              </p:cNvPr>
              <p:cNvSpPr/>
              <p:nvPr/>
            </p:nvSpPr>
            <p:spPr>
              <a:xfrm>
                <a:off x="6333898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2" name="Freeform 14620">
                <a:extLst>
                  <a:ext uri="{FF2B5EF4-FFF2-40B4-BE49-F238E27FC236}">
                    <a16:creationId xmlns:a16="http://schemas.microsoft.com/office/drawing/2014/main" id="{3BAA6353-E78F-369E-F9B3-C66699F287E6}"/>
                  </a:ext>
                </a:extLst>
              </p:cNvPr>
              <p:cNvSpPr/>
              <p:nvPr/>
            </p:nvSpPr>
            <p:spPr>
              <a:xfrm>
                <a:off x="6302523" y="236736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1" name="Graphic 10815">
              <a:extLst>
                <a:ext uri="{FF2B5EF4-FFF2-40B4-BE49-F238E27FC236}">
                  <a16:creationId xmlns:a16="http://schemas.microsoft.com/office/drawing/2014/main" id="{9D0C5EC4-3046-7F90-2FFC-9E19949AE3A6}"/>
                </a:ext>
              </a:extLst>
            </p:cNvPr>
            <p:cNvGrpSpPr/>
            <p:nvPr/>
          </p:nvGrpSpPr>
          <p:grpSpPr>
            <a:xfrm>
              <a:off x="7127027" y="2640890"/>
              <a:ext cx="60239" cy="60321"/>
              <a:chOff x="6307204" y="2341574"/>
              <a:chExt cx="62749" cy="62834"/>
            </a:xfrm>
          </p:grpSpPr>
          <p:sp>
            <p:nvSpPr>
              <p:cNvPr id="11609" name="Freeform 14622">
                <a:extLst>
                  <a:ext uri="{FF2B5EF4-FFF2-40B4-BE49-F238E27FC236}">
                    <a16:creationId xmlns:a16="http://schemas.microsoft.com/office/drawing/2014/main" id="{5BF182D5-A3FB-792C-5B63-B190B73A2320}"/>
                  </a:ext>
                </a:extLst>
              </p:cNvPr>
              <p:cNvSpPr/>
              <p:nvPr/>
            </p:nvSpPr>
            <p:spPr>
              <a:xfrm>
                <a:off x="6338579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0" name="Freeform 14623">
                <a:extLst>
                  <a:ext uri="{FF2B5EF4-FFF2-40B4-BE49-F238E27FC236}">
                    <a16:creationId xmlns:a16="http://schemas.microsoft.com/office/drawing/2014/main" id="{CD25B86A-F2F6-D33B-147E-117014C5C7DA}"/>
                  </a:ext>
                </a:extLst>
              </p:cNvPr>
              <p:cNvSpPr/>
              <p:nvPr/>
            </p:nvSpPr>
            <p:spPr>
              <a:xfrm>
                <a:off x="6307204" y="237305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2" name="Graphic 10815">
              <a:extLst>
                <a:ext uri="{FF2B5EF4-FFF2-40B4-BE49-F238E27FC236}">
                  <a16:creationId xmlns:a16="http://schemas.microsoft.com/office/drawing/2014/main" id="{3D985371-DAE9-4575-1357-E61655DF89AD}"/>
                </a:ext>
              </a:extLst>
            </p:cNvPr>
            <p:cNvGrpSpPr/>
            <p:nvPr/>
          </p:nvGrpSpPr>
          <p:grpSpPr>
            <a:xfrm>
              <a:off x="7131522" y="2640890"/>
              <a:ext cx="60239" cy="60321"/>
              <a:chOff x="6311885" y="2341574"/>
              <a:chExt cx="62749" cy="62834"/>
            </a:xfrm>
          </p:grpSpPr>
          <p:sp>
            <p:nvSpPr>
              <p:cNvPr id="11607" name="Freeform 14625">
                <a:extLst>
                  <a:ext uri="{FF2B5EF4-FFF2-40B4-BE49-F238E27FC236}">
                    <a16:creationId xmlns:a16="http://schemas.microsoft.com/office/drawing/2014/main" id="{83D4EE42-F563-4622-78CD-EB7D8F044D37}"/>
                  </a:ext>
                </a:extLst>
              </p:cNvPr>
              <p:cNvSpPr/>
              <p:nvPr/>
            </p:nvSpPr>
            <p:spPr>
              <a:xfrm>
                <a:off x="6343259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8" name="Freeform 14626">
                <a:extLst>
                  <a:ext uri="{FF2B5EF4-FFF2-40B4-BE49-F238E27FC236}">
                    <a16:creationId xmlns:a16="http://schemas.microsoft.com/office/drawing/2014/main" id="{1D3DBF9C-D5A0-A011-AEE2-98465A3D2BAE}"/>
                  </a:ext>
                </a:extLst>
              </p:cNvPr>
              <p:cNvSpPr/>
              <p:nvPr/>
            </p:nvSpPr>
            <p:spPr>
              <a:xfrm>
                <a:off x="6311885" y="237305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3" name="Graphic 10815">
              <a:extLst>
                <a:ext uri="{FF2B5EF4-FFF2-40B4-BE49-F238E27FC236}">
                  <a16:creationId xmlns:a16="http://schemas.microsoft.com/office/drawing/2014/main" id="{00DDCD86-38C2-E458-B79F-FFBDDC4E28E6}"/>
                </a:ext>
              </a:extLst>
            </p:cNvPr>
            <p:cNvGrpSpPr/>
            <p:nvPr/>
          </p:nvGrpSpPr>
          <p:grpSpPr>
            <a:xfrm>
              <a:off x="7136015" y="2640890"/>
              <a:ext cx="60361" cy="60321"/>
              <a:chOff x="6316566" y="2341574"/>
              <a:chExt cx="62876" cy="62834"/>
            </a:xfrm>
          </p:grpSpPr>
          <p:sp>
            <p:nvSpPr>
              <p:cNvPr id="11605" name="Freeform 14628">
                <a:extLst>
                  <a:ext uri="{FF2B5EF4-FFF2-40B4-BE49-F238E27FC236}">
                    <a16:creationId xmlns:a16="http://schemas.microsoft.com/office/drawing/2014/main" id="{0CAC51D9-7D19-EFA7-6B3E-15AF2583DDD5}"/>
                  </a:ext>
                </a:extLst>
              </p:cNvPr>
              <p:cNvSpPr/>
              <p:nvPr/>
            </p:nvSpPr>
            <p:spPr>
              <a:xfrm>
                <a:off x="6347940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6" name="Freeform 14629">
                <a:extLst>
                  <a:ext uri="{FF2B5EF4-FFF2-40B4-BE49-F238E27FC236}">
                    <a16:creationId xmlns:a16="http://schemas.microsoft.com/office/drawing/2014/main" id="{F9744552-C9AB-B43A-FF88-263EEEBA89D5}"/>
                  </a:ext>
                </a:extLst>
              </p:cNvPr>
              <p:cNvSpPr/>
              <p:nvPr/>
            </p:nvSpPr>
            <p:spPr>
              <a:xfrm>
                <a:off x="6316566" y="23730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4" name="Graphic 10815">
              <a:extLst>
                <a:ext uri="{FF2B5EF4-FFF2-40B4-BE49-F238E27FC236}">
                  <a16:creationId xmlns:a16="http://schemas.microsoft.com/office/drawing/2014/main" id="{CABBD0A1-6539-4E52-ED82-20A2E197CEC3}"/>
                </a:ext>
              </a:extLst>
            </p:cNvPr>
            <p:cNvGrpSpPr/>
            <p:nvPr/>
          </p:nvGrpSpPr>
          <p:grpSpPr>
            <a:xfrm>
              <a:off x="7140508" y="2640890"/>
              <a:ext cx="60361" cy="60321"/>
              <a:chOff x="6321246" y="2341574"/>
              <a:chExt cx="62876" cy="62834"/>
            </a:xfrm>
          </p:grpSpPr>
          <p:sp>
            <p:nvSpPr>
              <p:cNvPr id="11603" name="Freeform 14631">
                <a:extLst>
                  <a:ext uri="{FF2B5EF4-FFF2-40B4-BE49-F238E27FC236}">
                    <a16:creationId xmlns:a16="http://schemas.microsoft.com/office/drawing/2014/main" id="{F76F335B-9ADF-FE4A-20D2-FA16C0FB5579}"/>
                  </a:ext>
                </a:extLst>
              </p:cNvPr>
              <p:cNvSpPr/>
              <p:nvPr/>
            </p:nvSpPr>
            <p:spPr>
              <a:xfrm>
                <a:off x="6352621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4" name="Freeform 14632">
                <a:extLst>
                  <a:ext uri="{FF2B5EF4-FFF2-40B4-BE49-F238E27FC236}">
                    <a16:creationId xmlns:a16="http://schemas.microsoft.com/office/drawing/2014/main" id="{70627D4B-D941-FBA9-FC40-2F361403C533}"/>
                  </a:ext>
                </a:extLst>
              </p:cNvPr>
              <p:cNvSpPr/>
              <p:nvPr/>
            </p:nvSpPr>
            <p:spPr>
              <a:xfrm>
                <a:off x="6321246" y="23730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5" name="Graphic 10815">
              <a:extLst>
                <a:ext uri="{FF2B5EF4-FFF2-40B4-BE49-F238E27FC236}">
                  <a16:creationId xmlns:a16="http://schemas.microsoft.com/office/drawing/2014/main" id="{563F89BC-3E62-A890-621A-7238BC875A29}"/>
                </a:ext>
              </a:extLst>
            </p:cNvPr>
            <p:cNvGrpSpPr/>
            <p:nvPr/>
          </p:nvGrpSpPr>
          <p:grpSpPr>
            <a:xfrm>
              <a:off x="7145001" y="2640890"/>
              <a:ext cx="60361" cy="60321"/>
              <a:chOff x="6325927" y="2341574"/>
              <a:chExt cx="62876" cy="62834"/>
            </a:xfrm>
          </p:grpSpPr>
          <p:sp>
            <p:nvSpPr>
              <p:cNvPr id="11601" name="Freeform 14634">
                <a:extLst>
                  <a:ext uri="{FF2B5EF4-FFF2-40B4-BE49-F238E27FC236}">
                    <a16:creationId xmlns:a16="http://schemas.microsoft.com/office/drawing/2014/main" id="{D4A11E16-8211-C31F-2614-0AD1A6F10BAD}"/>
                  </a:ext>
                </a:extLst>
              </p:cNvPr>
              <p:cNvSpPr/>
              <p:nvPr/>
            </p:nvSpPr>
            <p:spPr>
              <a:xfrm>
                <a:off x="6357429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2" name="Freeform 14635">
                <a:extLst>
                  <a:ext uri="{FF2B5EF4-FFF2-40B4-BE49-F238E27FC236}">
                    <a16:creationId xmlns:a16="http://schemas.microsoft.com/office/drawing/2014/main" id="{2D126C67-D953-7083-6753-349A1FB61F26}"/>
                  </a:ext>
                </a:extLst>
              </p:cNvPr>
              <p:cNvSpPr/>
              <p:nvPr/>
            </p:nvSpPr>
            <p:spPr>
              <a:xfrm>
                <a:off x="6325927" y="23730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6" name="Graphic 10815">
              <a:extLst>
                <a:ext uri="{FF2B5EF4-FFF2-40B4-BE49-F238E27FC236}">
                  <a16:creationId xmlns:a16="http://schemas.microsoft.com/office/drawing/2014/main" id="{210F319F-9ED6-4E61-7802-2080508B8BA1}"/>
                </a:ext>
              </a:extLst>
            </p:cNvPr>
            <p:cNvGrpSpPr/>
            <p:nvPr/>
          </p:nvGrpSpPr>
          <p:grpSpPr>
            <a:xfrm>
              <a:off x="7151317" y="2640890"/>
              <a:ext cx="60361" cy="60321"/>
              <a:chOff x="6332506" y="2341574"/>
              <a:chExt cx="62876" cy="62834"/>
            </a:xfrm>
          </p:grpSpPr>
          <p:sp>
            <p:nvSpPr>
              <p:cNvPr id="11599" name="Freeform 14637">
                <a:extLst>
                  <a:ext uri="{FF2B5EF4-FFF2-40B4-BE49-F238E27FC236}">
                    <a16:creationId xmlns:a16="http://schemas.microsoft.com/office/drawing/2014/main" id="{05799747-8DCD-4738-6B99-C9149FDEF602}"/>
                  </a:ext>
                </a:extLst>
              </p:cNvPr>
              <p:cNvSpPr/>
              <p:nvPr/>
            </p:nvSpPr>
            <p:spPr>
              <a:xfrm>
                <a:off x="6364007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0" name="Freeform 14638">
                <a:extLst>
                  <a:ext uri="{FF2B5EF4-FFF2-40B4-BE49-F238E27FC236}">
                    <a16:creationId xmlns:a16="http://schemas.microsoft.com/office/drawing/2014/main" id="{332C887F-04EA-503E-9D97-3142FC86A8EF}"/>
                  </a:ext>
                </a:extLst>
              </p:cNvPr>
              <p:cNvSpPr/>
              <p:nvPr/>
            </p:nvSpPr>
            <p:spPr>
              <a:xfrm>
                <a:off x="6332506" y="23730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7" name="Graphic 10815">
              <a:extLst>
                <a:ext uri="{FF2B5EF4-FFF2-40B4-BE49-F238E27FC236}">
                  <a16:creationId xmlns:a16="http://schemas.microsoft.com/office/drawing/2014/main" id="{955B7084-10A1-2AFF-CB2C-C6925CA7D40F}"/>
                </a:ext>
              </a:extLst>
            </p:cNvPr>
            <p:cNvGrpSpPr/>
            <p:nvPr/>
          </p:nvGrpSpPr>
          <p:grpSpPr>
            <a:xfrm>
              <a:off x="7155810" y="2640890"/>
              <a:ext cx="60361" cy="60321"/>
              <a:chOff x="6337187" y="2341574"/>
              <a:chExt cx="62876" cy="62834"/>
            </a:xfrm>
          </p:grpSpPr>
          <p:sp>
            <p:nvSpPr>
              <p:cNvPr id="11597" name="Freeform 14640">
                <a:extLst>
                  <a:ext uri="{FF2B5EF4-FFF2-40B4-BE49-F238E27FC236}">
                    <a16:creationId xmlns:a16="http://schemas.microsoft.com/office/drawing/2014/main" id="{71A03FFC-F7CE-231E-FC3C-BE1776A7F45D}"/>
                  </a:ext>
                </a:extLst>
              </p:cNvPr>
              <p:cNvSpPr/>
              <p:nvPr/>
            </p:nvSpPr>
            <p:spPr>
              <a:xfrm>
                <a:off x="6368688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8" name="Freeform 14641">
                <a:extLst>
                  <a:ext uri="{FF2B5EF4-FFF2-40B4-BE49-F238E27FC236}">
                    <a16:creationId xmlns:a16="http://schemas.microsoft.com/office/drawing/2014/main" id="{869F479E-1BFB-922B-1AE5-4D9AF7F8A86F}"/>
                  </a:ext>
                </a:extLst>
              </p:cNvPr>
              <p:cNvSpPr/>
              <p:nvPr/>
            </p:nvSpPr>
            <p:spPr>
              <a:xfrm>
                <a:off x="6337187" y="23730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8" name="Graphic 10815">
              <a:extLst>
                <a:ext uri="{FF2B5EF4-FFF2-40B4-BE49-F238E27FC236}">
                  <a16:creationId xmlns:a16="http://schemas.microsoft.com/office/drawing/2014/main" id="{E87A31C3-6CB7-D7CB-9617-887D2294A909}"/>
                </a:ext>
              </a:extLst>
            </p:cNvPr>
            <p:cNvGrpSpPr/>
            <p:nvPr/>
          </p:nvGrpSpPr>
          <p:grpSpPr>
            <a:xfrm>
              <a:off x="7160426" y="2640890"/>
              <a:ext cx="60239" cy="60321"/>
              <a:chOff x="6341994" y="2341574"/>
              <a:chExt cx="62749" cy="62834"/>
            </a:xfrm>
          </p:grpSpPr>
          <p:sp>
            <p:nvSpPr>
              <p:cNvPr id="11595" name="Freeform 14643">
                <a:extLst>
                  <a:ext uri="{FF2B5EF4-FFF2-40B4-BE49-F238E27FC236}">
                    <a16:creationId xmlns:a16="http://schemas.microsoft.com/office/drawing/2014/main" id="{EF921362-F654-7B63-4CBD-4C30F2E73501}"/>
                  </a:ext>
                </a:extLst>
              </p:cNvPr>
              <p:cNvSpPr/>
              <p:nvPr/>
            </p:nvSpPr>
            <p:spPr>
              <a:xfrm>
                <a:off x="6373369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6" name="Freeform 14644">
                <a:extLst>
                  <a:ext uri="{FF2B5EF4-FFF2-40B4-BE49-F238E27FC236}">
                    <a16:creationId xmlns:a16="http://schemas.microsoft.com/office/drawing/2014/main" id="{2FA94C7F-6CAF-ABCB-8B8B-BDB55E40F77E}"/>
                  </a:ext>
                </a:extLst>
              </p:cNvPr>
              <p:cNvSpPr/>
              <p:nvPr/>
            </p:nvSpPr>
            <p:spPr>
              <a:xfrm>
                <a:off x="6341994" y="237305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699" name="Graphic 10815">
              <a:extLst>
                <a:ext uri="{FF2B5EF4-FFF2-40B4-BE49-F238E27FC236}">
                  <a16:creationId xmlns:a16="http://schemas.microsoft.com/office/drawing/2014/main" id="{C8A4C6E9-1DEC-1C61-77D1-C9673DDB248A}"/>
                </a:ext>
              </a:extLst>
            </p:cNvPr>
            <p:cNvGrpSpPr/>
            <p:nvPr/>
          </p:nvGrpSpPr>
          <p:grpSpPr>
            <a:xfrm>
              <a:off x="7164920" y="2640890"/>
              <a:ext cx="60239" cy="60321"/>
              <a:chOff x="6346675" y="2341574"/>
              <a:chExt cx="62749" cy="62834"/>
            </a:xfrm>
          </p:grpSpPr>
          <p:sp>
            <p:nvSpPr>
              <p:cNvPr id="11593" name="Freeform 14646">
                <a:extLst>
                  <a:ext uri="{FF2B5EF4-FFF2-40B4-BE49-F238E27FC236}">
                    <a16:creationId xmlns:a16="http://schemas.microsoft.com/office/drawing/2014/main" id="{DD9DDCBA-7992-9966-B395-444B7184ED53}"/>
                  </a:ext>
                </a:extLst>
              </p:cNvPr>
              <p:cNvSpPr/>
              <p:nvPr/>
            </p:nvSpPr>
            <p:spPr>
              <a:xfrm>
                <a:off x="6378050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4" name="Freeform 14647">
                <a:extLst>
                  <a:ext uri="{FF2B5EF4-FFF2-40B4-BE49-F238E27FC236}">
                    <a16:creationId xmlns:a16="http://schemas.microsoft.com/office/drawing/2014/main" id="{B69149F2-E196-D146-FDD7-52B8E000DCF7}"/>
                  </a:ext>
                </a:extLst>
              </p:cNvPr>
              <p:cNvSpPr/>
              <p:nvPr/>
            </p:nvSpPr>
            <p:spPr>
              <a:xfrm>
                <a:off x="6346675" y="237305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0" name="Graphic 10815">
              <a:extLst>
                <a:ext uri="{FF2B5EF4-FFF2-40B4-BE49-F238E27FC236}">
                  <a16:creationId xmlns:a16="http://schemas.microsoft.com/office/drawing/2014/main" id="{706328B2-CDEF-157F-EEDD-87784C2F6CB9}"/>
                </a:ext>
              </a:extLst>
            </p:cNvPr>
            <p:cNvGrpSpPr/>
            <p:nvPr/>
          </p:nvGrpSpPr>
          <p:grpSpPr>
            <a:xfrm>
              <a:off x="7169413" y="2640890"/>
              <a:ext cx="60361" cy="60321"/>
              <a:chOff x="6351356" y="2341574"/>
              <a:chExt cx="62876" cy="62834"/>
            </a:xfrm>
          </p:grpSpPr>
          <p:sp>
            <p:nvSpPr>
              <p:cNvPr id="11591" name="Freeform 14649">
                <a:extLst>
                  <a:ext uri="{FF2B5EF4-FFF2-40B4-BE49-F238E27FC236}">
                    <a16:creationId xmlns:a16="http://schemas.microsoft.com/office/drawing/2014/main" id="{0D53E630-2192-CF5B-A1A2-B348E132B0E7}"/>
                  </a:ext>
                </a:extLst>
              </p:cNvPr>
              <p:cNvSpPr/>
              <p:nvPr/>
            </p:nvSpPr>
            <p:spPr>
              <a:xfrm>
                <a:off x="6382731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2" name="Freeform 14650">
                <a:extLst>
                  <a:ext uri="{FF2B5EF4-FFF2-40B4-BE49-F238E27FC236}">
                    <a16:creationId xmlns:a16="http://schemas.microsoft.com/office/drawing/2014/main" id="{E39FDB98-F3E0-369E-EECC-89C15BA66D1E}"/>
                  </a:ext>
                </a:extLst>
              </p:cNvPr>
              <p:cNvSpPr/>
              <p:nvPr/>
            </p:nvSpPr>
            <p:spPr>
              <a:xfrm>
                <a:off x="6351356" y="23730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1" name="Graphic 10815">
              <a:extLst>
                <a:ext uri="{FF2B5EF4-FFF2-40B4-BE49-F238E27FC236}">
                  <a16:creationId xmlns:a16="http://schemas.microsoft.com/office/drawing/2014/main" id="{39D1EF45-7F50-FCBA-3C84-F3BF81A22544}"/>
                </a:ext>
              </a:extLst>
            </p:cNvPr>
            <p:cNvGrpSpPr/>
            <p:nvPr/>
          </p:nvGrpSpPr>
          <p:grpSpPr>
            <a:xfrm>
              <a:off x="7177551" y="2640890"/>
              <a:ext cx="60239" cy="60321"/>
              <a:chOff x="6359833" y="2341574"/>
              <a:chExt cx="62749" cy="62834"/>
            </a:xfrm>
          </p:grpSpPr>
          <p:sp>
            <p:nvSpPr>
              <p:cNvPr id="11589" name="Freeform 14652">
                <a:extLst>
                  <a:ext uri="{FF2B5EF4-FFF2-40B4-BE49-F238E27FC236}">
                    <a16:creationId xmlns:a16="http://schemas.microsoft.com/office/drawing/2014/main" id="{3500AF04-F658-AC8B-E75C-7B2970812251}"/>
                  </a:ext>
                </a:extLst>
              </p:cNvPr>
              <p:cNvSpPr/>
              <p:nvPr/>
            </p:nvSpPr>
            <p:spPr>
              <a:xfrm>
                <a:off x="6391207" y="234157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0" name="Freeform 14653">
                <a:extLst>
                  <a:ext uri="{FF2B5EF4-FFF2-40B4-BE49-F238E27FC236}">
                    <a16:creationId xmlns:a16="http://schemas.microsoft.com/office/drawing/2014/main" id="{D6F13B98-40C3-7161-2397-86506AE35D91}"/>
                  </a:ext>
                </a:extLst>
              </p:cNvPr>
              <p:cNvSpPr/>
              <p:nvPr/>
            </p:nvSpPr>
            <p:spPr>
              <a:xfrm>
                <a:off x="6359833" y="237305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2" name="Graphic 10815">
              <a:extLst>
                <a:ext uri="{FF2B5EF4-FFF2-40B4-BE49-F238E27FC236}">
                  <a16:creationId xmlns:a16="http://schemas.microsoft.com/office/drawing/2014/main" id="{07C461E6-6647-83C6-6CCC-939D0CF16844}"/>
                </a:ext>
              </a:extLst>
            </p:cNvPr>
            <p:cNvGrpSpPr/>
            <p:nvPr/>
          </p:nvGrpSpPr>
          <p:grpSpPr>
            <a:xfrm>
              <a:off x="7183865" y="2644531"/>
              <a:ext cx="60239" cy="60321"/>
              <a:chOff x="6366411" y="2345367"/>
              <a:chExt cx="62749" cy="62834"/>
            </a:xfrm>
          </p:grpSpPr>
          <p:sp>
            <p:nvSpPr>
              <p:cNvPr id="11587" name="Freeform 14655">
                <a:extLst>
                  <a:ext uri="{FF2B5EF4-FFF2-40B4-BE49-F238E27FC236}">
                    <a16:creationId xmlns:a16="http://schemas.microsoft.com/office/drawing/2014/main" id="{A5FF637E-28B4-6BFD-A1E4-E1C141ADCB3B}"/>
                  </a:ext>
                </a:extLst>
              </p:cNvPr>
              <p:cNvSpPr/>
              <p:nvPr/>
            </p:nvSpPr>
            <p:spPr>
              <a:xfrm>
                <a:off x="6397786" y="234536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8" name="Freeform 14656">
                <a:extLst>
                  <a:ext uri="{FF2B5EF4-FFF2-40B4-BE49-F238E27FC236}">
                    <a16:creationId xmlns:a16="http://schemas.microsoft.com/office/drawing/2014/main" id="{D2F77FBB-9B27-9C71-1571-346D7C904324}"/>
                  </a:ext>
                </a:extLst>
              </p:cNvPr>
              <p:cNvSpPr/>
              <p:nvPr/>
            </p:nvSpPr>
            <p:spPr>
              <a:xfrm>
                <a:off x="6366411" y="2376721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3" name="Graphic 10815">
              <a:extLst>
                <a:ext uri="{FF2B5EF4-FFF2-40B4-BE49-F238E27FC236}">
                  <a16:creationId xmlns:a16="http://schemas.microsoft.com/office/drawing/2014/main" id="{252D7F25-FDF3-C3C0-F5A5-FDA9987977D8}"/>
                </a:ext>
              </a:extLst>
            </p:cNvPr>
            <p:cNvGrpSpPr/>
            <p:nvPr/>
          </p:nvGrpSpPr>
          <p:grpSpPr>
            <a:xfrm>
              <a:off x="7192002" y="2644531"/>
              <a:ext cx="60239" cy="60321"/>
              <a:chOff x="6374887" y="2345367"/>
              <a:chExt cx="62749" cy="62834"/>
            </a:xfrm>
          </p:grpSpPr>
          <p:sp>
            <p:nvSpPr>
              <p:cNvPr id="11585" name="Freeform 14658">
                <a:extLst>
                  <a:ext uri="{FF2B5EF4-FFF2-40B4-BE49-F238E27FC236}">
                    <a16:creationId xmlns:a16="http://schemas.microsoft.com/office/drawing/2014/main" id="{196CB799-8884-DC64-F3FE-25699CEC0275}"/>
                  </a:ext>
                </a:extLst>
              </p:cNvPr>
              <p:cNvSpPr/>
              <p:nvPr/>
            </p:nvSpPr>
            <p:spPr>
              <a:xfrm>
                <a:off x="6406262" y="234536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6" name="Freeform 14659">
                <a:extLst>
                  <a:ext uri="{FF2B5EF4-FFF2-40B4-BE49-F238E27FC236}">
                    <a16:creationId xmlns:a16="http://schemas.microsoft.com/office/drawing/2014/main" id="{944E933D-DB4D-40C6-37A3-F083E41072C2}"/>
                  </a:ext>
                </a:extLst>
              </p:cNvPr>
              <p:cNvSpPr/>
              <p:nvPr/>
            </p:nvSpPr>
            <p:spPr>
              <a:xfrm>
                <a:off x="6374887" y="2376721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4" name="Graphic 10815">
              <a:extLst>
                <a:ext uri="{FF2B5EF4-FFF2-40B4-BE49-F238E27FC236}">
                  <a16:creationId xmlns:a16="http://schemas.microsoft.com/office/drawing/2014/main" id="{4211BD6F-AA79-6C9D-B843-0D3B7DCA3517}"/>
                </a:ext>
              </a:extLst>
            </p:cNvPr>
            <p:cNvGrpSpPr/>
            <p:nvPr/>
          </p:nvGrpSpPr>
          <p:grpSpPr>
            <a:xfrm>
              <a:off x="7192854" y="2649022"/>
              <a:ext cx="60361" cy="60321"/>
              <a:chOff x="6375773" y="2350045"/>
              <a:chExt cx="62876" cy="62834"/>
            </a:xfrm>
          </p:grpSpPr>
          <p:sp>
            <p:nvSpPr>
              <p:cNvPr id="11583" name="Freeform 14661">
                <a:extLst>
                  <a:ext uri="{FF2B5EF4-FFF2-40B4-BE49-F238E27FC236}">
                    <a16:creationId xmlns:a16="http://schemas.microsoft.com/office/drawing/2014/main" id="{94C9C44E-18B5-F563-5EA4-000818D732E3}"/>
                  </a:ext>
                </a:extLst>
              </p:cNvPr>
              <p:cNvSpPr/>
              <p:nvPr/>
            </p:nvSpPr>
            <p:spPr>
              <a:xfrm>
                <a:off x="6407148" y="235004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4" name="Freeform 14662">
                <a:extLst>
                  <a:ext uri="{FF2B5EF4-FFF2-40B4-BE49-F238E27FC236}">
                    <a16:creationId xmlns:a16="http://schemas.microsoft.com/office/drawing/2014/main" id="{25C55372-4FF4-1D05-3B68-4335E8356720}"/>
                  </a:ext>
                </a:extLst>
              </p:cNvPr>
              <p:cNvSpPr/>
              <p:nvPr/>
            </p:nvSpPr>
            <p:spPr>
              <a:xfrm>
                <a:off x="6375773" y="238139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5" name="Graphic 10815">
              <a:extLst>
                <a:ext uri="{FF2B5EF4-FFF2-40B4-BE49-F238E27FC236}">
                  <a16:creationId xmlns:a16="http://schemas.microsoft.com/office/drawing/2014/main" id="{D9F735DE-BD79-85C8-644C-D6D3F8AB8097}"/>
                </a:ext>
              </a:extLst>
            </p:cNvPr>
            <p:cNvGrpSpPr/>
            <p:nvPr/>
          </p:nvGrpSpPr>
          <p:grpSpPr>
            <a:xfrm>
              <a:off x="7200991" y="2649022"/>
              <a:ext cx="60361" cy="60321"/>
              <a:chOff x="6384249" y="2350045"/>
              <a:chExt cx="62876" cy="62834"/>
            </a:xfrm>
          </p:grpSpPr>
          <p:sp>
            <p:nvSpPr>
              <p:cNvPr id="11581" name="Freeform 14664">
                <a:extLst>
                  <a:ext uri="{FF2B5EF4-FFF2-40B4-BE49-F238E27FC236}">
                    <a16:creationId xmlns:a16="http://schemas.microsoft.com/office/drawing/2014/main" id="{1BF33124-D9E1-CCA6-4A59-A354BDE8288B}"/>
                  </a:ext>
                </a:extLst>
              </p:cNvPr>
              <p:cNvSpPr/>
              <p:nvPr/>
            </p:nvSpPr>
            <p:spPr>
              <a:xfrm>
                <a:off x="6415624" y="235004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2" name="Freeform 14665">
                <a:extLst>
                  <a:ext uri="{FF2B5EF4-FFF2-40B4-BE49-F238E27FC236}">
                    <a16:creationId xmlns:a16="http://schemas.microsoft.com/office/drawing/2014/main" id="{176D67A0-CDD7-A1A4-7F90-D2C5B3988FEB}"/>
                  </a:ext>
                </a:extLst>
              </p:cNvPr>
              <p:cNvSpPr/>
              <p:nvPr/>
            </p:nvSpPr>
            <p:spPr>
              <a:xfrm>
                <a:off x="6384249" y="238139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6" name="Graphic 10815">
              <a:extLst>
                <a:ext uri="{FF2B5EF4-FFF2-40B4-BE49-F238E27FC236}">
                  <a16:creationId xmlns:a16="http://schemas.microsoft.com/office/drawing/2014/main" id="{70DBC4A0-67EA-F3C4-F5FC-129A4837C1B1}"/>
                </a:ext>
              </a:extLst>
            </p:cNvPr>
            <p:cNvGrpSpPr/>
            <p:nvPr/>
          </p:nvGrpSpPr>
          <p:grpSpPr>
            <a:xfrm>
              <a:off x="7205485" y="2649022"/>
              <a:ext cx="60361" cy="60321"/>
              <a:chOff x="6388930" y="2350045"/>
              <a:chExt cx="62876" cy="62834"/>
            </a:xfrm>
          </p:grpSpPr>
          <p:sp>
            <p:nvSpPr>
              <p:cNvPr id="11579" name="Freeform 14667">
                <a:extLst>
                  <a:ext uri="{FF2B5EF4-FFF2-40B4-BE49-F238E27FC236}">
                    <a16:creationId xmlns:a16="http://schemas.microsoft.com/office/drawing/2014/main" id="{9289DE90-24A0-E49B-EE68-6CB807C84DF4}"/>
                  </a:ext>
                </a:extLst>
              </p:cNvPr>
              <p:cNvSpPr/>
              <p:nvPr/>
            </p:nvSpPr>
            <p:spPr>
              <a:xfrm>
                <a:off x="6420305" y="235004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0" name="Freeform 14668">
                <a:extLst>
                  <a:ext uri="{FF2B5EF4-FFF2-40B4-BE49-F238E27FC236}">
                    <a16:creationId xmlns:a16="http://schemas.microsoft.com/office/drawing/2014/main" id="{1B68DD2C-4F0C-F988-2326-CD8AB08F9538}"/>
                  </a:ext>
                </a:extLst>
              </p:cNvPr>
              <p:cNvSpPr/>
              <p:nvPr/>
            </p:nvSpPr>
            <p:spPr>
              <a:xfrm>
                <a:off x="6388930" y="238139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7" name="Graphic 10815">
              <a:extLst>
                <a:ext uri="{FF2B5EF4-FFF2-40B4-BE49-F238E27FC236}">
                  <a16:creationId xmlns:a16="http://schemas.microsoft.com/office/drawing/2014/main" id="{D222E1E9-8251-2DA0-F78E-E5046AC6CB69}"/>
                </a:ext>
              </a:extLst>
            </p:cNvPr>
            <p:cNvGrpSpPr/>
            <p:nvPr/>
          </p:nvGrpSpPr>
          <p:grpSpPr>
            <a:xfrm>
              <a:off x="7213622" y="2649022"/>
              <a:ext cx="60361" cy="60321"/>
              <a:chOff x="6397406" y="2350045"/>
              <a:chExt cx="62876" cy="62834"/>
            </a:xfrm>
          </p:grpSpPr>
          <p:sp>
            <p:nvSpPr>
              <p:cNvPr id="11577" name="Freeform 14670">
                <a:extLst>
                  <a:ext uri="{FF2B5EF4-FFF2-40B4-BE49-F238E27FC236}">
                    <a16:creationId xmlns:a16="http://schemas.microsoft.com/office/drawing/2014/main" id="{DB416ED0-D01C-4509-D5BC-E45B44521A05}"/>
                  </a:ext>
                </a:extLst>
              </p:cNvPr>
              <p:cNvSpPr/>
              <p:nvPr/>
            </p:nvSpPr>
            <p:spPr>
              <a:xfrm>
                <a:off x="6428781" y="235004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78" name="Freeform 14671">
                <a:extLst>
                  <a:ext uri="{FF2B5EF4-FFF2-40B4-BE49-F238E27FC236}">
                    <a16:creationId xmlns:a16="http://schemas.microsoft.com/office/drawing/2014/main" id="{33343B5C-76FC-6C7E-E9A0-722E11B04A25}"/>
                  </a:ext>
                </a:extLst>
              </p:cNvPr>
              <p:cNvSpPr/>
              <p:nvPr/>
            </p:nvSpPr>
            <p:spPr>
              <a:xfrm>
                <a:off x="6397406" y="238139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8" name="Graphic 10815">
              <a:extLst>
                <a:ext uri="{FF2B5EF4-FFF2-40B4-BE49-F238E27FC236}">
                  <a16:creationId xmlns:a16="http://schemas.microsoft.com/office/drawing/2014/main" id="{6558AD72-9029-9643-1408-E6DD388F0D77}"/>
                </a:ext>
              </a:extLst>
            </p:cNvPr>
            <p:cNvGrpSpPr/>
            <p:nvPr/>
          </p:nvGrpSpPr>
          <p:grpSpPr>
            <a:xfrm>
              <a:off x="7209129" y="2649022"/>
              <a:ext cx="60239" cy="60321"/>
              <a:chOff x="6392726" y="2350045"/>
              <a:chExt cx="62749" cy="62834"/>
            </a:xfrm>
          </p:grpSpPr>
          <p:sp>
            <p:nvSpPr>
              <p:cNvPr id="11575" name="Freeform 14673">
                <a:extLst>
                  <a:ext uri="{FF2B5EF4-FFF2-40B4-BE49-F238E27FC236}">
                    <a16:creationId xmlns:a16="http://schemas.microsoft.com/office/drawing/2014/main" id="{98953EEB-4B4E-318F-F53C-940ABD1A439D}"/>
                  </a:ext>
                </a:extLst>
              </p:cNvPr>
              <p:cNvSpPr/>
              <p:nvPr/>
            </p:nvSpPr>
            <p:spPr>
              <a:xfrm>
                <a:off x="6424100" y="235004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76" name="Freeform 14674">
                <a:extLst>
                  <a:ext uri="{FF2B5EF4-FFF2-40B4-BE49-F238E27FC236}">
                    <a16:creationId xmlns:a16="http://schemas.microsoft.com/office/drawing/2014/main" id="{2514C0BE-9324-EC79-ED1F-48B3DC8402AA}"/>
                  </a:ext>
                </a:extLst>
              </p:cNvPr>
              <p:cNvSpPr/>
              <p:nvPr/>
            </p:nvSpPr>
            <p:spPr>
              <a:xfrm>
                <a:off x="6392726" y="2381399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09" name="Group 10708">
              <a:extLst>
                <a:ext uri="{FF2B5EF4-FFF2-40B4-BE49-F238E27FC236}">
                  <a16:creationId xmlns:a16="http://schemas.microsoft.com/office/drawing/2014/main" id="{B99BBD69-39A5-AAD2-2E74-A773A2AEE580}"/>
                </a:ext>
              </a:extLst>
            </p:cNvPr>
            <p:cNvGrpSpPr/>
            <p:nvPr/>
          </p:nvGrpSpPr>
          <p:grpSpPr>
            <a:xfrm>
              <a:off x="7043825" y="2649022"/>
              <a:ext cx="3806277" cy="2099966"/>
              <a:chOff x="7043825" y="2649022"/>
              <a:chExt cx="3806277" cy="2099966"/>
            </a:xfrm>
          </p:grpSpPr>
          <p:grpSp>
            <p:nvGrpSpPr>
              <p:cNvPr id="11388" name="Graphic 10815">
                <a:extLst>
                  <a:ext uri="{FF2B5EF4-FFF2-40B4-BE49-F238E27FC236}">
                    <a16:creationId xmlns:a16="http://schemas.microsoft.com/office/drawing/2014/main" id="{B5BB3AC5-FDFD-EC62-04DB-37FA93C6460B}"/>
                  </a:ext>
                </a:extLst>
              </p:cNvPr>
              <p:cNvGrpSpPr/>
              <p:nvPr/>
            </p:nvGrpSpPr>
            <p:grpSpPr>
              <a:xfrm>
                <a:off x="7421051" y="2792603"/>
                <a:ext cx="60239" cy="60321"/>
                <a:chOff x="6613488" y="2499609"/>
                <a:chExt cx="62749" cy="62834"/>
              </a:xfrm>
            </p:grpSpPr>
            <p:sp>
              <p:nvSpPr>
                <p:cNvPr id="11573" name="Freeform 14362">
                  <a:extLst>
                    <a:ext uri="{FF2B5EF4-FFF2-40B4-BE49-F238E27FC236}">
                      <a16:creationId xmlns:a16="http://schemas.microsoft.com/office/drawing/2014/main" id="{54F51B89-0AAC-6B15-519A-620FF07B3C9C}"/>
                    </a:ext>
                  </a:extLst>
                </p:cNvPr>
                <p:cNvSpPr/>
                <p:nvPr/>
              </p:nvSpPr>
              <p:spPr>
                <a:xfrm>
                  <a:off x="6644863" y="2499609"/>
                  <a:ext cx="12651" cy="62834"/>
                </a:xfrm>
                <a:custGeom>
                  <a:avLst/>
                  <a:gdLst>
                    <a:gd name="connsiteX0" fmla="*/ 0 w 12651"/>
                    <a:gd name="connsiteY0" fmla="*/ 0 h 62834"/>
                    <a:gd name="connsiteX1" fmla="*/ 0 w 12651"/>
                    <a:gd name="connsiteY1" fmla="*/ 62835 h 6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51" h="62834">
                      <a:moveTo>
                        <a:pt x="0" y="0"/>
                      </a:moveTo>
                      <a:lnTo>
                        <a:pt x="0" y="62835"/>
                      </a:lnTo>
                    </a:path>
                  </a:pathLst>
                </a:custGeom>
                <a:ln w="9486" cap="flat">
                  <a:solidFill>
                    <a:srgbClr val="00A2E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74" name="Freeform 14363">
                  <a:extLst>
                    <a:ext uri="{FF2B5EF4-FFF2-40B4-BE49-F238E27FC236}">
                      <a16:creationId xmlns:a16="http://schemas.microsoft.com/office/drawing/2014/main" id="{C60F4922-7694-3498-E427-7FB6EED5A62C}"/>
                    </a:ext>
                  </a:extLst>
                </p:cNvPr>
                <p:cNvSpPr/>
                <p:nvPr/>
              </p:nvSpPr>
              <p:spPr>
                <a:xfrm>
                  <a:off x="6613488" y="2530963"/>
                  <a:ext cx="62749" cy="12642"/>
                </a:xfrm>
                <a:custGeom>
                  <a:avLst/>
                  <a:gdLst>
                    <a:gd name="connsiteX0" fmla="*/ 0 w 62749"/>
                    <a:gd name="connsiteY0" fmla="*/ 0 h 12642"/>
                    <a:gd name="connsiteX1" fmla="*/ 62750 w 62749"/>
                    <a:gd name="connsiteY1" fmla="*/ 0 h 1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749" h="12642">
                      <a:moveTo>
                        <a:pt x="0" y="0"/>
                      </a:moveTo>
                      <a:lnTo>
                        <a:pt x="62750" y="0"/>
                      </a:lnTo>
                    </a:path>
                  </a:pathLst>
                </a:custGeom>
                <a:ln w="9486" cap="flat">
                  <a:solidFill>
                    <a:srgbClr val="00A2E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389" name="Group 11388">
                <a:extLst>
                  <a:ext uri="{FF2B5EF4-FFF2-40B4-BE49-F238E27FC236}">
                    <a16:creationId xmlns:a16="http://schemas.microsoft.com/office/drawing/2014/main" id="{722B13ED-CF47-41FA-B6D9-6C4B7B39355F}"/>
                  </a:ext>
                </a:extLst>
              </p:cNvPr>
              <p:cNvGrpSpPr/>
              <p:nvPr/>
            </p:nvGrpSpPr>
            <p:grpSpPr>
              <a:xfrm>
                <a:off x="7043825" y="2649022"/>
                <a:ext cx="3806277" cy="2099966"/>
                <a:chOff x="7043825" y="2649022"/>
                <a:chExt cx="3806277" cy="2099966"/>
              </a:xfrm>
            </p:grpSpPr>
            <p:grpSp>
              <p:nvGrpSpPr>
                <p:cNvPr id="11390" name="Graphic 10815">
                  <a:extLst>
                    <a:ext uri="{FF2B5EF4-FFF2-40B4-BE49-F238E27FC236}">
                      <a16:creationId xmlns:a16="http://schemas.microsoft.com/office/drawing/2014/main" id="{370B53EB-64BB-9EE9-1374-F90440048B1C}"/>
                    </a:ext>
                  </a:extLst>
                </p:cNvPr>
                <p:cNvGrpSpPr/>
                <p:nvPr/>
              </p:nvGrpSpPr>
              <p:grpSpPr>
                <a:xfrm>
                  <a:off x="7492343" y="2826589"/>
                  <a:ext cx="60239" cy="60321"/>
                  <a:chOff x="6687750" y="2535009"/>
                  <a:chExt cx="62749" cy="62834"/>
                </a:xfrm>
              </p:grpSpPr>
              <p:sp>
                <p:nvSpPr>
                  <p:cNvPr id="11571" name="Freeform 14383">
                    <a:extLst>
                      <a:ext uri="{FF2B5EF4-FFF2-40B4-BE49-F238E27FC236}">
                        <a16:creationId xmlns:a16="http://schemas.microsoft.com/office/drawing/2014/main" id="{83784227-CA49-5B8B-F39A-1A6ADD4183E6}"/>
                      </a:ext>
                    </a:extLst>
                  </p:cNvPr>
                  <p:cNvSpPr/>
                  <p:nvPr/>
                </p:nvSpPr>
                <p:spPr>
                  <a:xfrm>
                    <a:off x="6719125" y="2535009"/>
                    <a:ext cx="12651" cy="62834"/>
                  </a:xfrm>
                  <a:custGeom>
                    <a:avLst/>
                    <a:gdLst>
                      <a:gd name="connsiteX0" fmla="*/ 0 w 12651"/>
                      <a:gd name="connsiteY0" fmla="*/ 0 h 62834"/>
                      <a:gd name="connsiteX1" fmla="*/ 0 w 12651"/>
                      <a:gd name="connsiteY1" fmla="*/ 62835 h 6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834">
                        <a:moveTo>
                          <a:pt x="0" y="0"/>
                        </a:moveTo>
                        <a:lnTo>
                          <a:pt x="0" y="62835"/>
                        </a:lnTo>
                      </a:path>
                    </a:pathLst>
                  </a:custGeom>
                  <a:ln w="9486" cap="flat">
                    <a:solidFill>
                      <a:srgbClr val="00A2E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2" name="Freeform 14384">
                    <a:extLst>
                      <a:ext uri="{FF2B5EF4-FFF2-40B4-BE49-F238E27FC236}">
                        <a16:creationId xmlns:a16="http://schemas.microsoft.com/office/drawing/2014/main" id="{51EBBDAE-6C87-77E4-A1FE-EE9E9D1B2142}"/>
                      </a:ext>
                    </a:extLst>
                  </p:cNvPr>
                  <p:cNvSpPr/>
                  <p:nvPr/>
                </p:nvSpPr>
                <p:spPr>
                  <a:xfrm>
                    <a:off x="6687750" y="2566363"/>
                    <a:ext cx="62749" cy="12642"/>
                  </a:xfrm>
                  <a:custGeom>
                    <a:avLst/>
                    <a:gdLst>
                      <a:gd name="connsiteX0" fmla="*/ 0 w 62749"/>
                      <a:gd name="connsiteY0" fmla="*/ 0 h 12642"/>
                      <a:gd name="connsiteX1" fmla="*/ 62750 w 62749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749" h="12642">
                        <a:moveTo>
                          <a:pt x="0" y="0"/>
                        </a:moveTo>
                        <a:lnTo>
                          <a:pt x="62750" y="0"/>
                        </a:lnTo>
                      </a:path>
                    </a:pathLst>
                  </a:custGeom>
                  <a:ln w="9486" cap="flat">
                    <a:solidFill>
                      <a:srgbClr val="00A2E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91" name="Graphic 10815">
                  <a:extLst>
                    <a:ext uri="{FF2B5EF4-FFF2-40B4-BE49-F238E27FC236}">
                      <a16:creationId xmlns:a16="http://schemas.microsoft.com/office/drawing/2014/main" id="{F2E766F1-9A54-E582-94B8-5983C01474CA}"/>
                    </a:ext>
                  </a:extLst>
                </p:cNvPr>
                <p:cNvGrpSpPr/>
                <p:nvPr/>
              </p:nvGrpSpPr>
              <p:grpSpPr>
                <a:xfrm>
                  <a:off x="7507647" y="2852927"/>
                  <a:ext cx="60361" cy="60200"/>
                  <a:chOff x="6703691" y="2562444"/>
                  <a:chExt cx="62876" cy="62708"/>
                </a:xfrm>
              </p:grpSpPr>
              <p:sp>
                <p:nvSpPr>
                  <p:cNvPr id="11569" name="Freeform 14395">
                    <a:extLst>
                      <a:ext uri="{FF2B5EF4-FFF2-40B4-BE49-F238E27FC236}">
                        <a16:creationId xmlns:a16="http://schemas.microsoft.com/office/drawing/2014/main" id="{A358B6B2-DF96-4371-8CB5-2718D90450AE}"/>
                      </a:ext>
                    </a:extLst>
                  </p:cNvPr>
                  <p:cNvSpPr/>
                  <p:nvPr/>
                </p:nvSpPr>
                <p:spPr>
                  <a:xfrm>
                    <a:off x="6735066" y="2562444"/>
                    <a:ext cx="12651" cy="62708"/>
                  </a:xfrm>
                  <a:custGeom>
                    <a:avLst/>
                    <a:gdLst>
                      <a:gd name="connsiteX0" fmla="*/ 0 w 12651"/>
                      <a:gd name="connsiteY0" fmla="*/ 0 h 62708"/>
                      <a:gd name="connsiteX1" fmla="*/ 0 w 12651"/>
                      <a:gd name="connsiteY1" fmla="*/ 62708 h 62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651" h="62708">
                        <a:moveTo>
                          <a:pt x="0" y="0"/>
                        </a:moveTo>
                        <a:lnTo>
                          <a:pt x="0" y="62708"/>
                        </a:lnTo>
                      </a:path>
                    </a:pathLst>
                  </a:custGeom>
                  <a:ln w="9486" cap="flat">
                    <a:solidFill>
                      <a:srgbClr val="00A2E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0" name="Freeform 14396">
                    <a:extLst>
                      <a:ext uri="{FF2B5EF4-FFF2-40B4-BE49-F238E27FC236}">
                        <a16:creationId xmlns:a16="http://schemas.microsoft.com/office/drawing/2014/main" id="{418E07FC-78CC-5E74-CFC0-2D445D9383D1}"/>
                      </a:ext>
                    </a:extLst>
                  </p:cNvPr>
                  <p:cNvSpPr/>
                  <p:nvPr/>
                </p:nvSpPr>
                <p:spPr>
                  <a:xfrm>
                    <a:off x="6703691" y="2593798"/>
                    <a:ext cx="62876" cy="12642"/>
                  </a:xfrm>
                  <a:custGeom>
                    <a:avLst/>
                    <a:gdLst>
                      <a:gd name="connsiteX0" fmla="*/ 0 w 62876"/>
                      <a:gd name="connsiteY0" fmla="*/ 0 h 12642"/>
                      <a:gd name="connsiteX1" fmla="*/ 62876 w 62876"/>
                      <a:gd name="connsiteY1" fmla="*/ 0 h 12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2876" h="12642">
                        <a:moveTo>
                          <a:pt x="0" y="0"/>
                        </a:moveTo>
                        <a:lnTo>
                          <a:pt x="62876" y="0"/>
                        </a:lnTo>
                      </a:path>
                    </a:pathLst>
                  </a:custGeom>
                  <a:ln w="9486" cap="flat">
                    <a:solidFill>
                      <a:srgbClr val="00A2E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92" name="Group 11391">
                  <a:extLst>
                    <a:ext uri="{FF2B5EF4-FFF2-40B4-BE49-F238E27FC236}">
                      <a16:creationId xmlns:a16="http://schemas.microsoft.com/office/drawing/2014/main" id="{CC2F8CDE-8E94-D260-1417-E06ABAC16015}"/>
                    </a:ext>
                  </a:extLst>
                </p:cNvPr>
                <p:cNvGrpSpPr/>
                <p:nvPr/>
              </p:nvGrpSpPr>
              <p:grpSpPr>
                <a:xfrm>
                  <a:off x="7043825" y="2649022"/>
                  <a:ext cx="3806277" cy="2099966"/>
                  <a:chOff x="7043825" y="2649022"/>
                  <a:chExt cx="3806277" cy="2099966"/>
                </a:xfrm>
              </p:grpSpPr>
              <p:grpSp>
                <p:nvGrpSpPr>
                  <p:cNvPr id="11393" name="Graphic 10815">
                    <a:extLst>
                      <a:ext uri="{FF2B5EF4-FFF2-40B4-BE49-F238E27FC236}">
                        <a16:creationId xmlns:a16="http://schemas.microsoft.com/office/drawing/2014/main" id="{82D5087E-B200-8AF8-090D-8F74877BB896}"/>
                      </a:ext>
                    </a:extLst>
                  </p:cNvPr>
                  <p:cNvGrpSpPr/>
                  <p:nvPr/>
                </p:nvGrpSpPr>
                <p:grpSpPr>
                  <a:xfrm>
                    <a:off x="7371622" y="2725728"/>
                    <a:ext cx="60361" cy="60321"/>
                    <a:chOff x="6561998" y="2429947"/>
                    <a:chExt cx="62876" cy="62834"/>
                  </a:xfrm>
                </p:grpSpPr>
                <p:sp>
                  <p:nvSpPr>
                    <p:cNvPr id="11567" name="Freeform 14350">
                      <a:extLst>
                        <a:ext uri="{FF2B5EF4-FFF2-40B4-BE49-F238E27FC236}">
                          <a16:creationId xmlns:a16="http://schemas.microsoft.com/office/drawing/2014/main" id="{CCF42BF5-B3B9-A32B-EE46-EC2E84DD9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3499" y="2429947"/>
                      <a:ext cx="12651" cy="62834"/>
                    </a:xfrm>
                    <a:custGeom>
                      <a:avLst/>
                      <a:gdLst>
                        <a:gd name="connsiteX0" fmla="*/ 0 w 12651"/>
                        <a:gd name="connsiteY0" fmla="*/ 0 h 62834"/>
                        <a:gd name="connsiteX1" fmla="*/ 0 w 12651"/>
                        <a:gd name="connsiteY1" fmla="*/ 62835 h 62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51" h="62834">
                          <a:moveTo>
                            <a:pt x="0" y="0"/>
                          </a:moveTo>
                          <a:lnTo>
                            <a:pt x="0" y="62835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68" name="Freeform 14351">
                      <a:extLst>
                        <a:ext uri="{FF2B5EF4-FFF2-40B4-BE49-F238E27FC236}">
                          <a16:creationId xmlns:a16="http://schemas.microsoft.com/office/drawing/2014/main" id="{D4901B58-B8A4-86EF-A995-BC49FCA8F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1998" y="2461428"/>
                      <a:ext cx="62876" cy="12642"/>
                    </a:xfrm>
                    <a:custGeom>
                      <a:avLst/>
                      <a:gdLst>
                        <a:gd name="connsiteX0" fmla="*/ 0 w 62876"/>
                        <a:gd name="connsiteY0" fmla="*/ 0 h 12642"/>
                        <a:gd name="connsiteX1" fmla="*/ 62876 w 62876"/>
                        <a:gd name="connsiteY1" fmla="*/ 0 h 12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76" h="12642">
                          <a:moveTo>
                            <a:pt x="0" y="0"/>
                          </a:moveTo>
                          <a:lnTo>
                            <a:pt x="62876" y="0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394" name="Graphic 10815">
                    <a:extLst>
                      <a:ext uri="{FF2B5EF4-FFF2-40B4-BE49-F238E27FC236}">
                        <a16:creationId xmlns:a16="http://schemas.microsoft.com/office/drawing/2014/main" id="{023530FF-AA78-B7C8-1CD4-C3CD53387062}"/>
                      </a:ext>
                    </a:extLst>
                  </p:cNvPr>
                  <p:cNvGrpSpPr/>
                  <p:nvPr/>
                </p:nvGrpSpPr>
                <p:grpSpPr>
                  <a:xfrm>
                    <a:off x="7380486" y="2725728"/>
                    <a:ext cx="60239" cy="60321"/>
                    <a:chOff x="6571233" y="2429947"/>
                    <a:chExt cx="62749" cy="62834"/>
                  </a:xfrm>
                </p:grpSpPr>
                <p:sp>
                  <p:nvSpPr>
                    <p:cNvPr id="11565" name="Freeform 14353">
                      <a:extLst>
                        <a:ext uri="{FF2B5EF4-FFF2-40B4-BE49-F238E27FC236}">
                          <a16:creationId xmlns:a16="http://schemas.microsoft.com/office/drawing/2014/main" id="{766AC6EA-60F6-DEC6-49F2-69AEDE252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608" y="2429947"/>
                      <a:ext cx="12651" cy="62834"/>
                    </a:xfrm>
                    <a:custGeom>
                      <a:avLst/>
                      <a:gdLst>
                        <a:gd name="connsiteX0" fmla="*/ 0 w 12651"/>
                        <a:gd name="connsiteY0" fmla="*/ 0 h 62834"/>
                        <a:gd name="connsiteX1" fmla="*/ 0 w 12651"/>
                        <a:gd name="connsiteY1" fmla="*/ 62835 h 62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51" h="62834">
                          <a:moveTo>
                            <a:pt x="0" y="0"/>
                          </a:moveTo>
                          <a:lnTo>
                            <a:pt x="0" y="62835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66" name="Freeform 14354">
                      <a:extLst>
                        <a:ext uri="{FF2B5EF4-FFF2-40B4-BE49-F238E27FC236}">
                          <a16:creationId xmlns:a16="http://schemas.microsoft.com/office/drawing/2014/main" id="{AB81FD51-E6F7-01BF-59B0-8D3EDC9D8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1233" y="2461428"/>
                      <a:ext cx="62749" cy="12642"/>
                    </a:xfrm>
                    <a:custGeom>
                      <a:avLst/>
                      <a:gdLst>
                        <a:gd name="connsiteX0" fmla="*/ 0 w 62749"/>
                        <a:gd name="connsiteY0" fmla="*/ 0 h 12642"/>
                        <a:gd name="connsiteX1" fmla="*/ 62750 w 62749"/>
                        <a:gd name="connsiteY1" fmla="*/ 0 h 12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749" h="12642">
                          <a:moveTo>
                            <a:pt x="0" y="0"/>
                          </a:moveTo>
                          <a:lnTo>
                            <a:pt x="62750" y="0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395" name="Graphic 10815">
                    <a:extLst>
                      <a:ext uri="{FF2B5EF4-FFF2-40B4-BE49-F238E27FC236}">
                        <a16:creationId xmlns:a16="http://schemas.microsoft.com/office/drawing/2014/main" id="{75CC1B0D-47A9-B1FA-5168-21E628824086}"/>
                      </a:ext>
                    </a:extLst>
                  </p:cNvPr>
                  <p:cNvGrpSpPr/>
                  <p:nvPr/>
                </p:nvGrpSpPr>
                <p:grpSpPr>
                  <a:xfrm>
                    <a:off x="7417773" y="2757527"/>
                    <a:ext cx="60239" cy="60321"/>
                    <a:chOff x="6610072" y="2463071"/>
                    <a:chExt cx="62749" cy="62834"/>
                  </a:xfrm>
                </p:grpSpPr>
                <p:sp>
                  <p:nvSpPr>
                    <p:cNvPr id="11563" name="Freeform 14359">
                      <a:extLst>
                        <a:ext uri="{FF2B5EF4-FFF2-40B4-BE49-F238E27FC236}">
                          <a16:creationId xmlns:a16="http://schemas.microsoft.com/office/drawing/2014/main" id="{ACF5B896-7897-75D0-034C-191FB5B26E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1447" y="2463071"/>
                      <a:ext cx="12651" cy="62834"/>
                    </a:xfrm>
                    <a:custGeom>
                      <a:avLst/>
                      <a:gdLst>
                        <a:gd name="connsiteX0" fmla="*/ 0 w 12651"/>
                        <a:gd name="connsiteY0" fmla="*/ 0 h 62834"/>
                        <a:gd name="connsiteX1" fmla="*/ 0 w 12651"/>
                        <a:gd name="connsiteY1" fmla="*/ 62835 h 62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51" h="62834">
                          <a:moveTo>
                            <a:pt x="0" y="0"/>
                          </a:moveTo>
                          <a:lnTo>
                            <a:pt x="0" y="62835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64" name="Freeform 14360">
                      <a:extLst>
                        <a:ext uri="{FF2B5EF4-FFF2-40B4-BE49-F238E27FC236}">
                          <a16:creationId xmlns:a16="http://schemas.microsoft.com/office/drawing/2014/main" id="{FAB49D60-9ED6-010C-CCFF-1C6A2811B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0072" y="2494552"/>
                      <a:ext cx="62749" cy="12642"/>
                    </a:xfrm>
                    <a:custGeom>
                      <a:avLst/>
                      <a:gdLst>
                        <a:gd name="connsiteX0" fmla="*/ 0 w 62749"/>
                        <a:gd name="connsiteY0" fmla="*/ 0 h 12642"/>
                        <a:gd name="connsiteX1" fmla="*/ 62750 w 62749"/>
                        <a:gd name="connsiteY1" fmla="*/ 0 h 12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749" h="12642">
                          <a:moveTo>
                            <a:pt x="0" y="0"/>
                          </a:moveTo>
                          <a:lnTo>
                            <a:pt x="62750" y="0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396" name="Graphic 10815">
                    <a:extLst>
                      <a:ext uri="{FF2B5EF4-FFF2-40B4-BE49-F238E27FC236}">
                        <a16:creationId xmlns:a16="http://schemas.microsoft.com/office/drawing/2014/main" id="{2432E47F-BC04-DB2B-D230-3816E409770C}"/>
                      </a:ext>
                    </a:extLst>
                  </p:cNvPr>
                  <p:cNvGrpSpPr/>
                  <p:nvPr/>
                </p:nvGrpSpPr>
                <p:grpSpPr>
                  <a:xfrm>
                    <a:off x="7437447" y="2792603"/>
                    <a:ext cx="60361" cy="60321"/>
                    <a:chOff x="6630567" y="2499609"/>
                    <a:chExt cx="62876" cy="62834"/>
                  </a:xfrm>
                </p:grpSpPr>
                <p:sp>
                  <p:nvSpPr>
                    <p:cNvPr id="11561" name="Freeform 14368">
                      <a:extLst>
                        <a:ext uri="{FF2B5EF4-FFF2-40B4-BE49-F238E27FC236}">
                          <a16:creationId xmlns:a16="http://schemas.microsoft.com/office/drawing/2014/main" id="{884A3D84-85EF-041C-6399-8A8EA75B0C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1942" y="2499609"/>
                      <a:ext cx="12651" cy="62834"/>
                    </a:xfrm>
                    <a:custGeom>
                      <a:avLst/>
                      <a:gdLst>
                        <a:gd name="connsiteX0" fmla="*/ 0 w 12651"/>
                        <a:gd name="connsiteY0" fmla="*/ 0 h 62834"/>
                        <a:gd name="connsiteX1" fmla="*/ 0 w 12651"/>
                        <a:gd name="connsiteY1" fmla="*/ 62835 h 62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51" h="62834">
                          <a:moveTo>
                            <a:pt x="0" y="0"/>
                          </a:moveTo>
                          <a:lnTo>
                            <a:pt x="0" y="62835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62" name="Freeform 14369">
                      <a:extLst>
                        <a:ext uri="{FF2B5EF4-FFF2-40B4-BE49-F238E27FC236}">
                          <a16:creationId xmlns:a16="http://schemas.microsoft.com/office/drawing/2014/main" id="{E730340F-10CD-4DA5-C850-D548B2AF6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0567" y="2530963"/>
                      <a:ext cx="62876" cy="12642"/>
                    </a:xfrm>
                    <a:custGeom>
                      <a:avLst/>
                      <a:gdLst>
                        <a:gd name="connsiteX0" fmla="*/ 0 w 62876"/>
                        <a:gd name="connsiteY0" fmla="*/ 0 h 12642"/>
                        <a:gd name="connsiteX1" fmla="*/ 62876 w 62876"/>
                        <a:gd name="connsiteY1" fmla="*/ 0 h 12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76" h="12642">
                          <a:moveTo>
                            <a:pt x="0" y="0"/>
                          </a:moveTo>
                          <a:lnTo>
                            <a:pt x="62876" y="0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397" name="Group 11396">
                    <a:extLst>
                      <a:ext uri="{FF2B5EF4-FFF2-40B4-BE49-F238E27FC236}">
                        <a16:creationId xmlns:a16="http://schemas.microsoft.com/office/drawing/2014/main" id="{CD0BFCF8-4450-C105-1EB0-01DE89D469B1}"/>
                      </a:ext>
                    </a:extLst>
                  </p:cNvPr>
                  <p:cNvGrpSpPr/>
                  <p:nvPr/>
                </p:nvGrpSpPr>
                <p:grpSpPr>
                  <a:xfrm>
                    <a:off x="7043825" y="2661158"/>
                    <a:ext cx="3806277" cy="2087830"/>
                    <a:chOff x="7043825" y="2661158"/>
                    <a:chExt cx="3806277" cy="2087830"/>
                  </a:xfrm>
                </p:grpSpPr>
                <p:grpSp>
                  <p:nvGrpSpPr>
                    <p:cNvPr id="11401" name="Graphic 10815">
                      <a:extLst>
                        <a:ext uri="{FF2B5EF4-FFF2-40B4-BE49-F238E27FC236}">
                          <a16:creationId xmlns:a16="http://schemas.microsoft.com/office/drawing/2014/main" id="{4446DB1D-166A-F9A6-2B21-F951F4E496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98265" y="2661158"/>
                      <a:ext cx="60239" cy="60200"/>
                      <a:chOff x="6485585" y="2362687"/>
                      <a:chExt cx="62749" cy="62708"/>
                    </a:xfrm>
                  </p:grpSpPr>
                  <p:sp>
                    <p:nvSpPr>
                      <p:cNvPr id="11559" name="Freeform 14329">
                        <a:extLst>
                          <a:ext uri="{FF2B5EF4-FFF2-40B4-BE49-F238E27FC236}">
                            <a16:creationId xmlns:a16="http://schemas.microsoft.com/office/drawing/2014/main" id="{361FFCB6-C3A8-526D-F226-594AD57444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6960" y="2362687"/>
                        <a:ext cx="12651" cy="62708"/>
                      </a:xfrm>
                      <a:custGeom>
                        <a:avLst/>
                        <a:gdLst>
                          <a:gd name="connsiteX0" fmla="*/ 0 w 12651"/>
                          <a:gd name="connsiteY0" fmla="*/ 0 h 62708"/>
                          <a:gd name="connsiteX1" fmla="*/ 0 w 12651"/>
                          <a:gd name="connsiteY1" fmla="*/ 62708 h 627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651" h="62708">
                            <a:moveTo>
                              <a:pt x="0" y="0"/>
                            </a:moveTo>
                            <a:lnTo>
                              <a:pt x="0" y="62708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60" name="Freeform 14330">
                        <a:extLst>
                          <a:ext uri="{FF2B5EF4-FFF2-40B4-BE49-F238E27FC236}">
                            <a16:creationId xmlns:a16="http://schemas.microsoft.com/office/drawing/2014/main" id="{34BEEC97-C405-2836-7177-0D7D029CB5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85585" y="2394042"/>
                        <a:ext cx="62749" cy="12642"/>
                      </a:xfrm>
                      <a:custGeom>
                        <a:avLst/>
                        <a:gdLst>
                          <a:gd name="connsiteX0" fmla="*/ 0 w 62749"/>
                          <a:gd name="connsiteY0" fmla="*/ 0 h 12642"/>
                          <a:gd name="connsiteX1" fmla="*/ 62750 w 62749"/>
                          <a:gd name="connsiteY1" fmla="*/ 0 h 126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749" h="12642">
                            <a:moveTo>
                              <a:pt x="0" y="0"/>
                            </a:moveTo>
                            <a:lnTo>
                              <a:pt x="62750" y="0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402" name="Graphic 10815">
                      <a:extLst>
                        <a:ext uri="{FF2B5EF4-FFF2-40B4-BE49-F238E27FC236}">
                          <a16:creationId xmlns:a16="http://schemas.microsoft.com/office/drawing/2014/main" id="{9B1A8171-E037-4D92-BFA6-261ED345F5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24498" y="2674267"/>
                      <a:ext cx="60361" cy="60321"/>
                      <a:chOff x="6512911" y="2376342"/>
                      <a:chExt cx="62876" cy="62834"/>
                    </a:xfrm>
                  </p:grpSpPr>
                  <p:sp>
                    <p:nvSpPr>
                      <p:cNvPr id="11557" name="Freeform 14335">
                        <a:extLst>
                          <a:ext uri="{FF2B5EF4-FFF2-40B4-BE49-F238E27FC236}">
                            <a16:creationId xmlns:a16="http://schemas.microsoft.com/office/drawing/2014/main" id="{A1958F22-CB57-573E-C9F8-4E29727290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4413" y="2376342"/>
                        <a:ext cx="12651" cy="62834"/>
                      </a:xfrm>
                      <a:custGeom>
                        <a:avLst/>
                        <a:gdLst>
                          <a:gd name="connsiteX0" fmla="*/ 0 w 12651"/>
                          <a:gd name="connsiteY0" fmla="*/ 0 h 62834"/>
                          <a:gd name="connsiteX1" fmla="*/ 0 w 12651"/>
                          <a:gd name="connsiteY1" fmla="*/ 62835 h 628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651" h="62834">
                            <a:moveTo>
                              <a:pt x="0" y="0"/>
                            </a:moveTo>
                            <a:lnTo>
                              <a:pt x="0" y="62835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58" name="Freeform 14336">
                        <a:extLst>
                          <a:ext uri="{FF2B5EF4-FFF2-40B4-BE49-F238E27FC236}">
                            <a16:creationId xmlns:a16="http://schemas.microsoft.com/office/drawing/2014/main" id="{36F0DDAB-9D4A-4FB1-A509-188FA29B63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2911" y="2407696"/>
                        <a:ext cx="62876" cy="12642"/>
                      </a:xfrm>
                      <a:custGeom>
                        <a:avLst/>
                        <a:gdLst>
                          <a:gd name="connsiteX0" fmla="*/ 0 w 62876"/>
                          <a:gd name="connsiteY0" fmla="*/ 0 h 12642"/>
                          <a:gd name="connsiteX1" fmla="*/ 62876 w 62876"/>
                          <a:gd name="connsiteY1" fmla="*/ 0 h 126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76" h="12642">
                            <a:moveTo>
                              <a:pt x="0" y="0"/>
                            </a:moveTo>
                            <a:lnTo>
                              <a:pt x="62876" y="0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403" name="Graphic 10815">
                      <a:extLst>
                        <a:ext uri="{FF2B5EF4-FFF2-40B4-BE49-F238E27FC236}">
                          <a16:creationId xmlns:a16="http://schemas.microsoft.com/office/drawing/2014/main" id="{A85D29E2-8F6E-1D24-6012-CBB052717D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45099" y="2792603"/>
                      <a:ext cx="60361" cy="60321"/>
                      <a:chOff x="6638537" y="2499609"/>
                      <a:chExt cx="62876" cy="62834"/>
                    </a:xfrm>
                  </p:grpSpPr>
                  <p:sp>
                    <p:nvSpPr>
                      <p:cNvPr id="11555" name="Freeform 14374">
                        <a:extLst>
                          <a:ext uri="{FF2B5EF4-FFF2-40B4-BE49-F238E27FC236}">
                            <a16:creationId xmlns:a16="http://schemas.microsoft.com/office/drawing/2014/main" id="{56287435-8166-595E-6770-CFAB6F92DF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70039" y="2499609"/>
                        <a:ext cx="12651" cy="62834"/>
                      </a:xfrm>
                      <a:custGeom>
                        <a:avLst/>
                        <a:gdLst>
                          <a:gd name="connsiteX0" fmla="*/ 0 w 12651"/>
                          <a:gd name="connsiteY0" fmla="*/ 0 h 62834"/>
                          <a:gd name="connsiteX1" fmla="*/ 0 w 12651"/>
                          <a:gd name="connsiteY1" fmla="*/ 62835 h 628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651" h="62834">
                            <a:moveTo>
                              <a:pt x="0" y="0"/>
                            </a:moveTo>
                            <a:lnTo>
                              <a:pt x="0" y="62835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56" name="Freeform 14375">
                        <a:extLst>
                          <a:ext uri="{FF2B5EF4-FFF2-40B4-BE49-F238E27FC236}">
                            <a16:creationId xmlns:a16="http://schemas.microsoft.com/office/drawing/2014/main" id="{57F9AC8C-C458-441E-328C-21FE6AA3C5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38537" y="2530963"/>
                        <a:ext cx="62876" cy="12642"/>
                      </a:xfrm>
                      <a:custGeom>
                        <a:avLst/>
                        <a:gdLst>
                          <a:gd name="connsiteX0" fmla="*/ 0 w 62876"/>
                          <a:gd name="connsiteY0" fmla="*/ 0 h 12642"/>
                          <a:gd name="connsiteX1" fmla="*/ 62876 w 62876"/>
                          <a:gd name="connsiteY1" fmla="*/ 0 h 126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76" h="12642">
                            <a:moveTo>
                              <a:pt x="0" y="0"/>
                            </a:moveTo>
                            <a:lnTo>
                              <a:pt x="62876" y="0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404" name="Graphic 10815">
                      <a:extLst>
                        <a:ext uri="{FF2B5EF4-FFF2-40B4-BE49-F238E27FC236}">
                          <a16:creationId xmlns:a16="http://schemas.microsoft.com/office/drawing/2014/main" id="{FDEE6E5E-B8A6-9EAC-F7F7-10623B59B2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53965" y="2792603"/>
                      <a:ext cx="60239" cy="60321"/>
                      <a:chOff x="6647773" y="2499609"/>
                      <a:chExt cx="62749" cy="62834"/>
                    </a:xfrm>
                  </p:grpSpPr>
                  <p:sp>
                    <p:nvSpPr>
                      <p:cNvPr id="11553" name="Freeform 14377">
                        <a:extLst>
                          <a:ext uri="{FF2B5EF4-FFF2-40B4-BE49-F238E27FC236}">
                            <a16:creationId xmlns:a16="http://schemas.microsoft.com/office/drawing/2014/main" id="{81E5C6D2-650F-A9A9-893C-AEE0ADE511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79148" y="2499609"/>
                        <a:ext cx="12651" cy="62834"/>
                      </a:xfrm>
                      <a:custGeom>
                        <a:avLst/>
                        <a:gdLst>
                          <a:gd name="connsiteX0" fmla="*/ 0 w 12651"/>
                          <a:gd name="connsiteY0" fmla="*/ 0 h 62834"/>
                          <a:gd name="connsiteX1" fmla="*/ 0 w 12651"/>
                          <a:gd name="connsiteY1" fmla="*/ 62835 h 628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651" h="62834">
                            <a:moveTo>
                              <a:pt x="0" y="0"/>
                            </a:moveTo>
                            <a:lnTo>
                              <a:pt x="0" y="62835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54" name="Freeform 14378">
                        <a:extLst>
                          <a:ext uri="{FF2B5EF4-FFF2-40B4-BE49-F238E27FC236}">
                            <a16:creationId xmlns:a16="http://schemas.microsoft.com/office/drawing/2014/main" id="{A41AA319-C6D5-B04F-1EF2-C31D0B2597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47773" y="2530963"/>
                        <a:ext cx="62749" cy="12642"/>
                      </a:xfrm>
                      <a:custGeom>
                        <a:avLst/>
                        <a:gdLst>
                          <a:gd name="connsiteX0" fmla="*/ 0 w 62749"/>
                          <a:gd name="connsiteY0" fmla="*/ 0 h 12642"/>
                          <a:gd name="connsiteX1" fmla="*/ 62750 w 62749"/>
                          <a:gd name="connsiteY1" fmla="*/ 0 h 126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749" h="12642">
                            <a:moveTo>
                              <a:pt x="0" y="0"/>
                            </a:moveTo>
                            <a:lnTo>
                              <a:pt x="62750" y="0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405" name="Graphic 10815">
                      <a:extLst>
                        <a:ext uri="{FF2B5EF4-FFF2-40B4-BE49-F238E27FC236}">
                          <a16:creationId xmlns:a16="http://schemas.microsoft.com/office/drawing/2014/main" id="{F7AFC543-5E55-2B93-5E7E-F5ACDEF0E5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47119" y="2908756"/>
                      <a:ext cx="60361" cy="60321"/>
                      <a:chOff x="6744807" y="2620601"/>
                      <a:chExt cx="62876" cy="62834"/>
                    </a:xfrm>
                  </p:grpSpPr>
                  <p:sp>
                    <p:nvSpPr>
                      <p:cNvPr id="11551" name="Freeform 14410">
                        <a:extLst>
                          <a:ext uri="{FF2B5EF4-FFF2-40B4-BE49-F238E27FC236}">
                            <a16:creationId xmlns:a16="http://schemas.microsoft.com/office/drawing/2014/main" id="{DC69111A-83F9-003C-6993-0C6FBBD49F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6182" y="2620601"/>
                        <a:ext cx="12651" cy="62834"/>
                      </a:xfrm>
                      <a:custGeom>
                        <a:avLst/>
                        <a:gdLst>
                          <a:gd name="connsiteX0" fmla="*/ 0 w 12651"/>
                          <a:gd name="connsiteY0" fmla="*/ 0 h 62834"/>
                          <a:gd name="connsiteX1" fmla="*/ 0 w 12651"/>
                          <a:gd name="connsiteY1" fmla="*/ 62835 h 628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651" h="62834">
                            <a:moveTo>
                              <a:pt x="0" y="0"/>
                            </a:moveTo>
                            <a:lnTo>
                              <a:pt x="0" y="62835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52" name="Freeform 14411">
                        <a:extLst>
                          <a:ext uri="{FF2B5EF4-FFF2-40B4-BE49-F238E27FC236}">
                            <a16:creationId xmlns:a16="http://schemas.microsoft.com/office/drawing/2014/main" id="{69D26BAA-041B-E2D6-2B2B-8983794FA9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44807" y="2651955"/>
                        <a:ext cx="62876" cy="12642"/>
                      </a:xfrm>
                      <a:custGeom>
                        <a:avLst/>
                        <a:gdLst>
                          <a:gd name="connsiteX0" fmla="*/ 0 w 62876"/>
                          <a:gd name="connsiteY0" fmla="*/ 0 h 12642"/>
                          <a:gd name="connsiteX1" fmla="*/ 62876 w 62876"/>
                          <a:gd name="connsiteY1" fmla="*/ 0 h 126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76" h="12642">
                            <a:moveTo>
                              <a:pt x="0" y="0"/>
                            </a:moveTo>
                            <a:lnTo>
                              <a:pt x="62876" y="0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406" name="Graphic 10815">
                      <a:extLst>
                        <a:ext uri="{FF2B5EF4-FFF2-40B4-BE49-F238E27FC236}">
                          <a16:creationId xmlns:a16="http://schemas.microsoft.com/office/drawing/2014/main" id="{5CF6E99B-46A6-85BC-886A-77553D5D72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63348" y="3049062"/>
                      <a:ext cx="60361" cy="60200"/>
                      <a:chOff x="6865879" y="2766752"/>
                      <a:chExt cx="62876" cy="62708"/>
                    </a:xfrm>
                  </p:grpSpPr>
                  <p:sp>
                    <p:nvSpPr>
                      <p:cNvPr id="11549" name="Freeform 14431">
                        <a:extLst>
                          <a:ext uri="{FF2B5EF4-FFF2-40B4-BE49-F238E27FC236}">
                            <a16:creationId xmlns:a16="http://schemas.microsoft.com/office/drawing/2014/main" id="{B0174691-2097-43B2-5B26-D9F6A7F2A0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7254" y="2766752"/>
                        <a:ext cx="12651" cy="62708"/>
                      </a:xfrm>
                      <a:custGeom>
                        <a:avLst/>
                        <a:gdLst>
                          <a:gd name="connsiteX0" fmla="*/ 0 w 12651"/>
                          <a:gd name="connsiteY0" fmla="*/ 0 h 62708"/>
                          <a:gd name="connsiteX1" fmla="*/ 0 w 12651"/>
                          <a:gd name="connsiteY1" fmla="*/ 62708 h 627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651" h="62708">
                            <a:moveTo>
                              <a:pt x="0" y="0"/>
                            </a:moveTo>
                            <a:lnTo>
                              <a:pt x="0" y="62708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50" name="Freeform 14432">
                        <a:extLst>
                          <a:ext uri="{FF2B5EF4-FFF2-40B4-BE49-F238E27FC236}">
                            <a16:creationId xmlns:a16="http://schemas.microsoft.com/office/drawing/2014/main" id="{346BAB3C-F401-9E52-6E85-5DD696A353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5879" y="2798106"/>
                        <a:ext cx="62876" cy="12642"/>
                      </a:xfrm>
                      <a:custGeom>
                        <a:avLst/>
                        <a:gdLst>
                          <a:gd name="connsiteX0" fmla="*/ 0 w 62876"/>
                          <a:gd name="connsiteY0" fmla="*/ 0 h 12642"/>
                          <a:gd name="connsiteX1" fmla="*/ 62876 w 62876"/>
                          <a:gd name="connsiteY1" fmla="*/ 0 h 126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76" h="12642">
                            <a:moveTo>
                              <a:pt x="0" y="0"/>
                            </a:moveTo>
                            <a:lnTo>
                              <a:pt x="62876" y="0"/>
                            </a:lnTo>
                          </a:path>
                        </a:pathLst>
                      </a:custGeom>
                      <a:ln w="9486" cap="flat">
                        <a:solidFill>
                          <a:srgbClr val="00A2ED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407" name="Group 11406">
                      <a:extLst>
                        <a:ext uri="{FF2B5EF4-FFF2-40B4-BE49-F238E27FC236}">
                          <a16:creationId xmlns:a16="http://schemas.microsoft.com/office/drawing/2014/main" id="{F718BE5D-0238-E9E2-A779-F589EF1AF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43825" y="2662130"/>
                      <a:ext cx="3806277" cy="2086858"/>
                      <a:chOff x="7043825" y="2662130"/>
                      <a:chExt cx="3806277" cy="2086858"/>
                    </a:xfrm>
                  </p:grpSpPr>
                  <p:grpSp>
                    <p:nvGrpSpPr>
                      <p:cNvPr id="11408" name="Graphic 10815">
                        <a:extLst>
                          <a:ext uri="{FF2B5EF4-FFF2-40B4-BE49-F238E27FC236}">
                            <a16:creationId xmlns:a16="http://schemas.microsoft.com/office/drawing/2014/main" id="{10344763-492A-A868-1147-D3077F768AB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840423" y="3262676"/>
                        <a:ext cx="60361" cy="60321"/>
                        <a:chOff x="7050333" y="2989266"/>
                        <a:chExt cx="62876" cy="62834"/>
                      </a:xfrm>
                    </p:grpSpPr>
                    <p:sp>
                      <p:nvSpPr>
                        <p:cNvPr id="11547" name="Freeform 14566">
                          <a:extLst>
                            <a:ext uri="{FF2B5EF4-FFF2-40B4-BE49-F238E27FC236}">
                              <a16:creationId xmlns:a16="http://schemas.microsoft.com/office/drawing/2014/main" id="{9BD64A01-5ACE-6864-20B1-5537B53373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81834" y="2989266"/>
                          <a:ext cx="12651" cy="62834"/>
                        </a:xfrm>
                        <a:custGeom>
                          <a:avLst/>
                          <a:gdLst>
                            <a:gd name="connsiteX0" fmla="*/ 0 w 12651"/>
                            <a:gd name="connsiteY0" fmla="*/ 0 h 62834"/>
                            <a:gd name="connsiteX1" fmla="*/ 0 w 12651"/>
                            <a:gd name="connsiteY1" fmla="*/ 62835 h 62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2651" h="62834">
                              <a:moveTo>
                                <a:pt x="0" y="0"/>
                              </a:moveTo>
                              <a:lnTo>
                                <a:pt x="0" y="62835"/>
                              </a:lnTo>
                            </a:path>
                          </a:pathLst>
                        </a:custGeom>
                        <a:ln w="9486" cap="flat">
                          <a:solidFill>
                            <a:srgbClr val="00A2ED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548" name="Freeform 14567">
                          <a:extLst>
                            <a:ext uri="{FF2B5EF4-FFF2-40B4-BE49-F238E27FC236}">
                              <a16:creationId xmlns:a16="http://schemas.microsoft.com/office/drawing/2014/main" id="{92F02323-AE64-C0B0-D601-526EAD2A99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50333" y="3020620"/>
                          <a:ext cx="62876" cy="12642"/>
                        </a:xfrm>
                        <a:custGeom>
                          <a:avLst/>
                          <a:gdLst>
                            <a:gd name="connsiteX0" fmla="*/ 0 w 62876"/>
                            <a:gd name="connsiteY0" fmla="*/ 0 h 12642"/>
                            <a:gd name="connsiteX1" fmla="*/ 62876 w 62876"/>
                            <a:gd name="connsiteY1" fmla="*/ 0 h 12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62876" h="12642">
                              <a:moveTo>
                                <a:pt x="0" y="0"/>
                              </a:moveTo>
                              <a:lnTo>
                                <a:pt x="62876" y="0"/>
                              </a:lnTo>
                            </a:path>
                          </a:pathLst>
                        </a:custGeom>
                        <a:ln w="9486" cap="flat">
                          <a:solidFill>
                            <a:srgbClr val="00A2ED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1409" name="Group 11408">
                        <a:extLst>
                          <a:ext uri="{FF2B5EF4-FFF2-40B4-BE49-F238E27FC236}">
                            <a16:creationId xmlns:a16="http://schemas.microsoft.com/office/drawing/2014/main" id="{EB24D080-15BC-02E2-42F3-5BE732287D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43825" y="2662130"/>
                        <a:ext cx="3806277" cy="2086858"/>
                        <a:chOff x="7043825" y="2662130"/>
                        <a:chExt cx="3806277" cy="2086858"/>
                      </a:xfrm>
                    </p:grpSpPr>
                    <p:grpSp>
                      <p:nvGrpSpPr>
                        <p:cNvPr id="11410" name="Graphic 10815">
                          <a:extLst>
                            <a:ext uri="{FF2B5EF4-FFF2-40B4-BE49-F238E27FC236}">
                              <a16:creationId xmlns:a16="http://schemas.microsoft.com/office/drawing/2014/main" id="{2FE45CC4-D7E4-0A3A-019B-B304C124760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795849" y="3233788"/>
                          <a:ext cx="60239" cy="60321"/>
                          <a:chOff x="7003903" y="2959176"/>
                          <a:chExt cx="62749" cy="62834"/>
                        </a:xfrm>
                      </p:grpSpPr>
                      <p:sp>
                        <p:nvSpPr>
                          <p:cNvPr id="11545" name="Freeform 14452">
                            <a:extLst>
                              <a:ext uri="{FF2B5EF4-FFF2-40B4-BE49-F238E27FC236}">
                                <a16:creationId xmlns:a16="http://schemas.microsoft.com/office/drawing/2014/main" id="{0F5831C8-3FB7-08B6-C92C-78D3928C15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035278" y="2959176"/>
                            <a:ext cx="12651" cy="62834"/>
                          </a:xfrm>
                          <a:custGeom>
                            <a:avLst/>
                            <a:gdLst>
                              <a:gd name="connsiteX0" fmla="*/ 0 w 12651"/>
                              <a:gd name="connsiteY0" fmla="*/ 0 h 62834"/>
                              <a:gd name="connsiteX1" fmla="*/ 0 w 12651"/>
                              <a:gd name="connsiteY1" fmla="*/ 62835 h 6283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651" h="62834">
                                <a:moveTo>
                                  <a:pt x="0" y="0"/>
                                </a:moveTo>
                                <a:lnTo>
                                  <a:pt x="0" y="62835"/>
                                </a:lnTo>
                              </a:path>
                            </a:pathLst>
                          </a:custGeom>
                          <a:ln w="9486" cap="flat">
                            <a:solidFill>
                              <a:srgbClr val="00A2ED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1546" name="Freeform 14453">
                            <a:extLst>
                              <a:ext uri="{FF2B5EF4-FFF2-40B4-BE49-F238E27FC236}">
                                <a16:creationId xmlns:a16="http://schemas.microsoft.com/office/drawing/2014/main" id="{093B88F4-1584-A8FA-51A0-9CC85A8B57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003903" y="2990657"/>
                            <a:ext cx="62749" cy="12642"/>
                          </a:xfrm>
                          <a:custGeom>
                            <a:avLst/>
                            <a:gdLst>
                              <a:gd name="connsiteX0" fmla="*/ 0 w 62749"/>
                              <a:gd name="connsiteY0" fmla="*/ 0 h 12642"/>
                              <a:gd name="connsiteX1" fmla="*/ 62750 w 62749"/>
                              <a:gd name="connsiteY1" fmla="*/ 0 h 1264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62749" h="12642">
                                <a:moveTo>
                                  <a:pt x="0" y="0"/>
                                </a:moveTo>
                                <a:lnTo>
                                  <a:pt x="62750" y="0"/>
                                </a:lnTo>
                              </a:path>
                            </a:pathLst>
                          </a:custGeom>
                          <a:ln w="9486" cap="flat">
                            <a:solidFill>
                              <a:srgbClr val="00A2ED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1411" name="Group 11410">
                          <a:extLst>
                            <a:ext uri="{FF2B5EF4-FFF2-40B4-BE49-F238E27FC236}">
                              <a16:creationId xmlns:a16="http://schemas.microsoft.com/office/drawing/2014/main" id="{4E334380-84A5-E0E6-C2E3-526BCADBFC6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043825" y="2662130"/>
                          <a:ext cx="3806277" cy="2086858"/>
                          <a:chOff x="7043825" y="2662130"/>
                          <a:chExt cx="3806277" cy="2086858"/>
                        </a:xfrm>
                      </p:grpSpPr>
                      <p:grpSp>
                        <p:nvGrpSpPr>
                          <p:cNvPr id="11412" name="Graphic 10815">
                            <a:extLst>
                              <a:ext uri="{FF2B5EF4-FFF2-40B4-BE49-F238E27FC236}">
                                <a16:creationId xmlns:a16="http://schemas.microsoft.com/office/drawing/2014/main" id="{F24149D5-9245-7669-56AF-3478C1A3D1B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501088" y="2841882"/>
                            <a:ext cx="60239" cy="60321"/>
                            <a:chOff x="6696859" y="2550939"/>
                            <a:chExt cx="62749" cy="62834"/>
                          </a:xfrm>
                        </p:grpSpPr>
                        <p:sp>
                          <p:nvSpPr>
                            <p:cNvPr id="11543" name="Freeform 14389">
                              <a:extLst>
                                <a:ext uri="{FF2B5EF4-FFF2-40B4-BE49-F238E27FC236}">
                                  <a16:creationId xmlns:a16="http://schemas.microsoft.com/office/drawing/2014/main" id="{9B153557-CC53-2F00-9DD6-2A18E3E2DC7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728234" y="2550939"/>
                              <a:ext cx="12651" cy="62834"/>
                            </a:xfrm>
                            <a:custGeom>
                              <a:avLst/>
                              <a:gdLst>
                                <a:gd name="connsiteX0" fmla="*/ 0 w 12651"/>
                                <a:gd name="connsiteY0" fmla="*/ 0 h 62834"/>
                                <a:gd name="connsiteX1" fmla="*/ 0 w 12651"/>
                                <a:gd name="connsiteY1" fmla="*/ 62835 h 6283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651" h="62834">
                                  <a:moveTo>
                                    <a:pt x="0" y="0"/>
                                  </a:moveTo>
                                  <a:lnTo>
                                    <a:pt x="0" y="62835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544" name="Freeform 14390">
                              <a:extLst>
                                <a:ext uri="{FF2B5EF4-FFF2-40B4-BE49-F238E27FC236}">
                                  <a16:creationId xmlns:a16="http://schemas.microsoft.com/office/drawing/2014/main" id="{BD2A13F1-D290-4817-69F2-5BE1505131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696859" y="2582420"/>
                              <a:ext cx="62749" cy="12642"/>
                            </a:xfrm>
                            <a:custGeom>
                              <a:avLst/>
                              <a:gdLst>
                                <a:gd name="connsiteX0" fmla="*/ 0 w 62749"/>
                                <a:gd name="connsiteY0" fmla="*/ 0 h 12642"/>
                                <a:gd name="connsiteX1" fmla="*/ 62750 w 62749"/>
                                <a:gd name="connsiteY1" fmla="*/ 0 h 126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62749" h="12642">
                                  <a:moveTo>
                                    <a:pt x="0" y="0"/>
                                  </a:moveTo>
                                  <a:lnTo>
                                    <a:pt x="62750" y="0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413" name="Graphic 10815">
                            <a:extLst>
                              <a:ext uri="{FF2B5EF4-FFF2-40B4-BE49-F238E27FC236}">
                                <a16:creationId xmlns:a16="http://schemas.microsoft.com/office/drawing/2014/main" id="{BE2C2A0B-C80E-3903-8DA0-27C1566F4C7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555863" y="2908756"/>
                            <a:ext cx="60361" cy="60321"/>
                            <a:chOff x="6753916" y="2620601"/>
                            <a:chExt cx="62876" cy="62834"/>
                          </a:xfrm>
                        </p:grpSpPr>
                        <p:sp>
                          <p:nvSpPr>
                            <p:cNvPr id="11541" name="Freeform 14413">
                              <a:extLst>
                                <a:ext uri="{FF2B5EF4-FFF2-40B4-BE49-F238E27FC236}">
                                  <a16:creationId xmlns:a16="http://schemas.microsoft.com/office/drawing/2014/main" id="{444664FF-6BAD-DED4-D1B9-9B6009CA8A0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785417" y="2620601"/>
                              <a:ext cx="12651" cy="62834"/>
                            </a:xfrm>
                            <a:custGeom>
                              <a:avLst/>
                              <a:gdLst>
                                <a:gd name="connsiteX0" fmla="*/ 0 w 12651"/>
                                <a:gd name="connsiteY0" fmla="*/ 0 h 62834"/>
                                <a:gd name="connsiteX1" fmla="*/ 0 w 12651"/>
                                <a:gd name="connsiteY1" fmla="*/ 62835 h 6283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651" h="62834">
                                  <a:moveTo>
                                    <a:pt x="0" y="0"/>
                                  </a:moveTo>
                                  <a:lnTo>
                                    <a:pt x="0" y="62835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542" name="Freeform 14414">
                              <a:extLst>
                                <a:ext uri="{FF2B5EF4-FFF2-40B4-BE49-F238E27FC236}">
                                  <a16:creationId xmlns:a16="http://schemas.microsoft.com/office/drawing/2014/main" id="{908F9896-1ACF-DE04-47EF-AF4F447134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753916" y="2651955"/>
                              <a:ext cx="62876" cy="12642"/>
                            </a:xfrm>
                            <a:custGeom>
                              <a:avLst/>
                              <a:gdLst>
                                <a:gd name="connsiteX0" fmla="*/ 0 w 62876"/>
                                <a:gd name="connsiteY0" fmla="*/ 0 h 12642"/>
                                <a:gd name="connsiteX1" fmla="*/ 62876 w 62876"/>
                                <a:gd name="connsiteY1" fmla="*/ 0 h 126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62876" h="12642">
                                  <a:moveTo>
                                    <a:pt x="0" y="0"/>
                                  </a:moveTo>
                                  <a:lnTo>
                                    <a:pt x="62876" y="0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414" name="Graphic 10815">
                            <a:extLst>
                              <a:ext uri="{FF2B5EF4-FFF2-40B4-BE49-F238E27FC236}">
                                <a16:creationId xmlns:a16="http://schemas.microsoft.com/office/drawing/2014/main" id="{96D0F3D1-5721-26A9-83A3-D642F80F0B6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597519" y="2965800"/>
                            <a:ext cx="60361" cy="60200"/>
                            <a:chOff x="6797309" y="2680022"/>
                            <a:chExt cx="62876" cy="62708"/>
                          </a:xfrm>
                        </p:grpSpPr>
                        <p:sp>
                          <p:nvSpPr>
                            <p:cNvPr id="11539" name="Freeform 14425">
                              <a:extLst>
                                <a:ext uri="{FF2B5EF4-FFF2-40B4-BE49-F238E27FC236}">
                                  <a16:creationId xmlns:a16="http://schemas.microsoft.com/office/drawing/2014/main" id="{018368FF-C41D-AC29-6E8E-6DBED8EDAA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28811" y="2680022"/>
                              <a:ext cx="12651" cy="62708"/>
                            </a:xfrm>
                            <a:custGeom>
                              <a:avLst/>
                              <a:gdLst>
                                <a:gd name="connsiteX0" fmla="*/ 0 w 12651"/>
                                <a:gd name="connsiteY0" fmla="*/ 0 h 62708"/>
                                <a:gd name="connsiteX1" fmla="*/ 0 w 12651"/>
                                <a:gd name="connsiteY1" fmla="*/ 62708 h 6270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651" h="62708">
                                  <a:moveTo>
                                    <a:pt x="0" y="0"/>
                                  </a:moveTo>
                                  <a:lnTo>
                                    <a:pt x="0" y="62708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540" name="Freeform 14426">
                              <a:extLst>
                                <a:ext uri="{FF2B5EF4-FFF2-40B4-BE49-F238E27FC236}">
                                  <a16:creationId xmlns:a16="http://schemas.microsoft.com/office/drawing/2014/main" id="{8811F615-1E1D-D927-3FEC-765DF386155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797309" y="2711377"/>
                              <a:ext cx="62876" cy="12642"/>
                            </a:xfrm>
                            <a:custGeom>
                              <a:avLst/>
                              <a:gdLst>
                                <a:gd name="connsiteX0" fmla="*/ 0 w 62876"/>
                                <a:gd name="connsiteY0" fmla="*/ 0 h 12642"/>
                                <a:gd name="connsiteX1" fmla="*/ 62876 w 62876"/>
                                <a:gd name="connsiteY1" fmla="*/ 0 h 126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62876" h="12642">
                                  <a:moveTo>
                                    <a:pt x="0" y="0"/>
                                  </a:moveTo>
                                  <a:lnTo>
                                    <a:pt x="62876" y="0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415" name="Graphic 10815">
                            <a:extLst>
                              <a:ext uri="{FF2B5EF4-FFF2-40B4-BE49-F238E27FC236}">
                                <a16:creationId xmlns:a16="http://schemas.microsoft.com/office/drawing/2014/main" id="{B895F6B8-7BC4-D240-DE0B-38E97B497BF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789535" y="3221409"/>
                            <a:ext cx="60361" cy="60200"/>
                            <a:chOff x="6997324" y="2946280"/>
                            <a:chExt cx="62876" cy="62708"/>
                          </a:xfrm>
                        </p:grpSpPr>
                        <p:sp>
                          <p:nvSpPr>
                            <p:cNvPr id="11537" name="Freeform 14446">
                              <a:extLst>
                                <a:ext uri="{FF2B5EF4-FFF2-40B4-BE49-F238E27FC236}">
                                  <a16:creationId xmlns:a16="http://schemas.microsoft.com/office/drawing/2014/main" id="{3F7C1AA2-B5D6-A5F1-3319-5310749A73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28699" y="2946280"/>
                              <a:ext cx="12651" cy="62708"/>
                            </a:xfrm>
                            <a:custGeom>
                              <a:avLst/>
                              <a:gdLst>
                                <a:gd name="connsiteX0" fmla="*/ 0 w 12651"/>
                                <a:gd name="connsiteY0" fmla="*/ 0 h 62708"/>
                                <a:gd name="connsiteX1" fmla="*/ 0 w 12651"/>
                                <a:gd name="connsiteY1" fmla="*/ 62708 h 6270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651" h="62708">
                                  <a:moveTo>
                                    <a:pt x="0" y="0"/>
                                  </a:moveTo>
                                  <a:lnTo>
                                    <a:pt x="0" y="62708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538" name="Freeform 14447">
                              <a:extLst>
                                <a:ext uri="{FF2B5EF4-FFF2-40B4-BE49-F238E27FC236}">
                                  <a16:creationId xmlns:a16="http://schemas.microsoft.com/office/drawing/2014/main" id="{7A1FBDBA-1078-113E-5285-E762E018CF8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997324" y="2977635"/>
                              <a:ext cx="62876" cy="12642"/>
                            </a:xfrm>
                            <a:custGeom>
                              <a:avLst/>
                              <a:gdLst>
                                <a:gd name="connsiteX0" fmla="*/ 0 w 62876"/>
                                <a:gd name="connsiteY0" fmla="*/ 0 h 12642"/>
                                <a:gd name="connsiteX1" fmla="*/ 62876 w 62876"/>
                                <a:gd name="connsiteY1" fmla="*/ 0 h 126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62876" h="12642">
                                  <a:moveTo>
                                    <a:pt x="0" y="0"/>
                                  </a:moveTo>
                                  <a:lnTo>
                                    <a:pt x="62876" y="0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416" name="Graphic 10815">
                            <a:extLst>
                              <a:ext uri="{FF2B5EF4-FFF2-40B4-BE49-F238E27FC236}">
                                <a16:creationId xmlns:a16="http://schemas.microsoft.com/office/drawing/2014/main" id="{D218665E-6BB6-96CA-1AC9-145F4B13D3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908314" y="3312558"/>
                            <a:ext cx="60361" cy="60321"/>
                            <a:chOff x="7121053" y="3041228"/>
                            <a:chExt cx="62876" cy="62834"/>
                          </a:xfrm>
                        </p:grpSpPr>
                        <p:sp>
                          <p:nvSpPr>
                            <p:cNvPr id="11535" name="Freeform 14461">
                              <a:extLst>
                                <a:ext uri="{FF2B5EF4-FFF2-40B4-BE49-F238E27FC236}">
                                  <a16:creationId xmlns:a16="http://schemas.microsoft.com/office/drawing/2014/main" id="{5A658774-2B50-701A-2724-02BE8DEE12D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152427" y="3041228"/>
                              <a:ext cx="12651" cy="62834"/>
                            </a:xfrm>
                            <a:custGeom>
                              <a:avLst/>
                              <a:gdLst>
                                <a:gd name="connsiteX0" fmla="*/ 0 w 12651"/>
                                <a:gd name="connsiteY0" fmla="*/ 0 h 62834"/>
                                <a:gd name="connsiteX1" fmla="*/ 0 w 12651"/>
                                <a:gd name="connsiteY1" fmla="*/ 62835 h 6283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651" h="62834">
                                  <a:moveTo>
                                    <a:pt x="0" y="0"/>
                                  </a:moveTo>
                                  <a:lnTo>
                                    <a:pt x="0" y="62835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536" name="Freeform 14462">
                              <a:extLst>
                                <a:ext uri="{FF2B5EF4-FFF2-40B4-BE49-F238E27FC236}">
                                  <a16:creationId xmlns:a16="http://schemas.microsoft.com/office/drawing/2014/main" id="{B6B27AAF-CC3E-DCD6-3435-DEFDE1BB961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121053" y="3072582"/>
                              <a:ext cx="62876" cy="12642"/>
                            </a:xfrm>
                            <a:custGeom>
                              <a:avLst/>
                              <a:gdLst>
                                <a:gd name="connsiteX0" fmla="*/ 0 w 62876"/>
                                <a:gd name="connsiteY0" fmla="*/ 0 h 12642"/>
                                <a:gd name="connsiteX1" fmla="*/ 62877 w 62876"/>
                                <a:gd name="connsiteY1" fmla="*/ 0 h 126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62876" h="12642">
                                  <a:moveTo>
                                    <a:pt x="0" y="0"/>
                                  </a:moveTo>
                                  <a:lnTo>
                                    <a:pt x="62877" y="0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417" name="Graphic 10815">
                            <a:extLst>
                              <a:ext uri="{FF2B5EF4-FFF2-40B4-BE49-F238E27FC236}">
                                <a16:creationId xmlns:a16="http://schemas.microsoft.com/office/drawing/2014/main" id="{F6373A46-CBE4-A508-85CF-E7BB35DB366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849045" y="3262676"/>
                            <a:ext cx="60361" cy="60321"/>
                            <a:chOff x="7059315" y="2989266"/>
                            <a:chExt cx="62876" cy="62834"/>
                          </a:xfrm>
                        </p:grpSpPr>
                        <p:sp>
                          <p:nvSpPr>
                            <p:cNvPr id="11533" name="Freeform 14560">
                              <a:extLst>
                                <a:ext uri="{FF2B5EF4-FFF2-40B4-BE49-F238E27FC236}">
                                  <a16:creationId xmlns:a16="http://schemas.microsoft.com/office/drawing/2014/main" id="{21AB95A6-9250-10CF-25C5-A839242B389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90690" y="2989266"/>
                              <a:ext cx="12651" cy="62834"/>
                            </a:xfrm>
                            <a:custGeom>
                              <a:avLst/>
                              <a:gdLst>
                                <a:gd name="connsiteX0" fmla="*/ 0 w 12651"/>
                                <a:gd name="connsiteY0" fmla="*/ 0 h 62834"/>
                                <a:gd name="connsiteX1" fmla="*/ 0 w 12651"/>
                                <a:gd name="connsiteY1" fmla="*/ 62835 h 6283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651" h="62834">
                                  <a:moveTo>
                                    <a:pt x="0" y="0"/>
                                  </a:moveTo>
                                  <a:lnTo>
                                    <a:pt x="0" y="62835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534" name="Freeform 14561">
                              <a:extLst>
                                <a:ext uri="{FF2B5EF4-FFF2-40B4-BE49-F238E27FC236}">
                                  <a16:creationId xmlns:a16="http://schemas.microsoft.com/office/drawing/2014/main" id="{90C77148-E2B3-A596-34A5-63C7EB7D83B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59315" y="3020620"/>
                              <a:ext cx="62876" cy="12642"/>
                            </a:xfrm>
                            <a:custGeom>
                              <a:avLst/>
                              <a:gdLst>
                                <a:gd name="connsiteX0" fmla="*/ 0 w 62876"/>
                                <a:gd name="connsiteY0" fmla="*/ 0 h 12642"/>
                                <a:gd name="connsiteX1" fmla="*/ 62876 w 62876"/>
                                <a:gd name="connsiteY1" fmla="*/ 0 h 126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62876" h="12642">
                                  <a:moveTo>
                                    <a:pt x="0" y="0"/>
                                  </a:moveTo>
                                  <a:lnTo>
                                    <a:pt x="62876" y="0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418" name="Graphic 10815">
                            <a:extLst>
                              <a:ext uri="{FF2B5EF4-FFF2-40B4-BE49-F238E27FC236}">
                                <a16:creationId xmlns:a16="http://schemas.microsoft.com/office/drawing/2014/main" id="{929FA14D-4289-895A-4127-EBECC1C4321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342109" y="2692958"/>
                            <a:ext cx="60239" cy="60200"/>
                            <a:chOff x="6531256" y="2395812"/>
                            <a:chExt cx="62749" cy="62708"/>
                          </a:xfrm>
                        </p:grpSpPr>
                        <p:sp>
                          <p:nvSpPr>
                            <p:cNvPr id="11531" name="Freeform 14572">
                              <a:extLst>
                                <a:ext uri="{FF2B5EF4-FFF2-40B4-BE49-F238E27FC236}">
                                  <a16:creationId xmlns:a16="http://schemas.microsoft.com/office/drawing/2014/main" id="{35C59769-4445-7F23-D8AF-5D2929E2B17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62631" y="2395812"/>
                              <a:ext cx="12651" cy="62708"/>
                            </a:xfrm>
                            <a:custGeom>
                              <a:avLst/>
                              <a:gdLst>
                                <a:gd name="connsiteX0" fmla="*/ 0 w 12651"/>
                                <a:gd name="connsiteY0" fmla="*/ 0 h 62708"/>
                                <a:gd name="connsiteX1" fmla="*/ 0 w 12651"/>
                                <a:gd name="connsiteY1" fmla="*/ 62708 h 6270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651" h="62708">
                                  <a:moveTo>
                                    <a:pt x="0" y="0"/>
                                  </a:moveTo>
                                  <a:lnTo>
                                    <a:pt x="0" y="62708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11532" name="Freeform 14573">
                              <a:extLst>
                                <a:ext uri="{FF2B5EF4-FFF2-40B4-BE49-F238E27FC236}">
                                  <a16:creationId xmlns:a16="http://schemas.microsoft.com/office/drawing/2014/main" id="{A894E0EC-D531-65CC-F383-3EB731E937C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31256" y="2427166"/>
                              <a:ext cx="62749" cy="12642"/>
                            </a:xfrm>
                            <a:custGeom>
                              <a:avLst/>
                              <a:gdLst>
                                <a:gd name="connsiteX0" fmla="*/ 0 w 62749"/>
                                <a:gd name="connsiteY0" fmla="*/ 0 h 12642"/>
                                <a:gd name="connsiteX1" fmla="*/ 62750 w 62749"/>
                                <a:gd name="connsiteY1" fmla="*/ 0 h 126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62749" h="12642">
                                  <a:moveTo>
                                    <a:pt x="0" y="0"/>
                                  </a:moveTo>
                                  <a:lnTo>
                                    <a:pt x="62750" y="0"/>
                                  </a:lnTo>
                                </a:path>
                              </a:pathLst>
                            </a:custGeom>
                            <a:ln w="9486" cap="flat">
                              <a:solidFill>
                                <a:srgbClr val="00A2ED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11419" name="Group 11418">
                            <a:extLst>
                              <a:ext uri="{FF2B5EF4-FFF2-40B4-BE49-F238E27FC236}">
                                <a16:creationId xmlns:a16="http://schemas.microsoft.com/office/drawing/2014/main" id="{F0B3AFDB-256A-2B32-5F1D-021E0C69A3C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043825" y="2662130"/>
                            <a:ext cx="3806277" cy="2086858"/>
                            <a:chOff x="7043825" y="2662130"/>
                            <a:chExt cx="3806277" cy="2086858"/>
                          </a:xfrm>
                        </p:grpSpPr>
                        <p:grpSp>
                          <p:nvGrpSpPr>
                            <p:cNvPr id="11420" name="Graphic 10815">
                              <a:extLst>
                                <a:ext uri="{FF2B5EF4-FFF2-40B4-BE49-F238E27FC236}">
                                  <a16:creationId xmlns:a16="http://schemas.microsoft.com/office/drawing/2014/main" id="{50EA2BE3-739C-15DE-52F4-9916B8D4036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804595" y="3233788"/>
                              <a:ext cx="60239" cy="60321"/>
                              <a:chOff x="7013012" y="2959176"/>
                              <a:chExt cx="62749" cy="62834"/>
                            </a:xfrm>
                          </p:grpSpPr>
                          <p:sp>
                            <p:nvSpPr>
                              <p:cNvPr id="11529" name="Freeform 14455">
                                <a:extLst>
                                  <a:ext uri="{FF2B5EF4-FFF2-40B4-BE49-F238E27FC236}">
                                    <a16:creationId xmlns:a16="http://schemas.microsoft.com/office/drawing/2014/main" id="{573A4A87-9861-5304-0009-945440B9048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044387" y="2959176"/>
                                <a:ext cx="12651" cy="62834"/>
                              </a:xfrm>
                              <a:custGeom>
                                <a:avLst/>
                                <a:gdLst>
                                  <a:gd name="connsiteX0" fmla="*/ 0 w 12651"/>
                                  <a:gd name="connsiteY0" fmla="*/ 0 h 62834"/>
                                  <a:gd name="connsiteX1" fmla="*/ 0 w 12651"/>
                                  <a:gd name="connsiteY1" fmla="*/ 62835 h 62834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</a:cxnLst>
                                <a:rect l="l" t="t" r="r" b="b"/>
                                <a:pathLst>
                                  <a:path w="12651" h="62834">
                                    <a:moveTo>
                                      <a:pt x="0" y="0"/>
                                    </a:moveTo>
                                    <a:lnTo>
                                      <a:pt x="0" y="62835"/>
                                    </a:lnTo>
                                  </a:path>
                                </a:pathLst>
                              </a:custGeom>
                              <a:ln w="9486" cap="flat">
                                <a:solidFill>
                                  <a:srgbClr val="00A2ED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1530" name="Freeform 14456">
                                <a:extLst>
                                  <a:ext uri="{FF2B5EF4-FFF2-40B4-BE49-F238E27FC236}">
                                    <a16:creationId xmlns:a16="http://schemas.microsoft.com/office/drawing/2014/main" id="{ACCE41E8-FBAB-4029-8B81-C8AE23C5A11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013012" y="2990657"/>
                                <a:ext cx="62749" cy="12642"/>
                              </a:xfrm>
                              <a:custGeom>
                                <a:avLst/>
                                <a:gdLst>
                                  <a:gd name="connsiteX0" fmla="*/ 0 w 62749"/>
                                  <a:gd name="connsiteY0" fmla="*/ 0 h 12642"/>
                                  <a:gd name="connsiteX1" fmla="*/ 62749 w 62749"/>
                                  <a:gd name="connsiteY1" fmla="*/ 0 h 1264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</a:cxnLst>
                                <a:rect l="l" t="t" r="r" b="b"/>
                                <a:pathLst>
                                  <a:path w="62749" h="12642">
                                    <a:moveTo>
                                      <a:pt x="0" y="0"/>
                                    </a:moveTo>
                                    <a:lnTo>
                                      <a:pt x="62749" y="0"/>
                                    </a:lnTo>
                                  </a:path>
                                </a:pathLst>
                              </a:custGeom>
                              <a:ln w="9486" cap="flat">
                                <a:solidFill>
                                  <a:srgbClr val="00A2ED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11421" name="Graphic 10815">
                              <a:extLst>
                                <a:ext uri="{FF2B5EF4-FFF2-40B4-BE49-F238E27FC236}">
                                  <a16:creationId xmlns:a16="http://schemas.microsoft.com/office/drawing/2014/main" id="{7F560135-0432-28A5-AD00-A20502B386C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943292" y="3353946"/>
                              <a:ext cx="60239" cy="60200"/>
                              <a:chOff x="7157488" y="3084340"/>
                              <a:chExt cx="62749" cy="62708"/>
                            </a:xfrm>
                          </p:grpSpPr>
                          <p:sp>
                            <p:nvSpPr>
                              <p:cNvPr id="11527" name="Freeform 14464">
                                <a:extLst>
                                  <a:ext uri="{FF2B5EF4-FFF2-40B4-BE49-F238E27FC236}">
                                    <a16:creationId xmlns:a16="http://schemas.microsoft.com/office/drawing/2014/main" id="{45FCCD9A-3467-A8FD-F8F6-BB38D6771C3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188863" y="3084340"/>
                                <a:ext cx="12651" cy="62708"/>
                              </a:xfrm>
                              <a:custGeom>
                                <a:avLst/>
                                <a:gdLst>
                                  <a:gd name="connsiteX0" fmla="*/ 0 w 12651"/>
                                  <a:gd name="connsiteY0" fmla="*/ 0 h 62708"/>
                                  <a:gd name="connsiteX1" fmla="*/ 0 w 12651"/>
                                  <a:gd name="connsiteY1" fmla="*/ 62708 h 62708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</a:cxnLst>
                                <a:rect l="l" t="t" r="r" b="b"/>
                                <a:pathLst>
                                  <a:path w="12651" h="62708">
                                    <a:moveTo>
                                      <a:pt x="0" y="0"/>
                                    </a:moveTo>
                                    <a:lnTo>
                                      <a:pt x="0" y="62708"/>
                                    </a:lnTo>
                                  </a:path>
                                </a:pathLst>
                              </a:custGeom>
                              <a:ln w="9486" cap="flat">
                                <a:solidFill>
                                  <a:srgbClr val="00A2ED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1528" name="Freeform 14465">
                                <a:extLst>
                                  <a:ext uri="{FF2B5EF4-FFF2-40B4-BE49-F238E27FC236}">
                                    <a16:creationId xmlns:a16="http://schemas.microsoft.com/office/drawing/2014/main" id="{BA2E7AB0-50AC-0B4D-272B-5140A9B5672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157488" y="3115694"/>
                                <a:ext cx="62749" cy="12642"/>
                              </a:xfrm>
                              <a:custGeom>
                                <a:avLst/>
                                <a:gdLst>
                                  <a:gd name="connsiteX0" fmla="*/ 0 w 62749"/>
                                  <a:gd name="connsiteY0" fmla="*/ 0 h 12642"/>
                                  <a:gd name="connsiteX1" fmla="*/ 62750 w 62749"/>
                                  <a:gd name="connsiteY1" fmla="*/ 0 h 1264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</a:cxnLst>
                                <a:rect l="l" t="t" r="r" b="b"/>
                                <a:pathLst>
                                  <a:path w="62749" h="12642">
                                    <a:moveTo>
                                      <a:pt x="0" y="0"/>
                                    </a:moveTo>
                                    <a:lnTo>
                                      <a:pt x="62750" y="0"/>
                                    </a:lnTo>
                                  </a:path>
                                </a:pathLst>
                              </a:custGeom>
                              <a:ln w="9486" cap="flat">
                                <a:solidFill>
                                  <a:srgbClr val="00A2ED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11422" name="Graphic 10815">
                              <a:extLst>
                                <a:ext uri="{FF2B5EF4-FFF2-40B4-BE49-F238E27FC236}">
                                  <a16:creationId xmlns:a16="http://schemas.microsoft.com/office/drawing/2014/main" id="{FF17B8AA-AD8C-B8D9-DC95-318B1614626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852688" y="3262676"/>
                              <a:ext cx="60361" cy="60321"/>
                              <a:chOff x="7063110" y="2989266"/>
                              <a:chExt cx="62876" cy="62834"/>
                            </a:xfrm>
                          </p:grpSpPr>
                          <p:sp>
                            <p:nvSpPr>
                              <p:cNvPr id="11525" name="Freeform 14551">
                                <a:extLst>
                                  <a:ext uri="{FF2B5EF4-FFF2-40B4-BE49-F238E27FC236}">
                                    <a16:creationId xmlns:a16="http://schemas.microsoft.com/office/drawing/2014/main" id="{2C7CE606-8305-9C0F-49FB-3CE0745EA18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094612" y="2989266"/>
                                <a:ext cx="12651" cy="62834"/>
                              </a:xfrm>
                              <a:custGeom>
                                <a:avLst/>
                                <a:gdLst>
                                  <a:gd name="connsiteX0" fmla="*/ 0 w 12651"/>
                                  <a:gd name="connsiteY0" fmla="*/ 0 h 62834"/>
                                  <a:gd name="connsiteX1" fmla="*/ 0 w 12651"/>
                                  <a:gd name="connsiteY1" fmla="*/ 62835 h 62834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</a:cxnLst>
                                <a:rect l="l" t="t" r="r" b="b"/>
                                <a:pathLst>
                                  <a:path w="12651" h="62834">
                                    <a:moveTo>
                                      <a:pt x="0" y="0"/>
                                    </a:moveTo>
                                    <a:lnTo>
                                      <a:pt x="0" y="62835"/>
                                    </a:lnTo>
                                  </a:path>
                                </a:pathLst>
                              </a:custGeom>
                              <a:ln w="9486" cap="flat">
                                <a:solidFill>
                                  <a:srgbClr val="00A2ED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1526" name="Freeform 14552">
                                <a:extLst>
                                  <a:ext uri="{FF2B5EF4-FFF2-40B4-BE49-F238E27FC236}">
                                    <a16:creationId xmlns:a16="http://schemas.microsoft.com/office/drawing/2014/main" id="{B5AA801A-7B7A-4DCE-90C6-B51BC5F78E2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063110" y="3020620"/>
                                <a:ext cx="62876" cy="12642"/>
                              </a:xfrm>
                              <a:custGeom>
                                <a:avLst/>
                                <a:gdLst>
                                  <a:gd name="connsiteX0" fmla="*/ 0 w 62876"/>
                                  <a:gd name="connsiteY0" fmla="*/ 0 h 12642"/>
                                  <a:gd name="connsiteX1" fmla="*/ 62876 w 62876"/>
                                  <a:gd name="connsiteY1" fmla="*/ 0 h 1264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</a:cxnLst>
                                <a:rect l="l" t="t" r="r" b="b"/>
                                <a:pathLst>
                                  <a:path w="62876" h="12642">
                                    <a:moveTo>
                                      <a:pt x="0" y="0"/>
                                    </a:moveTo>
                                    <a:lnTo>
                                      <a:pt x="62876" y="0"/>
                                    </a:lnTo>
                                  </a:path>
                                </a:pathLst>
                              </a:custGeom>
                              <a:ln w="9486" cap="flat">
                                <a:solidFill>
                                  <a:srgbClr val="00A2ED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11423" name="Group 11422">
                              <a:extLst>
                                <a:ext uri="{FF2B5EF4-FFF2-40B4-BE49-F238E27FC236}">
                                  <a16:creationId xmlns:a16="http://schemas.microsoft.com/office/drawing/2014/main" id="{1A766EEA-9523-AB3C-F426-BF4C570C277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043825" y="2662130"/>
                              <a:ext cx="3806277" cy="2086858"/>
                              <a:chOff x="7043825" y="2662130"/>
                              <a:chExt cx="3806277" cy="2086858"/>
                            </a:xfrm>
                          </p:grpSpPr>
                          <p:grpSp>
                            <p:nvGrpSpPr>
                              <p:cNvPr id="11424" name="Graphic 10815">
                                <a:extLst>
                                  <a:ext uri="{FF2B5EF4-FFF2-40B4-BE49-F238E27FC236}">
                                    <a16:creationId xmlns:a16="http://schemas.microsoft.com/office/drawing/2014/main" id="{53469CF3-EA2A-5365-0CDF-C5AF6AC1F8DA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952036" y="3353946"/>
                                <a:ext cx="60239" cy="60200"/>
                                <a:chOff x="7166597" y="3084340"/>
                                <a:chExt cx="62749" cy="62708"/>
                              </a:xfrm>
                            </p:grpSpPr>
                            <p:sp>
                              <p:nvSpPr>
                                <p:cNvPr id="11523" name="Freeform 14467">
                                  <a:extLst>
                                    <a:ext uri="{FF2B5EF4-FFF2-40B4-BE49-F238E27FC236}">
                                      <a16:creationId xmlns:a16="http://schemas.microsoft.com/office/drawing/2014/main" id="{EE133F87-B01E-F8F6-E272-676CDF275A5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197972" y="3084340"/>
                                  <a:ext cx="12651" cy="62708"/>
                                </a:xfrm>
                                <a:custGeom>
                                  <a:avLst/>
                                  <a:gdLst>
                                    <a:gd name="connsiteX0" fmla="*/ 0 w 12651"/>
                                    <a:gd name="connsiteY0" fmla="*/ 0 h 62708"/>
                                    <a:gd name="connsiteX1" fmla="*/ 0 w 12651"/>
                                    <a:gd name="connsiteY1" fmla="*/ 62708 h 62708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12651" h="62708">
                                      <a:moveTo>
                                        <a:pt x="0" y="0"/>
                                      </a:moveTo>
                                      <a:lnTo>
                                        <a:pt x="0" y="62708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524" name="Freeform 14468">
                                  <a:extLst>
                                    <a:ext uri="{FF2B5EF4-FFF2-40B4-BE49-F238E27FC236}">
                                      <a16:creationId xmlns:a16="http://schemas.microsoft.com/office/drawing/2014/main" id="{5F27FD65-E528-56B0-F1D8-6D028747D12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166597" y="3115694"/>
                                  <a:ext cx="62749" cy="12642"/>
                                </a:xfrm>
                                <a:custGeom>
                                  <a:avLst/>
                                  <a:gdLst>
                                    <a:gd name="connsiteX0" fmla="*/ 0 w 62749"/>
                                    <a:gd name="connsiteY0" fmla="*/ 0 h 12642"/>
                                    <a:gd name="connsiteX1" fmla="*/ 62750 w 62749"/>
                                    <a:gd name="connsiteY1" fmla="*/ 0 h 12642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62749" h="12642">
                                      <a:moveTo>
                                        <a:pt x="0" y="0"/>
                                      </a:moveTo>
                                      <a:lnTo>
                                        <a:pt x="62750" y="0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1425" name="Graphic 10815">
                                <a:extLst>
                                  <a:ext uri="{FF2B5EF4-FFF2-40B4-BE49-F238E27FC236}">
                                    <a16:creationId xmlns:a16="http://schemas.microsoft.com/office/drawing/2014/main" id="{ED097D3C-DFAA-FD6C-EB73-9BED277AC524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952644" y="3353946"/>
                                <a:ext cx="60239" cy="60200"/>
                                <a:chOff x="7167229" y="3084340"/>
                                <a:chExt cx="62749" cy="62708"/>
                              </a:xfrm>
                            </p:grpSpPr>
                            <p:sp>
                              <p:nvSpPr>
                                <p:cNvPr id="11521" name="Freeform 14470">
                                  <a:extLst>
                                    <a:ext uri="{FF2B5EF4-FFF2-40B4-BE49-F238E27FC236}">
                                      <a16:creationId xmlns:a16="http://schemas.microsoft.com/office/drawing/2014/main" id="{8FD60C2C-43BB-076D-AC08-66CBA854E06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198604" y="3084340"/>
                                  <a:ext cx="12651" cy="62708"/>
                                </a:xfrm>
                                <a:custGeom>
                                  <a:avLst/>
                                  <a:gdLst>
                                    <a:gd name="connsiteX0" fmla="*/ 0 w 12651"/>
                                    <a:gd name="connsiteY0" fmla="*/ 0 h 62708"/>
                                    <a:gd name="connsiteX1" fmla="*/ 0 w 12651"/>
                                    <a:gd name="connsiteY1" fmla="*/ 62708 h 62708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12651" h="62708">
                                      <a:moveTo>
                                        <a:pt x="0" y="0"/>
                                      </a:moveTo>
                                      <a:lnTo>
                                        <a:pt x="0" y="62708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522" name="Freeform 14471">
                                  <a:extLst>
                                    <a:ext uri="{FF2B5EF4-FFF2-40B4-BE49-F238E27FC236}">
                                      <a16:creationId xmlns:a16="http://schemas.microsoft.com/office/drawing/2014/main" id="{F525C82A-64A8-14F9-375B-DED6AE35CD4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167229" y="3115694"/>
                                  <a:ext cx="62749" cy="12642"/>
                                </a:xfrm>
                                <a:custGeom>
                                  <a:avLst/>
                                  <a:gdLst>
                                    <a:gd name="connsiteX0" fmla="*/ 0 w 62749"/>
                                    <a:gd name="connsiteY0" fmla="*/ 0 h 12642"/>
                                    <a:gd name="connsiteX1" fmla="*/ 62749 w 62749"/>
                                    <a:gd name="connsiteY1" fmla="*/ 0 h 12642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62749" h="12642">
                                      <a:moveTo>
                                        <a:pt x="0" y="0"/>
                                      </a:moveTo>
                                      <a:lnTo>
                                        <a:pt x="62749" y="0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1426" name="Graphic 10815">
                                <a:extLst>
                                  <a:ext uri="{FF2B5EF4-FFF2-40B4-BE49-F238E27FC236}">
                                    <a16:creationId xmlns:a16="http://schemas.microsoft.com/office/drawing/2014/main" id="{5410D946-3E15-A898-F9EA-6499400FCD36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961388" y="3353946"/>
                                <a:ext cx="60361" cy="60200"/>
                                <a:chOff x="7176338" y="3084340"/>
                                <a:chExt cx="62876" cy="62708"/>
                              </a:xfrm>
                            </p:grpSpPr>
                            <p:sp>
                              <p:nvSpPr>
                                <p:cNvPr id="11519" name="Freeform 14473">
                                  <a:extLst>
                                    <a:ext uri="{FF2B5EF4-FFF2-40B4-BE49-F238E27FC236}">
                                      <a16:creationId xmlns:a16="http://schemas.microsoft.com/office/drawing/2014/main" id="{D0CE1B92-698C-4E34-59F4-33A21FCADF3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207713" y="3084340"/>
                                  <a:ext cx="12651" cy="62708"/>
                                </a:xfrm>
                                <a:custGeom>
                                  <a:avLst/>
                                  <a:gdLst>
                                    <a:gd name="connsiteX0" fmla="*/ 0 w 12651"/>
                                    <a:gd name="connsiteY0" fmla="*/ 0 h 62708"/>
                                    <a:gd name="connsiteX1" fmla="*/ 0 w 12651"/>
                                    <a:gd name="connsiteY1" fmla="*/ 62708 h 62708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12651" h="62708">
                                      <a:moveTo>
                                        <a:pt x="0" y="0"/>
                                      </a:moveTo>
                                      <a:lnTo>
                                        <a:pt x="0" y="62708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520" name="Freeform 14474">
                                  <a:extLst>
                                    <a:ext uri="{FF2B5EF4-FFF2-40B4-BE49-F238E27FC236}">
                                      <a16:creationId xmlns:a16="http://schemas.microsoft.com/office/drawing/2014/main" id="{31229910-2BD0-CECA-F0BC-0C05841A4F3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176338" y="3115694"/>
                                  <a:ext cx="62876" cy="12642"/>
                                </a:xfrm>
                                <a:custGeom>
                                  <a:avLst/>
                                  <a:gdLst>
                                    <a:gd name="connsiteX0" fmla="*/ 0 w 62876"/>
                                    <a:gd name="connsiteY0" fmla="*/ 0 h 12642"/>
                                    <a:gd name="connsiteX1" fmla="*/ 62876 w 62876"/>
                                    <a:gd name="connsiteY1" fmla="*/ 0 h 12642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62876" h="12642">
                                      <a:moveTo>
                                        <a:pt x="0" y="0"/>
                                      </a:moveTo>
                                      <a:lnTo>
                                        <a:pt x="62876" y="0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1427" name="Graphic 10815">
                                <a:extLst>
                                  <a:ext uri="{FF2B5EF4-FFF2-40B4-BE49-F238E27FC236}">
                                    <a16:creationId xmlns:a16="http://schemas.microsoft.com/office/drawing/2014/main" id="{A5C01ADD-6007-257B-C2B9-6FFE7805428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984586" y="3392058"/>
                                <a:ext cx="60361" cy="60321"/>
                                <a:chOff x="7200502" y="3124039"/>
                                <a:chExt cx="62876" cy="62834"/>
                              </a:xfrm>
                            </p:grpSpPr>
                            <p:sp>
                              <p:nvSpPr>
                                <p:cNvPr id="11517" name="Freeform 14476">
                                  <a:extLst>
                                    <a:ext uri="{FF2B5EF4-FFF2-40B4-BE49-F238E27FC236}">
                                      <a16:creationId xmlns:a16="http://schemas.microsoft.com/office/drawing/2014/main" id="{2D6DB109-872A-999C-4DAE-C821316779D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231877" y="3124039"/>
                                  <a:ext cx="12651" cy="62834"/>
                                </a:xfrm>
                                <a:custGeom>
                                  <a:avLst/>
                                  <a:gdLst>
                                    <a:gd name="connsiteX0" fmla="*/ 0 w 12651"/>
                                    <a:gd name="connsiteY0" fmla="*/ 0 h 62834"/>
                                    <a:gd name="connsiteX1" fmla="*/ 0 w 12651"/>
                                    <a:gd name="connsiteY1" fmla="*/ 62835 h 62834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12651" h="62834">
                                      <a:moveTo>
                                        <a:pt x="0" y="0"/>
                                      </a:moveTo>
                                      <a:lnTo>
                                        <a:pt x="0" y="62835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518" name="Freeform 14477">
                                  <a:extLst>
                                    <a:ext uri="{FF2B5EF4-FFF2-40B4-BE49-F238E27FC236}">
                                      <a16:creationId xmlns:a16="http://schemas.microsoft.com/office/drawing/2014/main" id="{09FA477A-3702-ABA7-7C44-511D8408353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200502" y="3155519"/>
                                  <a:ext cx="62876" cy="12642"/>
                                </a:xfrm>
                                <a:custGeom>
                                  <a:avLst/>
                                  <a:gdLst>
                                    <a:gd name="connsiteX0" fmla="*/ 0 w 62876"/>
                                    <a:gd name="connsiteY0" fmla="*/ 0 h 12642"/>
                                    <a:gd name="connsiteX1" fmla="*/ 62876 w 62876"/>
                                    <a:gd name="connsiteY1" fmla="*/ 0 h 12642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62876" h="12642">
                                      <a:moveTo>
                                        <a:pt x="0" y="0"/>
                                      </a:moveTo>
                                      <a:lnTo>
                                        <a:pt x="62876" y="0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1428" name="Graphic 10815">
                                <a:extLst>
                                  <a:ext uri="{FF2B5EF4-FFF2-40B4-BE49-F238E27FC236}">
                                    <a16:creationId xmlns:a16="http://schemas.microsoft.com/office/drawing/2014/main" id="{C8832C04-62E5-9553-A10B-34F86A520087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993330" y="3392058"/>
                                <a:ext cx="60361" cy="60321"/>
                                <a:chOff x="7209611" y="3124039"/>
                                <a:chExt cx="62876" cy="62834"/>
                              </a:xfrm>
                            </p:grpSpPr>
                            <p:sp>
                              <p:nvSpPr>
                                <p:cNvPr id="11515" name="Freeform 14479">
                                  <a:extLst>
                                    <a:ext uri="{FF2B5EF4-FFF2-40B4-BE49-F238E27FC236}">
                                      <a16:creationId xmlns:a16="http://schemas.microsoft.com/office/drawing/2014/main" id="{4E164C57-C7A7-2AE4-EB7B-09A58E402A19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241112" y="3124039"/>
                                  <a:ext cx="12651" cy="62834"/>
                                </a:xfrm>
                                <a:custGeom>
                                  <a:avLst/>
                                  <a:gdLst>
                                    <a:gd name="connsiteX0" fmla="*/ 0 w 12651"/>
                                    <a:gd name="connsiteY0" fmla="*/ 0 h 62834"/>
                                    <a:gd name="connsiteX1" fmla="*/ 0 w 12651"/>
                                    <a:gd name="connsiteY1" fmla="*/ 62835 h 62834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12651" h="62834">
                                      <a:moveTo>
                                        <a:pt x="0" y="0"/>
                                      </a:moveTo>
                                      <a:lnTo>
                                        <a:pt x="0" y="62835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516" name="Freeform 14480">
                                  <a:extLst>
                                    <a:ext uri="{FF2B5EF4-FFF2-40B4-BE49-F238E27FC236}">
                                      <a16:creationId xmlns:a16="http://schemas.microsoft.com/office/drawing/2014/main" id="{E740EF2D-EC0A-F8C5-AD0B-04371864E3D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209611" y="3155519"/>
                                  <a:ext cx="62876" cy="12642"/>
                                </a:xfrm>
                                <a:custGeom>
                                  <a:avLst/>
                                  <a:gdLst>
                                    <a:gd name="connsiteX0" fmla="*/ 0 w 62876"/>
                                    <a:gd name="connsiteY0" fmla="*/ 0 h 12642"/>
                                    <a:gd name="connsiteX1" fmla="*/ 62877 w 62876"/>
                                    <a:gd name="connsiteY1" fmla="*/ 0 h 12642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62876" h="12642">
                                      <a:moveTo>
                                        <a:pt x="0" y="0"/>
                                      </a:moveTo>
                                      <a:lnTo>
                                        <a:pt x="62877" y="0"/>
                                      </a:lnTo>
                                    </a:path>
                                  </a:pathLst>
                                </a:custGeom>
                                <a:ln w="9486" cap="flat">
                                  <a:solidFill>
                                    <a:srgbClr val="00A2ED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1429" name="Group 11428">
                                <a:extLst>
                                  <a:ext uri="{FF2B5EF4-FFF2-40B4-BE49-F238E27FC236}">
                                    <a16:creationId xmlns:a16="http://schemas.microsoft.com/office/drawing/2014/main" id="{3357F330-229F-0F79-578C-9642009914F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043825" y="2662130"/>
                                <a:ext cx="3806277" cy="2086858"/>
                                <a:chOff x="7043825" y="2662130"/>
                                <a:chExt cx="3806277" cy="2086858"/>
                              </a:xfrm>
                            </p:grpSpPr>
                            <p:grpSp>
                              <p:nvGrpSpPr>
                                <p:cNvPr id="11430" name="Graphic 10815">
                                  <a:extLst>
                                    <a:ext uri="{FF2B5EF4-FFF2-40B4-BE49-F238E27FC236}">
                                      <a16:creationId xmlns:a16="http://schemas.microsoft.com/office/drawing/2014/main" id="{51BBEC7C-5122-ED3A-BABD-CEC0D98C6BD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8055633" y="3480173"/>
                                  <a:ext cx="60239" cy="60321"/>
                                  <a:chOff x="7274511" y="3215826"/>
                                  <a:chExt cx="62749" cy="62834"/>
                                </a:xfrm>
                              </p:grpSpPr>
                              <p:sp>
                                <p:nvSpPr>
                                  <p:cNvPr id="11513" name="Freeform 14482">
                                    <a:extLst>
                                      <a:ext uri="{FF2B5EF4-FFF2-40B4-BE49-F238E27FC236}">
                                        <a16:creationId xmlns:a16="http://schemas.microsoft.com/office/drawing/2014/main" id="{882FD77D-A0D2-F7A7-3644-5F8D29B28E24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305886" y="3215826"/>
                                    <a:ext cx="12651" cy="62834"/>
                                  </a:xfrm>
                                  <a:custGeom>
                                    <a:avLst/>
                                    <a:gdLst>
                                      <a:gd name="connsiteX0" fmla="*/ 0 w 12651"/>
                                      <a:gd name="connsiteY0" fmla="*/ 0 h 62834"/>
                                      <a:gd name="connsiteX1" fmla="*/ 0 w 12651"/>
                                      <a:gd name="connsiteY1" fmla="*/ 62835 h 62834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</a:cxnLst>
                                    <a:rect l="l" t="t" r="r" b="b"/>
                                    <a:pathLst>
                                      <a:path w="12651" h="62834">
                                        <a:moveTo>
                                          <a:pt x="0" y="0"/>
                                        </a:moveTo>
                                        <a:lnTo>
                                          <a:pt x="0" y="62835"/>
                                        </a:lnTo>
                                      </a:path>
                                    </a:pathLst>
                                  </a:custGeom>
                                  <a:ln w="9486" cap="flat">
                                    <a:solidFill>
                                      <a:srgbClr val="00A2ED"/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1514" name="Freeform 14483">
                                    <a:extLst>
                                      <a:ext uri="{FF2B5EF4-FFF2-40B4-BE49-F238E27FC236}">
                                        <a16:creationId xmlns:a16="http://schemas.microsoft.com/office/drawing/2014/main" id="{E18C68E3-88A9-E2EA-1414-9D0EFA28F791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274511" y="3247306"/>
                                    <a:ext cx="62749" cy="12642"/>
                                  </a:xfrm>
                                  <a:custGeom>
                                    <a:avLst/>
                                    <a:gdLst>
                                      <a:gd name="connsiteX0" fmla="*/ 0 w 62749"/>
                                      <a:gd name="connsiteY0" fmla="*/ 0 h 12642"/>
                                      <a:gd name="connsiteX1" fmla="*/ 62750 w 62749"/>
                                      <a:gd name="connsiteY1" fmla="*/ 0 h 12642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</a:cxnLst>
                                    <a:rect l="l" t="t" r="r" b="b"/>
                                    <a:pathLst>
                                      <a:path w="62749" h="12642">
                                        <a:moveTo>
                                          <a:pt x="0" y="0"/>
                                        </a:moveTo>
                                        <a:lnTo>
                                          <a:pt x="62750" y="0"/>
                                        </a:lnTo>
                                      </a:path>
                                    </a:pathLst>
                                  </a:custGeom>
                                  <a:ln w="9486" cap="flat">
                                    <a:solidFill>
                                      <a:srgbClr val="00A2ED"/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1431" name="Graphic 10815">
                                  <a:extLst>
                                    <a:ext uri="{FF2B5EF4-FFF2-40B4-BE49-F238E27FC236}">
                                      <a16:creationId xmlns:a16="http://schemas.microsoft.com/office/drawing/2014/main" id="{50D433AF-AB94-0617-5D24-6393E3BB82A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8064379" y="3480173"/>
                                  <a:ext cx="60361" cy="60321"/>
                                  <a:chOff x="7283620" y="3215826"/>
                                  <a:chExt cx="62876" cy="62834"/>
                                </a:xfrm>
                              </p:grpSpPr>
                              <p:sp>
                                <p:nvSpPr>
                                  <p:cNvPr id="11511" name="Freeform 14485">
                                    <a:extLst>
                                      <a:ext uri="{FF2B5EF4-FFF2-40B4-BE49-F238E27FC236}">
                                        <a16:creationId xmlns:a16="http://schemas.microsoft.com/office/drawing/2014/main" id="{34590B12-0611-C101-DDEA-F1531E72FB2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314995" y="3215826"/>
                                    <a:ext cx="12651" cy="62834"/>
                                  </a:xfrm>
                                  <a:custGeom>
                                    <a:avLst/>
                                    <a:gdLst>
                                      <a:gd name="connsiteX0" fmla="*/ 0 w 12651"/>
                                      <a:gd name="connsiteY0" fmla="*/ 0 h 62834"/>
                                      <a:gd name="connsiteX1" fmla="*/ 0 w 12651"/>
                                      <a:gd name="connsiteY1" fmla="*/ 62835 h 62834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</a:cxnLst>
                                    <a:rect l="l" t="t" r="r" b="b"/>
                                    <a:pathLst>
                                      <a:path w="12651" h="62834">
                                        <a:moveTo>
                                          <a:pt x="0" y="0"/>
                                        </a:moveTo>
                                        <a:lnTo>
                                          <a:pt x="0" y="62835"/>
                                        </a:lnTo>
                                      </a:path>
                                    </a:pathLst>
                                  </a:custGeom>
                                  <a:ln w="9486" cap="flat">
                                    <a:solidFill>
                                      <a:srgbClr val="00A2ED"/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1512" name="Freeform 14486">
                                    <a:extLst>
                                      <a:ext uri="{FF2B5EF4-FFF2-40B4-BE49-F238E27FC236}">
                                        <a16:creationId xmlns:a16="http://schemas.microsoft.com/office/drawing/2014/main" id="{96490498-9053-C1DE-5AB4-1C6E760BD350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283620" y="3247306"/>
                                    <a:ext cx="62876" cy="12642"/>
                                  </a:xfrm>
                                  <a:custGeom>
                                    <a:avLst/>
                                    <a:gdLst>
                                      <a:gd name="connsiteX0" fmla="*/ 0 w 62876"/>
                                      <a:gd name="connsiteY0" fmla="*/ 0 h 12642"/>
                                      <a:gd name="connsiteX1" fmla="*/ 62876 w 62876"/>
                                      <a:gd name="connsiteY1" fmla="*/ 0 h 12642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</a:cxnLst>
                                    <a:rect l="l" t="t" r="r" b="b"/>
                                    <a:pathLst>
                                      <a:path w="62876" h="12642">
                                        <a:moveTo>
                                          <a:pt x="0" y="0"/>
                                        </a:moveTo>
                                        <a:lnTo>
                                          <a:pt x="62876" y="0"/>
                                        </a:lnTo>
                                      </a:path>
                                    </a:pathLst>
                                  </a:custGeom>
                                  <a:ln w="9486" cap="flat">
                                    <a:solidFill>
                                      <a:srgbClr val="00A2ED"/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1432" name="Group 11431">
                                  <a:extLst>
                                    <a:ext uri="{FF2B5EF4-FFF2-40B4-BE49-F238E27FC236}">
                                      <a16:creationId xmlns:a16="http://schemas.microsoft.com/office/drawing/2014/main" id="{06743F46-B37F-AA54-1AD6-ADF74241E756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7043825" y="2662130"/>
                                  <a:ext cx="3806277" cy="2086858"/>
                                  <a:chOff x="7043825" y="2662130"/>
                                  <a:chExt cx="3806277" cy="2086858"/>
                                </a:xfrm>
                              </p:grpSpPr>
                              <p:grpSp>
                                <p:nvGrpSpPr>
                                  <p:cNvPr id="11433" name="Graphic 10815">
                                    <a:extLst>
                                      <a:ext uri="{FF2B5EF4-FFF2-40B4-BE49-F238E27FC236}">
                                        <a16:creationId xmlns:a16="http://schemas.microsoft.com/office/drawing/2014/main" id="{F25F4818-E650-79BA-D94E-F26208312B1A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8199919" y="3657981"/>
                                    <a:ext cx="60361" cy="60321"/>
                                    <a:chOff x="7424807" y="3401043"/>
                                    <a:chExt cx="62876" cy="62834"/>
                                  </a:xfrm>
                                </p:grpSpPr>
                                <p:sp>
                                  <p:nvSpPr>
                                    <p:cNvPr id="11509" name="Freeform 14512">
                                      <a:extLst>
                                        <a:ext uri="{FF2B5EF4-FFF2-40B4-BE49-F238E27FC236}">
                                          <a16:creationId xmlns:a16="http://schemas.microsoft.com/office/drawing/2014/main" id="{97FC0159-BFCE-BFC6-232D-69563E9397CA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456182" y="3401043"/>
                                      <a:ext cx="12651" cy="62834"/>
                                    </a:xfrm>
                                    <a:custGeom>
                                      <a:avLst/>
                                      <a:gdLst>
                                        <a:gd name="connsiteX0" fmla="*/ 0 w 12651"/>
                                        <a:gd name="connsiteY0" fmla="*/ 0 h 62834"/>
                                        <a:gd name="connsiteX1" fmla="*/ 0 w 12651"/>
                                        <a:gd name="connsiteY1" fmla="*/ 62835 h 62834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12651" h="62834">
                                          <a:moveTo>
                                            <a:pt x="0" y="0"/>
                                          </a:moveTo>
                                          <a:lnTo>
                                            <a:pt x="0" y="62835"/>
                                          </a:lnTo>
                                        </a:path>
                                      </a:pathLst>
                                    </a:custGeom>
                                    <a:ln w="9486" cap="flat">
                                      <a:solidFill>
                                        <a:srgbClr val="00A2ED"/>
                                      </a:solidFill>
                                      <a:prstDash val="solid"/>
                                      <a:miter/>
                                    </a:ln>
                                  </p:spPr>
                                  <p:txBody>
                                    <a:bodyPr rtlCol="0" anchor="ctr"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  <p:sp>
                                  <p:nvSpPr>
                                    <p:cNvPr id="11510" name="Freeform 14513">
                                      <a:extLst>
                                        <a:ext uri="{FF2B5EF4-FFF2-40B4-BE49-F238E27FC236}">
                                          <a16:creationId xmlns:a16="http://schemas.microsoft.com/office/drawing/2014/main" id="{F8130FCA-005D-7FA4-5509-4B423AF7C8E5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424807" y="3432397"/>
                                      <a:ext cx="62876" cy="12642"/>
                                    </a:xfrm>
                                    <a:custGeom>
                                      <a:avLst/>
                                      <a:gdLst>
                                        <a:gd name="connsiteX0" fmla="*/ 0 w 62876"/>
                                        <a:gd name="connsiteY0" fmla="*/ 0 h 12642"/>
                                        <a:gd name="connsiteX1" fmla="*/ 62876 w 62876"/>
                                        <a:gd name="connsiteY1" fmla="*/ 0 h 12642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62876" h="12642">
                                          <a:moveTo>
                                            <a:pt x="0" y="0"/>
                                          </a:moveTo>
                                          <a:lnTo>
                                            <a:pt x="62876" y="0"/>
                                          </a:lnTo>
                                        </a:path>
                                      </a:pathLst>
                                    </a:custGeom>
                                    <a:ln w="9486" cap="flat">
                                      <a:solidFill>
                                        <a:srgbClr val="00A2ED"/>
                                      </a:solidFill>
                                      <a:prstDash val="solid"/>
                                      <a:miter/>
                                    </a:ln>
                                  </p:spPr>
                                  <p:txBody>
                                    <a:bodyPr rtlCol="0" anchor="ctr"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grpSp>
                                <p:nvGrpSpPr>
                                  <p:cNvPr id="11434" name="Graphic 10815">
                                    <a:extLst>
                                      <a:ext uri="{FF2B5EF4-FFF2-40B4-BE49-F238E27FC236}">
                                        <a16:creationId xmlns:a16="http://schemas.microsoft.com/office/drawing/2014/main" id="{F460E196-F226-D19D-072A-640C18BF37E5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8341166" y="3828752"/>
                                    <a:ext cx="60239" cy="60200"/>
                                    <a:chOff x="7571940" y="3578928"/>
                                    <a:chExt cx="62749" cy="62708"/>
                                  </a:xfrm>
                                </p:grpSpPr>
                                <p:sp>
                                  <p:nvSpPr>
                                    <p:cNvPr id="11507" name="Freeform 14518">
                                      <a:extLst>
                                        <a:ext uri="{FF2B5EF4-FFF2-40B4-BE49-F238E27FC236}">
                                          <a16:creationId xmlns:a16="http://schemas.microsoft.com/office/drawing/2014/main" id="{1EAAE493-92E2-C23E-BFCB-F5567B20ED63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603315" y="3578928"/>
                                      <a:ext cx="12651" cy="62708"/>
                                    </a:xfrm>
                                    <a:custGeom>
                                      <a:avLst/>
                                      <a:gdLst>
                                        <a:gd name="connsiteX0" fmla="*/ 0 w 12651"/>
                                        <a:gd name="connsiteY0" fmla="*/ 0 h 62708"/>
                                        <a:gd name="connsiteX1" fmla="*/ 0 w 12651"/>
                                        <a:gd name="connsiteY1" fmla="*/ 62708 h 62708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12651" h="62708">
                                          <a:moveTo>
                                            <a:pt x="0" y="0"/>
                                          </a:moveTo>
                                          <a:lnTo>
                                            <a:pt x="0" y="62708"/>
                                          </a:lnTo>
                                        </a:path>
                                      </a:pathLst>
                                    </a:custGeom>
                                    <a:ln w="9486" cap="flat">
                                      <a:solidFill>
                                        <a:srgbClr val="00A2ED"/>
                                      </a:solidFill>
                                      <a:prstDash val="solid"/>
                                      <a:miter/>
                                    </a:ln>
                                  </p:spPr>
                                  <p:txBody>
                                    <a:bodyPr rtlCol="0" anchor="ctr"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  <p:sp>
                                  <p:nvSpPr>
                                    <p:cNvPr id="11508" name="Freeform 14519">
                                      <a:extLst>
                                        <a:ext uri="{FF2B5EF4-FFF2-40B4-BE49-F238E27FC236}">
                                          <a16:creationId xmlns:a16="http://schemas.microsoft.com/office/drawing/2014/main" id="{220CD946-F4C6-4E5D-D69F-9CB17F42AC28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571940" y="3610282"/>
                                      <a:ext cx="62749" cy="12642"/>
                                    </a:xfrm>
                                    <a:custGeom>
                                      <a:avLst/>
                                      <a:gdLst>
                                        <a:gd name="connsiteX0" fmla="*/ 0 w 62749"/>
                                        <a:gd name="connsiteY0" fmla="*/ 0 h 12642"/>
                                        <a:gd name="connsiteX1" fmla="*/ 62750 w 62749"/>
                                        <a:gd name="connsiteY1" fmla="*/ 0 h 12642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62749" h="12642">
                                          <a:moveTo>
                                            <a:pt x="0" y="0"/>
                                          </a:moveTo>
                                          <a:lnTo>
                                            <a:pt x="62750" y="0"/>
                                          </a:lnTo>
                                        </a:path>
                                      </a:pathLst>
                                    </a:custGeom>
                                    <a:ln w="9486" cap="flat">
                                      <a:solidFill>
                                        <a:srgbClr val="00A2ED"/>
                                      </a:solidFill>
                                      <a:prstDash val="solid"/>
                                      <a:miter/>
                                    </a:ln>
                                  </p:spPr>
                                  <p:txBody>
                                    <a:bodyPr rtlCol="0" anchor="ctr"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grpSp>
                                <p:nvGrpSpPr>
                                  <p:cNvPr id="11435" name="Graphic 10815">
                                    <a:extLst>
                                      <a:ext uri="{FF2B5EF4-FFF2-40B4-BE49-F238E27FC236}">
                                        <a16:creationId xmlns:a16="http://schemas.microsoft.com/office/drawing/2014/main" id="{B3C74657-2755-9116-41E6-B982F1EE1609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9185373" y="4296517"/>
                                    <a:ext cx="60239" cy="60321"/>
                                    <a:chOff x="8451322" y="4066182"/>
                                    <a:chExt cx="62749" cy="62834"/>
                                  </a:xfrm>
                                </p:grpSpPr>
                                <p:sp>
                                  <p:nvSpPr>
                                    <p:cNvPr id="11505" name="Freeform 14542">
                                      <a:extLst>
                                        <a:ext uri="{FF2B5EF4-FFF2-40B4-BE49-F238E27FC236}">
                                          <a16:creationId xmlns:a16="http://schemas.microsoft.com/office/drawing/2014/main" id="{05550C24-9AE5-3BD1-A904-00054B196140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8482697" y="4066182"/>
                                      <a:ext cx="12651" cy="62834"/>
                                    </a:xfrm>
                                    <a:custGeom>
                                      <a:avLst/>
                                      <a:gdLst>
                                        <a:gd name="connsiteX0" fmla="*/ 0 w 12651"/>
                                        <a:gd name="connsiteY0" fmla="*/ 0 h 62834"/>
                                        <a:gd name="connsiteX1" fmla="*/ 0 w 12651"/>
                                        <a:gd name="connsiteY1" fmla="*/ 62835 h 62834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12651" h="62834">
                                          <a:moveTo>
                                            <a:pt x="0" y="0"/>
                                          </a:moveTo>
                                          <a:lnTo>
                                            <a:pt x="0" y="62835"/>
                                          </a:lnTo>
                                        </a:path>
                                      </a:pathLst>
                                    </a:custGeom>
                                    <a:ln w="9486" cap="flat">
                                      <a:solidFill>
                                        <a:srgbClr val="00A2ED"/>
                                      </a:solidFill>
                                      <a:prstDash val="solid"/>
                                      <a:miter/>
                                    </a:ln>
                                  </p:spPr>
                                  <p:txBody>
                                    <a:bodyPr rtlCol="0" anchor="ctr"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  <p:sp>
                                  <p:nvSpPr>
                                    <p:cNvPr id="11506" name="Freeform 14543">
                                      <a:extLst>
                                        <a:ext uri="{FF2B5EF4-FFF2-40B4-BE49-F238E27FC236}">
                                          <a16:creationId xmlns:a16="http://schemas.microsoft.com/office/drawing/2014/main" id="{78B9248A-712F-67BB-C158-5F1887A37F78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8451322" y="4097536"/>
                                      <a:ext cx="62749" cy="12642"/>
                                    </a:xfrm>
                                    <a:custGeom>
                                      <a:avLst/>
                                      <a:gdLst>
                                        <a:gd name="connsiteX0" fmla="*/ 0 w 62749"/>
                                        <a:gd name="connsiteY0" fmla="*/ 0 h 12642"/>
                                        <a:gd name="connsiteX1" fmla="*/ 62749 w 62749"/>
                                        <a:gd name="connsiteY1" fmla="*/ 0 h 12642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62749" h="12642">
                                          <a:moveTo>
                                            <a:pt x="0" y="0"/>
                                          </a:moveTo>
                                          <a:lnTo>
                                            <a:pt x="62749" y="0"/>
                                          </a:lnTo>
                                        </a:path>
                                      </a:pathLst>
                                    </a:custGeom>
                                    <a:ln w="9486" cap="flat">
                                      <a:solidFill>
                                        <a:srgbClr val="00A2ED"/>
                                      </a:solidFill>
                                      <a:prstDash val="solid"/>
                                      <a:miter/>
                                    </a:ln>
                                  </p:spPr>
                                  <p:txBody>
                                    <a:bodyPr rtlCol="0" anchor="ctr"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grpSp>
                                <p:nvGrpSpPr>
                                  <p:cNvPr id="11436" name="Group 11435">
                                    <a:extLst>
                                      <a:ext uri="{FF2B5EF4-FFF2-40B4-BE49-F238E27FC236}">
                                        <a16:creationId xmlns:a16="http://schemas.microsoft.com/office/drawing/2014/main" id="{6F142631-9E56-7FFB-236E-FA1ED0247C52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7043825" y="2662130"/>
                                    <a:ext cx="3806277" cy="2086858"/>
                                    <a:chOff x="7043825" y="2662130"/>
                                    <a:chExt cx="3806277" cy="2086858"/>
                                  </a:xfrm>
                                </p:grpSpPr>
                                <p:grpSp>
                                  <p:nvGrpSpPr>
                                    <p:cNvPr id="11437" name="Graphic 10815">
                                      <a:extLst>
                                        <a:ext uri="{FF2B5EF4-FFF2-40B4-BE49-F238E27FC236}">
                                          <a16:creationId xmlns:a16="http://schemas.microsoft.com/office/drawing/2014/main" id="{DF759979-1EC1-3D33-291C-CDE015BEF593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8114173" y="3537945"/>
                                      <a:ext cx="60239" cy="60200"/>
                                      <a:chOff x="7335490" y="3276005"/>
                                      <a:chExt cx="62749" cy="62708"/>
                                    </a:xfrm>
                                  </p:grpSpPr>
                                  <p:sp>
                                    <p:nvSpPr>
                                      <p:cNvPr id="11503" name="Freeform 144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DF4CCE1-3F2C-37E4-076C-1450CA2F867D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66865" y="3276005"/>
                                        <a:ext cx="12651" cy="62708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12651"/>
                                          <a:gd name="connsiteY0" fmla="*/ 0 h 62708"/>
                                          <a:gd name="connsiteX1" fmla="*/ 0 w 12651"/>
                                          <a:gd name="connsiteY1" fmla="*/ 62708 h 62708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2651" h="6270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62708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504" name="Freeform 1448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CC2268B-D05D-1015-D733-B5016132AF49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35490" y="3307360"/>
                                        <a:ext cx="62749" cy="12642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62749"/>
                                          <a:gd name="connsiteY0" fmla="*/ 0 h 12642"/>
                                          <a:gd name="connsiteX1" fmla="*/ 62750 w 62749"/>
                                          <a:gd name="connsiteY1" fmla="*/ 0 h 12642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62749" h="12642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62750" y="0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11438" name="Graphic 10815">
                                      <a:extLst>
                                        <a:ext uri="{FF2B5EF4-FFF2-40B4-BE49-F238E27FC236}">
                                          <a16:creationId xmlns:a16="http://schemas.microsoft.com/office/drawing/2014/main" id="{D25392C2-A9F8-BA4F-2D94-263D064C7BED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8122919" y="3537945"/>
                                      <a:ext cx="60239" cy="60200"/>
                                      <a:chOff x="7344599" y="3276005"/>
                                      <a:chExt cx="62749" cy="62708"/>
                                    </a:xfrm>
                                  </p:grpSpPr>
                                  <p:sp>
                                    <p:nvSpPr>
                                      <p:cNvPr id="11501" name="Freeform 1449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C98DF6D-FBF4-9430-62DA-264B8CA4941F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75973" y="3276005"/>
                                        <a:ext cx="12651" cy="62708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12651"/>
                                          <a:gd name="connsiteY0" fmla="*/ 0 h 62708"/>
                                          <a:gd name="connsiteX1" fmla="*/ 0 w 12651"/>
                                          <a:gd name="connsiteY1" fmla="*/ 62708 h 62708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2651" h="6270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62708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502" name="Freeform 144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93D57CA-5ACF-DA54-91C5-019B225C5724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44599" y="3307360"/>
                                        <a:ext cx="62749" cy="12642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62749"/>
                                          <a:gd name="connsiteY0" fmla="*/ 0 h 12642"/>
                                          <a:gd name="connsiteX1" fmla="*/ 62750 w 62749"/>
                                          <a:gd name="connsiteY1" fmla="*/ 0 h 12642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62749" h="12642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62750" y="0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11439" name="Graphic 10815">
                                      <a:extLst>
                                        <a:ext uri="{FF2B5EF4-FFF2-40B4-BE49-F238E27FC236}">
                                          <a16:creationId xmlns:a16="http://schemas.microsoft.com/office/drawing/2014/main" id="{60535D9C-F501-5872-82B1-C51746D55B07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8129719" y="3565132"/>
                                      <a:ext cx="60361" cy="60321"/>
                                      <a:chOff x="7351683" y="3304325"/>
                                      <a:chExt cx="62876" cy="62834"/>
                                    </a:xfrm>
                                  </p:grpSpPr>
                                  <p:sp>
                                    <p:nvSpPr>
                                      <p:cNvPr id="11499" name="Freeform 144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D5972FE-56C1-F1F7-7F8A-CFB0B949CAB0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83058" y="3304325"/>
                                        <a:ext cx="12651" cy="62834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12651"/>
                                          <a:gd name="connsiteY0" fmla="*/ 0 h 62834"/>
                                          <a:gd name="connsiteX1" fmla="*/ 0 w 12651"/>
                                          <a:gd name="connsiteY1" fmla="*/ 62835 h 62834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2651" h="62834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62835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500" name="Freeform 1449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065FBDB-8AB5-C5E5-17B3-23186F68A97A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51683" y="3335806"/>
                                        <a:ext cx="62876" cy="12642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62876"/>
                                          <a:gd name="connsiteY0" fmla="*/ 0 h 12642"/>
                                          <a:gd name="connsiteX1" fmla="*/ 62876 w 62876"/>
                                          <a:gd name="connsiteY1" fmla="*/ 0 h 12642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62876" h="12642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62876" y="0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11440" name="Graphic 10815">
                                      <a:extLst>
                                        <a:ext uri="{FF2B5EF4-FFF2-40B4-BE49-F238E27FC236}">
                                          <a16:creationId xmlns:a16="http://schemas.microsoft.com/office/drawing/2014/main" id="{FCA98E6C-24FA-E0F5-36B3-F0941EC555FE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8138463" y="3565132"/>
                                      <a:ext cx="60361" cy="60321"/>
                                      <a:chOff x="7360792" y="3304325"/>
                                      <a:chExt cx="62876" cy="62834"/>
                                    </a:xfrm>
                                  </p:grpSpPr>
                                  <p:sp>
                                    <p:nvSpPr>
                                      <p:cNvPr id="11497" name="Freeform 1449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C352BDA-DE7D-56EB-6375-860DDAEE7C30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92293" y="3304325"/>
                                        <a:ext cx="12651" cy="62834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12651"/>
                                          <a:gd name="connsiteY0" fmla="*/ 0 h 62834"/>
                                          <a:gd name="connsiteX1" fmla="*/ 0 w 12651"/>
                                          <a:gd name="connsiteY1" fmla="*/ 62835 h 62834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2651" h="62834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62835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98" name="Freeform 1449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CEF2694-EDF1-5502-3705-A2935D666F2E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60792" y="3335806"/>
                                        <a:ext cx="62876" cy="12642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62876"/>
                                          <a:gd name="connsiteY0" fmla="*/ 0 h 12642"/>
                                          <a:gd name="connsiteX1" fmla="*/ 62876 w 62876"/>
                                          <a:gd name="connsiteY1" fmla="*/ 0 h 12642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62876" h="12642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62876" y="0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11441" name="Graphic 10815">
                                      <a:extLst>
                                        <a:ext uri="{FF2B5EF4-FFF2-40B4-BE49-F238E27FC236}">
                                          <a16:creationId xmlns:a16="http://schemas.microsoft.com/office/drawing/2014/main" id="{C268CD92-2FD2-5AFC-3AF1-0F6A36695BDC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8138341" y="3565132"/>
                                      <a:ext cx="60239" cy="60321"/>
                                      <a:chOff x="7360665" y="3304325"/>
                                      <a:chExt cx="62749" cy="62834"/>
                                    </a:xfrm>
                                  </p:grpSpPr>
                                  <p:sp>
                                    <p:nvSpPr>
                                      <p:cNvPr id="11495" name="Freeform 1450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23D351-901D-1741-826D-C7B1079209C1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92040" y="3304325"/>
                                        <a:ext cx="12651" cy="62834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12651"/>
                                          <a:gd name="connsiteY0" fmla="*/ 0 h 62834"/>
                                          <a:gd name="connsiteX1" fmla="*/ 0 w 12651"/>
                                          <a:gd name="connsiteY1" fmla="*/ 62835 h 62834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2651" h="62834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62835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96" name="Freeform 1450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0C84E7B-4E10-64D1-678F-4BE594B3911A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60665" y="3335806"/>
                                        <a:ext cx="62749" cy="12642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62749"/>
                                          <a:gd name="connsiteY0" fmla="*/ 0 h 12642"/>
                                          <a:gd name="connsiteX1" fmla="*/ 62750 w 62749"/>
                                          <a:gd name="connsiteY1" fmla="*/ 0 h 12642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62749" h="12642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62750" y="0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11442" name="Graphic 10815">
                                      <a:extLst>
                                        <a:ext uri="{FF2B5EF4-FFF2-40B4-BE49-F238E27FC236}">
                                          <a16:creationId xmlns:a16="http://schemas.microsoft.com/office/drawing/2014/main" id="{A68E4FB7-AF5B-996F-FEEA-D801461739B8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8147087" y="3565132"/>
                                      <a:ext cx="60239" cy="60321"/>
                                      <a:chOff x="7369774" y="3304325"/>
                                      <a:chExt cx="62749" cy="62834"/>
                                    </a:xfrm>
                                  </p:grpSpPr>
                                  <p:sp>
                                    <p:nvSpPr>
                                      <p:cNvPr id="11493" name="Freeform 1450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C207868-5E14-40BD-EFC6-9F8230A2D1A4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401149" y="3304325"/>
                                        <a:ext cx="12651" cy="62834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12651"/>
                                          <a:gd name="connsiteY0" fmla="*/ 0 h 62834"/>
                                          <a:gd name="connsiteX1" fmla="*/ 0 w 12651"/>
                                          <a:gd name="connsiteY1" fmla="*/ 62835 h 62834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2651" h="62834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62835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94" name="Freeform 1450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AC4AF1-15C5-B953-7E31-67DE2FED4871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69774" y="3335806"/>
                                        <a:ext cx="62749" cy="12642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62749"/>
                                          <a:gd name="connsiteY0" fmla="*/ 0 h 12642"/>
                                          <a:gd name="connsiteX1" fmla="*/ 62750 w 62749"/>
                                          <a:gd name="connsiteY1" fmla="*/ 0 h 12642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62749" h="12642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62750" y="0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11443" name="Graphic 10815">
                                      <a:extLst>
                                        <a:ext uri="{FF2B5EF4-FFF2-40B4-BE49-F238E27FC236}">
                                          <a16:creationId xmlns:a16="http://schemas.microsoft.com/office/drawing/2014/main" id="{E2C75916-B3AD-3ACA-E55B-4C002D765BAA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8149274" y="3609677"/>
                                      <a:ext cx="60239" cy="60200"/>
                                      <a:chOff x="7372052" y="3350725"/>
                                      <a:chExt cx="62749" cy="62708"/>
                                    </a:xfrm>
                                  </p:grpSpPr>
                                  <p:sp>
                                    <p:nvSpPr>
                                      <p:cNvPr id="11491" name="Freeform 1450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F8E4B75-8AD8-86FC-ECAA-C5637D0D507C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403426" y="3350725"/>
                                        <a:ext cx="12651" cy="62708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12651"/>
                                          <a:gd name="connsiteY0" fmla="*/ 0 h 62708"/>
                                          <a:gd name="connsiteX1" fmla="*/ 0 w 12651"/>
                                          <a:gd name="connsiteY1" fmla="*/ 62708 h 62708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2651" h="6270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62708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92" name="Freeform 1450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C207E4C-D92F-734A-B4E2-5953C11260A0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72052" y="3382079"/>
                                        <a:ext cx="62749" cy="12642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62749"/>
                                          <a:gd name="connsiteY0" fmla="*/ 0 h 12642"/>
                                          <a:gd name="connsiteX1" fmla="*/ 62749 w 62749"/>
                                          <a:gd name="connsiteY1" fmla="*/ 0 h 12642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62749" h="12642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62749" y="0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11444" name="Graphic 10815">
                                      <a:extLst>
                                        <a:ext uri="{FF2B5EF4-FFF2-40B4-BE49-F238E27FC236}">
                                          <a16:creationId xmlns:a16="http://schemas.microsoft.com/office/drawing/2014/main" id="{80F4B235-3320-B7F2-1E8E-3FA861EF17A1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8158016" y="3609677"/>
                                      <a:ext cx="60239" cy="60200"/>
                                      <a:chOff x="7381160" y="3350725"/>
                                      <a:chExt cx="62749" cy="62708"/>
                                    </a:xfrm>
                                  </p:grpSpPr>
                                  <p:sp>
                                    <p:nvSpPr>
                                      <p:cNvPr id="11489" name="Freeform 1450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A2FF469-7310-4A3A-F4A2-7397299DF588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412535" y="3350725"/>
                                        <a:ext cx="12651" cy="62708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12651"/>
                                          <a:gd name="connsiteY0" fmla="*/ 0 h 62708"/>
                                          <a:gd name="connsiteX1" fmla="*/ 0 w 12651"/>
                                          <a:gd name="connsiteY1" fmla="*/ 62708 h 62708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2651" h="6270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62708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90" name="Freeform 145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F79057E-5251-B88B-358A-D82623A2AE7E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81160" y="3382079"/>
                                        <a:ext cx="62749" cy="12642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62749"/>
                                          <a:gd name="connsiteY0" fmla="*/ 0 h 12642"/>
                                          <a:gd name="connsiteX1" fmla="*/ 62750 w 62749"/>
                                          <a:gd name="connsiteY1" fmla="*/ 0 h 12642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62749" h="12642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62750" y="0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11445" name="Graphic 10815">
                                      <a:extLst>
                                        <a:ext uri="{FF2B5EF4-FFF2-40B4-BE49-F238E27FC236}">
                                          <a16:creationId xmlns:a16="http://schemas.microsoft.com/office/drawing/2014/main" id="{523A0B09-08A3-F782-A4EB-93C6599D0828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8208663" y="3657981"/>
                                      <a:ext cx="60361" cy="60321"/>
                                      <a:chOff x="7433916" y="3401043"/>
                                      <a:chExt cx="62876" cy="62834"/>
                                    </a:xfrm>
                                  </p:grpSpPr>
                                  <p:sp>
                                    <p:nvSpPr>
                                      <p:cNvPr id="11487" name="Freeform 145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34EB93E-0560-8771-B5DB-565A56708886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465417" y="3401043"/>
                                        <a:ext cx="12651" cy="62834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12651"/>
                                          <a:gd name="connsiteY0" fmla="*/ 0 h 62834"/>
                                          <a:gd name="connsiteX1" fmla="*/ 0 w 12651"/>
                                          <a:gd name="connsiteY1" fmla="*/ 62835 h 62834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2651" h="62834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62835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  <p:sp>
                                    <p:nvSpPr>
                                      <p:cNvPr id="11488" name="Freeform 1451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CE5AD3B-5CB5-512A-FA9B-D47A0DCE3425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433916" y="3432397"/>
                                        <a:ext cx="62876" cy="12642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62876"/>
                                          <a:gd name="connsiteY0" fmla="*/ 0 h 12642"/>
                                          <a:gd name="connsiteX1" fmla="*/ 62876 w 62876"/>
                                          <a:gd name="connsiteY1" fmla="*/ 0 h 12642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62876" h="12642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62876" y="0"/>
                                            </a:lnTo>
                                          </a:path>
                                        </a:pathLst>
                                      </a:custGeom>
                                      <a:ln w="9486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11446" name="Group 11445">
                                      <a:extLst>
                                        <a:ext uri="{FF2B5EF4-FFF2-40B4-BE49-F238E27FC236}">
                                          <a16:creationId xmlns:a16="http://schemas.microsoft.com/office/drawing/2014/main" id="{38E08FC6-C213-975B-FE6D-A2BD96C66DA1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7043825" y="2662130"/>
                                      <a:ext cx="3806277" cy="2086858"/>
                                      <a:chOff x="7043825" y="2662130"/>
                                      <a:chExt cx="3806277" cy="2086858"/>
                                    </a:xfrm>
                                  </p:grpSpPr>
                                  <p:sp>
                                    <p:nvSpPr>
                                      <p:cNvPr id="11447" name="Freeform 1429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69148E2-F019-FDF2-8B3D-D91E04EDEFC2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043825" y="2662130"/>
                                        <a:ext cx="3806277" cy="2086858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3964872"/>
                                          <a:gd name="connsiteY0" fmla="*/ 0 h 2173808"/>
                                          <a:gd name="connsiteX1" fmla="*/ 87546 w 3964872"/>
                                          <a:gd name="connsiteY1" fmla="*/ 0 h 2173808"/>
                                          <a:gd name="connsiteX2" fmla="*/ 87546 w 3964872"/>
                                          <a:gd name="connsiteY2" fmla="*/ 11505 h 2173808"/>
                                          <a:gd name="connsiteX3" fmla="*/ 157760 w 3964872"/>
                                          <a:gd name="connsiteY3" fmla="*/ 11505 h 2173808"/>
                                          <a:gd name="connsiteX4" fmla="*/ 157760 w 3964872"/>
                                          <a:gd name="connsiteY4" fmla="*/ 23010 h 2173808"/>
                                          <a:gd name="connsiteX5" fmla="*/ 212919 w 3964872"/>
                                          <a:gd name="connsiteY5" fmla="*/ 23010 h 2173808"/>
                                          <a:gd name="connsiteX6" fmla="*/ 212919 w 3964872"/>
                                          <a:gd name="connsiteY6" fmla="*/ 34515 h 2173808"/>
                                          <a:gd name="connsiteX7" fmla="*/ 268205 w 3964872"/>
                                          <a:gd name="connsiteY7" fmla="*/ 34515 h 2173808"/>
                                          <a:gd name="connsiteX8" fmla="*/ 268205 w 3964872"/>
                                          <a:gd name="connsiteY8" fmla="*/ 52973 h 2173808"/>
                                          <a:gd name="connsiteX9" fmla="*/ 325767 w 3964872"/>
                                          <a:gd name="connsiteY9" fmla="*/ 52973 h 2173808"/>
                                          <a:gd name="connsiteX10" fmla="*/ 325767 w 3964872"/>
                                          <a:gd name="connsiteY10" fmla="*/ 89764 h 2173808"/>
                                          <a:gd name="connsiteX11" fmla="*/ 355624 w 3964872"/>
                                          <a:gd name="connsiteY11" fmla="*/ 89764 h 2173808"/>
                                          <a:gd name="connsiteX12" fmla="*/ 355624 w 3964872"/>
                                          <a:gd name="connsiteY12" fmla="*/ 117325 h 2173808"/>
                                          <a:gd name="connsiteX13" fmla="*/ 374095 w 3964872"/>
                                          <a:gd name="connsiteY13" fmla="*/ 117325 h 2173808"/>
                                          <a:gd name="connsiteX14" fmla="*/ 374095 w 3964872"/>
                                          <a:gd name="connsiteY14" fmla="*/ 136922 h 2173808"/>
                                          <a:gd name="connsiteX15" fmla="*/ 415464 w 3964872"/>
                                          <a:gd name="connsiteY15" fmla="*/ 136922 h 2173808"/>
                                          <a:gd name="connsiteX16" fmla="*/ 415464 w 3964872"/>
                                          <a:gd name="connsiteY16" fmla="*/ 174850 h 2173808"/>
                                          <a:gd name="connsiteX17" fmla="*/ 489220 w 3964872"/>
                                          <a:gd name="connsiteY17" fmla="*/ 174850 h 2173808"/>
                                          <a:gd name="connsiteX18" fmla="*/ 489220 w 3964872"/>
                                          <a:gd name="connsiteY18" fmla="*/ 234651 h 2173808"/>
                                          <a:gd name="connsiteX19" fmla="*/ 506426 w 3964872"/>
                                          <a:gd name="connsiteY19" fmla="*/ 234651 h 2173808"/>
                                          <a:gd name="connsiteX20" fmla="*/ 506426 w 3964872"/>
                                          <a:gd name="connsiteY20" fmla="*/ 266890 h 2173808"/>
                                          <a:gd name="connsiteX21" fmla="*/ 531728 w 3964872"/>
                                          <a:gd name="connsiteY21" fmla="*/ 266890 h 2173808"/>
                                          <a:gd name="connsiteX22" fmla="*/ 531728 w 3964872"/>
                                          <a:gd name="connsiteY22" fmla="*/ 302543 h 2173808"/>
                                          <a:gd name="connsiteX23" fmla="*/ 560573 w 3964872"/>
                                          <a:gd name="connsiteY23" fmla="*/ 302543 h 2173808"/>
                                          <a:gd name="connsiteX24" fmla="*/ 560573 w 3964872"/>
                                          <a:gd name="connsiteY24" fmla="*/ 325553 h 2173808"/>
                                          <a:gd name="connsiteX25" fmla="*/ 581194 w 3964872"/>
                                          <a:gd name="connsiteY25" fmla="*/ 325553 h 2173808"/>
                                          <a:gd name="connsiteX26" fmla="*/ 581194 w 3964872"/>
                                          <a:gd name="connsiteY26" fmla="*/ 353114 h 2173808"/>
                                          <a:gd name="connsiteX27" fmla="*/ 601942 w 3964872"/>
                                          <a:gd name="connsiteY27" fmla="*/ 353114 h 2173808"/>
                                          <a:gd name="connsiteX28" fmla="*/ 601942 w 3964872"/>
                                          <a:gd name="connsiteY28" fmla="*/ 394456 h 2173808"/>
                                          <a:gd name="connsiteX29" fmla="*/ 631925 w 3964872"/>
                                          <a:gd name="connsiteY29" fmla="*/ 394456 h 2173808"/>
                                          <a:gd name="connsiteX30" fmla="*/ 631925 w 3964872"/>
                                          <a:gd name="connsiteY30" fmla="*/ 418731 h 2173808"/>
                                          <a:gd name="connsiteX31" fmla="*/ 650270 w 3964872"/>
                                          <a:gd name="connsiteY31" fmla="*/ 418731 h 2173808"/>
                                          <a:gd name="connsiteX32" fmla="*/ 650270 w 3964872"/>
                                          <a:gd name="connsiteY32" fmla="*/ 441614 h 2173808"/>
                                          <a:gd name="connsiteX33" fmla="*/ 669879 w 3964872"/>
                                          <a:gd name="connsiteY33" fmla="*/ 441614 h 2173808"/>
                                          <a:gd name="connsiteX34" fmla="*/ 669879 w 3964872"/>
                                          <a:gd name="connsiteY34" fmla="*/ 485358 h 2173808"/>
                                          <a:gd name="connsiteX35" fmla="*/ 690627 w 3964872"/>
                                          <a:gd name="connsiteY35" fmla="*/ 485358 h 2173808"/>
                                          <a:gd name="connsiteX36" fmla="*/ 690627 w 3964872"/>
                                          <a:gd name="connsiteY36" fmla="*/ 514184 h 2173808"/>
                                          <a:gd name="connsiteX37" fmla="*/ 712387 w 3964872"/>
                                          <a:gd name="connsiteY37" fmla="*/ 514184 h 2173808"/>
                                          <a:gd name="connsiteX38" fmla="*/ 712387 w 3964872"/>
                                          <a:gd name="connsiteY38" fmla="*/ 534792 h 2173808"/>
                                          <a:gd name="connsiteX39" fmla="*/ 727442 w 3964872"/>
                                          <a:gd name="connsiteY39" fmla="*/ 534792 h 2173808"/>
                                          <a:gd name="connsiteX40" fmla="*/ 727442 w 3964872"/>
                                          <a:gd name="connsiteY40" fmla="*/ 554388 h 2173808"/>
                                          <a:gd name="connsiteX41" fmla="*/ 744647 w 3964872"/>
                                          <a:gd name="connsiteY41" fmla="*/ 554388 h 2173808"/>
                                          <a:gd name="connsiteX42" fmla="*/ 744647 w 3964872"/>
                                          <a:gd name="connsiteY42" fmla="*/ 583087 h 2173808"/>
                                          <a:gd name="connsiteX43" fmla="*/ 755021 w 3964872"/>
                                          <a:gd name="connsiteY43" fmla="*/ 583087 h 2173808"/>
                                          <a:gd name="connsiteX44" fmla="*/ 755021 w 3964872"/>
                                          <a:gd name="connsiteY44" fmla="*/ 603822 h 2173808"/>
                                          <a:gd name="connsiteX45" fmla="*/ 773492 w 3964872"/>
                                          <a:gd name="connsiteY45" fmla="*/ 603822 h 2173808"/>
                                          <a:gd name="connsiteX46" fmla="*/ 773492 w 3964872"/>
                                          <a:gd name="connsiteY46" fmla="*/ 627969 h 2173808"/>
                                          <a:gd name="connsiteX47" fmla="*/ 821819 w 3964872"/>
                                          <a:gd name="connsiteY47" fmla="*/ 627969 h 2173808"/>
                                          <a:gd name="connsiteX48" fmla="*/ 821819 w 3964872"/>
                                          <a:gd name="connsiteY48" fmla="*/ 672851 h 2173808"/>
                                          <a:gd name="connsiteX49" fmla="*/ 901142 w 3964872"/>
                                          <a:gd name="connsiteY49" fmla="*/ 672851 h 2173808"/>
                                          <a:gd name="connsiteX50" fmla="*/ 901142 w 3964872"/>
                                          <a:gd name="connsiteY50" fmla="*/ 710780 h 2173808"/>
                                          <a:gd name="connsiteX51" fmla="*/ 934541 w 3964872"/>
                                          <a:gd name="connsiteY51" fmla="*/ 710780 h 2173808"/>
                                          <a:gd name="connsiteX52" fmla="*/ 934541 w 3964872"/>
                                          <a:gd name="connsiteY52" fmla="*/ 752248 h 2173808"/>
                                          <a:gd name="connsiteX53" fmla="*/ 984007 w 3964872"/>
                                          <a:gd name="connsiteY53" fmla="*/ 752248 h 2173808"/>
                                          <a:gd name="connsiteX54" fmla="*/ 984007 w 3964872"/>
                                          <a:gd name="connsiteY54" fmla="*/ 791315 h 2173808"/>
                                          <a:gd name="connsiteX55" fmla="*/ 1018545 w 3964872"/>
                                          <a:gd name="connsiteY55" fmla="*/ 791315 h 2173808"/>
                                          <a:gd name="connsiteX56" fmla="*/ 1018545 w 3964872"/>
                                          <a:gd name="connsiteY56" fmla="*/ 836197 h 2173808"/>
                                          <a:gd name="connsiteX57" fmla="*/ 1050805 w 3964872"/>
                                          <a:gd name="connsiteY57" fmla="*/ 836197 h 2173808"/>
                                          <a:gd name="connsiteX58" fmla="*/ 1050805 w 3964872"/>
                                          <a:gd name="connsiteY58" fmla="*/ 860345 h 2173808"/>
                                          <a:gd name="connsiteX59" fmla="*/ 1064595 w 3964872"/>
                                          <a:gd name="connsiteY59" fmla="*/ 860345 h 2173808"/>
                                          <a:gd name="connsiteX60" fmla="*/ 1064595 w 3964872"/>
                                          <a:gd name="connsiteY60" fmla="*/ 882217 h 2173808"/>
                                          <a:gd name="connsiteX61" fmla="*/ 1092175 w 3964872"/>
                                          <a:gd name="connsiteY61" fmla="*/ 882217 h 2173808"/>
                                          <a:gd name="connsiteX62" fmla="*/ 1092175 w 3964872"/>
                                          <a:gd name="connsiteY62" fmla="*/ 906364 h 2173808"/>
                                          <a:gd name="connsiteX63" fmla="*/ 1110645 w 3964872"/>
                                          <a:gd name="connsiteY63" fmla="*/ 906364 h 2173808"/>
                                          <a:gd name="connsiteX64" fmla="*/ 1110645 w 3964872"/>
                                          <a:gd name="connsiteY64" fmla="*/ 921283 h 2173808"/>
                                          <a:gd name="connsiteX65" fmla="*/ 1130255 w 3964872"/>
                                          <a:gd name="connsiteY65" fmla="*/ 921283 h 2173808"/>
                                          <a:gd name="connsiteX66" fmla="*/ 1130255 w 3964872"/>
                                          <a:gd name="connsiteY66" fmla="*/ 944293 h 2173808"/>
                                          <a:gd name="connsiteX67" fmla="*/ 1169346 w 3964872"/>
                                          <a:gd name="connsiteY67" fmla="*/ 944293 h 2173808"/>
                                          <a:gd name="connsiteX68" fmla="*/ 1169346 w 3964872"/>
                                          <a:gd name="connsiteY68" fmla="*/ 972992 h 2173808"/>
                                          <a:gd name="connsiteX69" fmla="*/ 1183136 w 3964872"/>
                                          <a:gd name="connsiteY69" fmla="*/ 972992 h 2173808"/>
                                          <a:gd name="connsiteX70" fmla="*/ 1183136 w 3964872"/>
                                          <a:gd name="connsiteY70" fmla="*/ 1019012 h 2173808"/>
                                          <a:gd name="connsiteX71" fmla="*/ 1209577 w 3964872"/>
                                          <a:gd name="connsiteY71" fmla="*/ 1019012 h 2173808"/>
                                          <a:gd name="connsiteX72" fmla="*/ 1209577 w 3964872"/>
                                          <a:gd name="connsiteY72" fmla="*/ 1044298 h 2173808"/>
                                          <a:gd name="connsiteX73" fmla="*/ 1221090 w 3964872"/>
                                          <a:gd name="connsiteY73" fmla="*/ 1044298 h 2173808"/>
                                          <a:gd name="connsiteX74" fmla="*/ 1221090 w 3964872"/>
                                          <a:gd name="connsiteY74" fmla="*/ 1067308 h 2173808"/>
                                          <a:gd name="connsiteX75" fmla="*/ 1257904 w 3964872"/>
                                          <a:gd name="connsiteY75" fmla="*/ 1067308 h 2173808"/>
                                          <a:gd name="connsiteX76" fmla="*/ 1257904 w 3964872"/>
                                          <a:gd name="connsiteY76" fmla="*/ 1092593 h 2173808"/>
                                          <a:gd name="connsiteX77" fmla="*/ 1285611 w 3964872"/>
                                          <a:gd name="connsiteY77" fmla="*/ 1092593 h 2173808"/>
                                          <a:gd name="connsiteX78" fmla="*/ 1285611 w 3964872"/>
                                          <a:gd name="connsiteY78" fmla="*/ 1116868 h 2173808"/>
                                          <a:gd name="connsiteX79" fmla="*/ 1299401 w 3964872"/>
                                          <a:gd name="connsiteY79" fmla="*/ 1116868 h 2173808"/>
                                          <a:gd name="connsiteX80" fmla="*/ 1299401 w 3964872"/>
                                          <a:gd name="connsiteY80" fmla="*/ 1169715 h 2173808"/>
                                          <a:gd name="connsiteX81" fmla="*/ 1340769 w 3964872"/>
                                          <a:gd name="connsiteY81" fmla="*/ 1169715 h 2173808"/>
                                          <a:gd name="connsiteX82" fmla="*/ 1340769 w 3964872"/>
                                          <a:gd name="connsiteY82" fmla="*/ 1221424 h 2173808"/>
                                          <a:gd name="connsiteX83" fmla="*/ 1352282 w 3964872"/>
                                          <a:gd name="connsiteY83" fmla="*/ 1221424 h 2173808"/>
                                          <a:gd name="connsiteX84" fmla="*/ 1352282 w 3964872"/>
                                          <a:gd name="connsiteY84" fmla="*/ 1247974 h 2173808"/>
                                          <a:gd name="connsiteX85" fmla="*/ 1427177 w 3964872"/>
                                          <a:gd name="connsiteY85" fmla="*/ 1247974 h 2173808"/>
                                          <a:gd name="connsiteX86" fmla="*/ 1427177 w 3964872"/>
                                          <a:gd name="connsiteY86" fmla="*/ 1272122 h 2173808"/>
                                          <a:gd name="connsiteX87" fmla="*/ 1501946 w 3964872"/>
                                          <a:gd name="connsiteY87" fmla="*/ 1272122 h 2173808"/>
                                          <a:gd name="connsiteX88" fmla="*/ 1501946 w 3964872"/>
                                          <a:gd name="connsiteY88" fmla="*/ 1300821 h 2173808"/>
                                          <a:gd name="connsiteX89" fmla="*/ 1550272 w 3964872"/>
                                          <a:gd name="connsiteY89" fmla="*/ 1300821 h 2173808"/>
                                          <a:gd name="connsiteX90" fmla="*/ 1550272 w 3964872"/>
                                          <a:gd name="connsiteY90" fmla="*/ 1327244 h 2173808"/>
                                          <a:gd name="connsiteX91" fmla="*/ 1562924 w 3964872"/>
                                          <a:gd name="connsiteY91" fmla="*/ 1327244 h 2173808"/>
                                          <a:gd name="connsiteX92" fmla="*/ 1562924 w 3964872"/>
                                          <a:gd name="connsiteY92" fmla="*/ 1352530 h 2173808"/>
                                          <a:gd name="connsiteX93" fmla="*/ 1596323 w 3964872"/>
                                          <a:gd name="connsiteY93" fmla="*/ 1352530 h 2173808"/>
                                          <a:gd name="connsiteX94" fmla="*/ 1596323 w 3964872"/>
                                          <a:gd name="connsiteY94" fmla="*/ 1383631 h 2173808"/>
                                          <a:gd name="connsiteX95" fmla="*/ 1635415 w 3964872"/>
                                          <a:gd name="connsiteY95" fmla="*/ 1383631 h 2173808"/>
                                          <a:gd name="connsiteX96" fmla="*/ 1635415 w 3964872"/>
                                          <a:gd name="connsiteY96" fmla="*/ 1406641 h 2173808"/>
                                          <a:gd name="connsiteX97" fmla="*/ 1669953 w 3964872"/>
                                          <a:gd name="connsiteY97" fmla="*/ 1406641 h 2173808"/>
                                          <a:gd name="connsiteX98" fmla="*/ 1669953 w 3964872"/>
                                          <a:gd name="connsiteY98" fmla="*/ 1436605 h 2173808"/>
                                          <a:gd name="connsiteX99" fmla="*/ 1698798 w 3964872"/>
                                          <a:gd name="connsiteY99" fmla="*/ 1436605 h 2173808"/>
                                          <a:gd name="connsiteX100" fmla="*/ 1698798 w 3964872"/>
                                          <a:gd name="connsiteY100" fmla="*/ 1465304 h 2173808"/>
                                          <a:gd name="connsiteX101" fmla="*/ 1795452 w 3964872"/>
                                          <a:gd name="connsiteY101" fmla="*/ 1465304 h 2173808"/>
                                          <a:gd name="connsiteX102" fmla="*/ 1795452 w 3964872"/>
                                          <a:gd name="connsiteY102" fmla="*/ 1494003 h 2173808"/>
                                          <a:gd name="connsiteX103" fmla="*/ 1923229 w 3964872"/>
                                          <a:gd name="connsiteY103" fmla="*/ 1494003 h 2173808"/>
                                          <a:gd name="connsiteX104" fmla="*/ 1923229 w 3964872"/>
                                          <a:gd name="connsiteY104" fmla="*/ 1520553 h 2173808"/>
                                          <a:gd name="connsiteX105" fmla="*/ 1976111 w 3964872"/>
                                          <a:gd name="connsiteY105" fmla="*/ 1520553 h 2173808"/>
                                          <a:gd name="connsiteX106" fmla="*/ 1976111 w 3964872"/>
                                          <a:gd name="connsiteY106" fmla="*/ 1556206 h 2173808"/>
                                          <a:gd name="connsiteX107" fmla="*/ 2016468 w 3964872"/>
                                          <a:gd name="connsiteY107" fmla="*/ 1556206 h 2173808"/>
                                          <a:gd name="connsiteX108" fmla="*/ 2016468 w 3964872"/>
                                          <a:gd name="connsiteY108" fmla="*/ 1589457 h 2173808"/>
                                          <a:gd name="connsiteX109" fmla="*/ 2045186 w 3964872"/>
                                          <a:gd name="connsiteY109" fmla="*/ 1589457 h 2173808"/>
                                          <a:gd name="connsiteX110" fmla="*/ 2045186 w 3964872"/>
                                          <a:gd name="connsiteY110" fmla="*/ 1622834 h 2173808"/>
                                          <a:gd name="connsiteX111" fmla="*/ 2099333 w 3964872"/>
                                          <a:gd name="connsiteY111" fmla="*/ 1622834 h 2173808"/>
                                          <a:gd name="connsiteX112" fmla="*/ 2099333 w 3964872"/>
                                          <a:gd name="connsiteY112" fmla="*/ 1660889 h 2173808"/>
                                          <a:gd name="connsiteX113" fmla="*/ 2111984 w 3964872"/>
                                          <a:gd name="connsiteY113" fmla="*/ 1660889 h 2173808"/>
                                          <a:gd name="connsiteX114" fmla="*/ 2111984 w 3964872"/>
                                          <a:gd name="connsiteY114" fmla="*/ 1695277 h 2173808"/>
                                          <a:gd name="connsiteX115" fmla="*/ 2261521 w 3964872"/>
                                          <a:gd name="connsiteY115" fmla="*/ 1695277 h 2173808"/>
                                          <a:gd name="connsiteX116" fmla="*/ 2261521 w 3964872"/>
                                          <a:gd name="connsiteY116" fmla="*/ 1733332 h 2173808"/>
                                          <a:gd name="connsiteX117" fmla="*/ 2407768 w 3964872"/>
                                          <a:gd name="connsiteY117" fmla="*/ 1733332 h 2173808"/>
                                          <a:gd name="connsiteX118" fmla="*/ 2407768 w 3964872"/>
                                          <a:gd name="connsiteY118" fmla="*/ 1778088 h 2173808"/>
                                          <a:gd name="connsiteX119" fmla="*/ 2461789 w 3964872"/>
                                          <a:gd name="connsiteY119" fmla="*/ 1778088 h 2173808"/>
                                          <a:gd name="connsiteX120" fmla="*/ 2461789 w 3964872"/>
                                          <a:gd name="connsiteY120" fmla="*/ 1822970 h 2173808"/>
                                          <a:gd name="connsiteX121" fmla="*/ 2728855 w 3964872"/>
                                          <a:gd name="connsiteY121" fmla="*/ 1822970 h 2173808"/>
                                          <a:gd name="connsiteX122" fmla="*/ 2728855 w 3964872"/>
                                          <a:gd name="connsiteY122" fmla="*/ 1863300 h 2173808"/>
                                          <a:gd name="connsiteX123" fmla="*/ 3002752 w 3964872"/>
                                          <a:gd name="connsiteY123" fmla="*/ 1863300 h 2173808"/>
                                          <a:gd name="connsiteX124" fmla="*/ 3002752 w 3964872"/>
                                          <a:gd name="connsiteY124" fmla="*/ 1918423 h 2173808"/>
                                          <a:gd name="connsiteX125" fmla="*/ 3293855 w 3964872"/>
                                          <a:gd name="connsiteY125" fmla="*/ 1918423 h 2173808"/>
                                          <a:gd name="connsiteX126" fmla="*/ 3293855 w 3964872"/>
                                          <a:gd name="connsiteY126" fmla="*/ 2003509 h 2173808"/>
                                          <a:gd name="connsiteX127" fmla="*/ 3964873 w 3964872"/>
                                          <a:gd name="connsiteY127" fmla="*/ 2003509 h 2173808"/>
                                          <a:gd name="connsiteX128" fmla="*/ 3964873 w 3964872"/>
                                          <a:gd name="connsiteY128" fmla="*/ 2173808 h 2173808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  <a:cxn ang="0">
                                            <a:pos x="connsiteX2" y="connsiteY2"/>
                                          </a:cxn>
                                          <a:cxn ang="0">
                                            <a:pos x="connsiteX3" y="connsiteY3"/>
                                          </a:cxn>
                                          <a:cxn ang="0">
                                            <a:pos x="connsiteX4" y="connsiteY4"/>
                                          </a:cxn>
                                          <a:cxn ang="0">
                                            <a:pos x="connsiteX5" y="connsiteY5"/>
                                          </a:cxn>
                                          <a:cxn ang="0">
                                            <a:pos x="connsiteX6" y="connsiteY6"/>
                                          </a:cxn>
                                          <a:cxn ang="0">
                                            <a:pos x="connsiteX7" y="connsiteY7"/>
                                          </a:cxn>
                                          <a:cxn ang="0">
                                            <a:pos x="connsiteX8" y="connsiteY8"/>
                                          </a:cxn>
                                          <a:cxn ang="0">
                                            <a:pos x="connsiteX9" y="connsiteY9"/>
                                          </a:cxn>
                                          <a:cxn ang="0">
                                            <a:pos x="connsiteX10" y="connsiteY10"/>
                                          </a:cxn>
                                          <a:cxn ang="0">
                                            <a:pos x="connsiteX11" y="connsiteY11"/>
                                          </a:cxn>
                                          <a:cxn ang="0">
                                            <a:pos x="connsiteX12" y="connsiteY12"/>
                                          </a:cxn>
                                          <a:cxn ang="0">
                                            <a:pos x="connsiteX13" y="connsiteY13"/>
                                          </a:cxn>
                                          <a:cxn ang="0">
                                            <a:pos x="connsiteX14" y="connsiteY14"/>
                                          </a:cxn>
                                          <a:cxn ang="0">
                                            <a:pos x="connsiteX15" y="connsiteY15"/>
                                          </a:cxn>
                                          <a:cxn ang="0">
                                            <a:pos x="connsiteX16" y="connsiteY16"/>
                                          </a:cxn>
                                          <a:cxn ang="0">
                                            <a:pos x="connsiteX17" y="connsiteY17"/>
                                          </a:cxn>
                                          <a:cxn ang="0">
                                            <a:pos x="connsiteX18" y="connsiteY18"/>
                                          </a:cxn>
                                          <a:cxn ang="0">
                                            <a:pos x="connsiteX19" y="connsiteY19"/>
                                          </a:cxn>
                                          <a:cxn ang="0">
                                            <a:pos x="connsiteX20" y="connsiteY20"/>
                                          </a:cxn>
                                          <a:cxn ang="0">
                                            <a:pos x="connsiteX21" y="connsiteY21"/>
                                          </a:cxn>
                                          <a:cxn ang="0">
                                            <a:pos x="connsiteX22" y="connsiteY22"/>
                                          </a:cxn>
                                          <a:cxn ang="0">
                                            <a:pos x="connsiteX23" y="connsiteY23"/>
                                          </a:cxn>
                                          <a:cxn ang="0">
                                            <a:pos x="connsiteX24" y="connsiteY24"/>
                                          </a:cxn>
                                          <a:cxn ang="0">
                                            <a:pos x="connsiteX25" y="connsiteY25"/>
                                          </a:cxn>
                                          <a:cxn ang="0">
                                            <a:pos x="connsiteX26" y="connsiteY26"/>
                                          </a:cxn>
                                          <a:cxn ang="0">
                                            <a:pos x="connsiteX27" y="connsiteY27"/>
                                          </a:cxn>
                                          <a:cxn ang="0">
                                            <a:pos x="connsiteX28" y="connsiteY28"/>
                                          </a:cxn>
                                          <a:cxn ang="0">
                                            <a:pos x="connsiteX29" y="connsiteY29"/>
                                          </a:cxn>
                                          <a:cxn ang="0">
                                            <a:pos x="connsiteX30" y="connsiteY30"/>
                                          </a:cxn>
                                          <a:cxn ang="0">
                                            <a:pos x="connsiteX31" y="connsiteY31"/>
                                          </a:cxn>
                                          <a:cxn ang="0">
                                            <a:pos x="connsiteX32" y="connsiteY32"/>
                                          </a:cxn>
                                          <a:cxn ang="0">
                                            <a:pos x="connsiteX33" y="connsiteY33"/>
                                          </a:cxn>
                                          <a:cxn ang="0">
                                            <a:pos x="connsiteX34" y="connsiteY34"/>
                                          </a:cxn>
                                          <a:cxn ang="0">
                                            <a:pos x="connsiteX35" y="connsiteY35"/>
                                          </a:cxn>
                                          <a:cxn ang="0">
                                            <a:pos x="connsiteX36" y="connsiteY36"/>
                                          </a:cxn>
                                          <a:cxn ang="0">
                                            <a:pos x="connsiteX37" y="connsiteY37"/>
                                          </a:cxn>
                                          <a:cxn ang="0">
                                            <a:pos x="connsiteX38" y="connsiteY38"/>
                                          </a:cxn>
                                          <a:cxn ang="0">
                                            <a:pos x="connsiteX39" y="connsiteY39"/>
                                          </a:cxn>
                                          <a:cxn ang="0">
                                            <a:pos x="connsiteX40" y="connsiteY40"/>
                                          </a:cxn>
                                          <a:cxn ang="0">
                                            <a:pos x="connsiteX41" y="connsiteY41"/>
                                          </a:cxn>
                                          <a:cxn ang="0">
                                            <a:pos x="connsiteX42" y="connsiteY42"/>
                                          </a:cxn>
                                          <a:cxn ang="0">
                                            <a:pos x="connsiteX43" y="connsiteY43"/>
                                          </a:cxn>
                                          <a:cxn ang="0">
                                            <a:pos x="connsiteX44" y="connsiteY44"/>
                                          </a:cxn>
                                          <a:cxn ang="0">
                                            <a:pos x="connsiteX45" y="connsiteY45"/>
                                          </a:cxn>
                                          <a:cxn ang="0">
                                            <a:pos x="connsiteX46" y="connsiteY46"/>
                                          </a:cxn>
                                          <a:cxn ang="0">
                                            <a:pos x="connsiteX47" y="connsiteY47"/>
                                          </a:cxn>
                                          <a:cxn ang="0">
                                            <a:pos x="connsiteX48" y="connsiteY48"/>
                                          </a:cxn>
                                          <a:cxn ang="0">
                                            <a:pos x="connsiteX49" y="connsiteY49"/>
                                          </a:cxn>
                                          <a:cxn ang="0">
                                            <a:pos x="connsiteX50" y="connsiteY50"/>
                                          </a:cxn>
                                          <a:cxn ang="0">
                                            <a:pos x="connsiteX51" y="connsiteY51"/>
                                          </a:cxn>
                                          <a:cxn ang="0">
                                            <a:pos x="connsiteX52" y="connsiteY52"/>
                                          </a:cxn>
                                          <a:cxn ang="0">
                                            <a:pos x="connsiteX53" y="connsiteY53"/>
                                          </a:cxn>
                                          <a:cxn ang="0">
                                            <a:pos x="connsiteX54" y="connsiteY54"/>
                                          </a:cxn>
                                          <a:cxn ang="0">
                                            <a:pos x="connsiteX55" y="connsiteY55"/>
                                          </a:cxn>
                                          <a:cxn ang="0">
                                            <a:pos x="connsiteX56" y="connsiteY56"/>
                                          </a:cxn>
                                          <a:cxn ang="0">
                                            <a:pos x="connsiteX57" y="connsiteY57"/>
                                          </a:cxn>
                                          <a:cxn ang="0">
                                            <a:pos x="connsiteX58" y="connsiteY58"/>
                                          </a:cxn>
                                          <a:cxn ang="0">
                                            <a:pos x="connsiteX59" y="connsiteY59"/>
                                          </a:cxn>
                                          <a:cxn ang="0">
                                            <a:pos x="connsiteX60" y="connsiteY60"/>
                                          </a:cxn>
                                          <a:cxn ang="0">
                                            <a:pos x="connsiteX61" y="connsiteY61"/>
                                          </a:cxn>
                                          <a:cxn ang="0">
                                            <a:pos x="connsiteX62" y="connsiteY62"/>
                                          </a:cxn>
                                          <a:cxn ang="0">
                                            <a:pos x="connsiteX63" y="connsiteY63"/>
                                          </a:cxn>
                                          <a:cxn ang="0">
                                            <a:pos x="connsiteX64" y="connsiteY64"/>
                                          </a:cxn>
                                          <a:cxn ang="0">
                                            <a:pos x="connsiteX65" y="connsiteY65"/>
                                          </a:cxn>
                                          <a:cxn ang="0">
                                            <a:pos x="connsiteX66" y="connsiteY66"/>
                                          </a:cxn>
                                          <a:cxn ang="0">
                                            <a:pos x="connsiteX67" y="connsiteY67"/>
                                          </a:cxn>
                                          <a:cxn ang="0">
                                            <a:pos x="connsiteX68" y="connsiteY68"/>
                                          </a:cxn>
                                          <a:cxn ang="0">
                                            <a:pos x="connsiteX69" y="connsiteY69"/>
                                          </a:cxn>
                                          <a:cxn ang="0">
                                            <a:pos x="connsiteX70" y="connsiteY70"/>
                                          </a:cxn>
                                          <a:cxn ang="0">
                                            <a:pos x="connsiteX71" y="connsiteY71"/>
                                          </a:cxn>
                                          <a:cxn ang="0">
                                            <a:pos x="connsiteX72" y="connsiteY72"/>
                                          </a:cxn>
                                          <a:cxn ang="0">
                                            <a:pos x="connsiteX73" y="connsiteY73"/>
                                          </a:cxn>
                                          <a:cxn ang="0">
                                            <a:pos x="connsiteX74" y="connsiteY74"/>
                                          </a:cxn>
                                          <a:cxn ang="0">
                                            <a:pos x="connsiteX75" y="connsiteY75"/>
                                          </a:cxn>
                                          <a:cxn ang="0">
                                            <a:pos x="connsiteX76" y="connsiteY76"/>
                                          </a:cxn>
                                          <a:cxn ang="0">
                                            <a:pos x="connsiteX77" y="connsiteY77"/>
                                          </a:cxn>
                                          <a:cxn ang="0">
                                            <a:pos x="connsiteX78" y="connsiteY78"/>
                                          </a:cxn>
                                          <a:cxn ang="0">
                                            <a:pos x="connsiteX79" y="connsiteY79"/>
                                          </a:cxn>
                                          <a:cxn ang="0">
                                            <a:pos x="connsiteX80" y="connsiteY80"/>
                                          </a:cxn>
                                          <a:cxn ang="0">
                                            <a:pos x="connsiteX81" y="connsiteY81"/>
                                          </a:cxn>
                                          <a:cxn ang="0">
                                            <a:pos x="connsiteX82" y="connsiteY82"/>
                                          </a:cxn>
                                          <a:cxn ang="0">
                                            <a:pos x="connsiteX83" y="connsiteY83"/>
                                          </a:cxn>
                                          <a:cxn ang="0">
                                            <a:pos x="connsiteX84" y="connsiteY84"/>
                                          </a:cxn>
                                          <a:cxn ang="0">
                                            <a:pos x="connsiteX85" y="connsiteY85"/>
                                          </a:cxn>
                                          <a:cxn ang="0">
                                            <a:pos x="connsiteX86" y="connsiteY86"/>
                                          </a:cxn>
                                          <a:cxn ang="0">
                                            <a:pos x="connsiteX87" y="connsiteY87"/>
                                          </a:cxn>
                                          <a:cxn ang="0">
                                            <a:pos x="connsiteX88" y="connsiteY88"/>
                                          </a:cxn>
                                          <a:cxn ang="0">
                                            <a:pos x="connsiteX89" y="connsiteY89"/>
                                          </a:cxn>
                                          <a:cxn ang="0">
                                            <a:pos x="connsiteX90" y="connsiteY90"/>
                                          </a:cxn>
                                          <a:cxn ang="0">
                                            <a:pos x="connsiteX91" y="connsiteY91"/>
                                          </a:cxn>
                                          <a:cxn ang="0">
                                            <a:pos x="connsiteX92" y="connsiteY92"/>
                                          </a:cxn>
                                          <a:cxn ang="0">
                                            <a:pos x="connsiteX93" y="connsiteY93"/>
                                          </a:cxn>
                                          <a:cxn ang="0">
                                            <a:pos x="connsiteX94" y="connsiteY94"/>
                                          </a:cxn>
                                          <a:cxn ang="0">
                                            <a:pos x="connsiteX95" y="connsiteY95"/>
                                          </a:cxn>
                                          <a:cxn ang="0">
                                            <a:pos x="connsiteX96" y="connsiteY96"/>
                                          </a:cxn>
                                          <a:cxn ang="0">
                                            <a:pos x="connsiteX97" y="connsiteY97"/>
                                          </a:cxn>
                                          <a:cxn ang="0">
                                            <a:pos x="connsiteX98" y="connsiteY98"/>
                                          </a:cxn>
                                          <a:cxn ang="0">
                                            <a:pos x="connsiteX99" y="connsiteY99"/>
                                          </a:cxn>
                                          <a:cxn ang="0">
                                            <a:pos x="connsiteX100" y="connsiteY100"/>
                                          </a:cxn>
                                          <a:cxn ang="0">
                                            <a:pos x="connsiteX101" y="connsiteY101"/>
                                          </a:cxn>
                                          <a:cxn ang="0">
                                            <a:pos x="connsiteX102" y="connsiteY102"/>
                                          </a:cxn>
                                          <a:cxn ang="0">
                                            <a:pos x="connsiteX103" y="connsiteY103"/>
                                          </a:cxn>
                                          <a:cxn ang="0">
                                            <a:pos x="connsiteX104" y="connsiteY104"/>
                                          </a:cxn>
                                          <a:cxn ang="0">
                                            <a:pos x="connsiteX105" y="connsiteY105"/>
                                          </a:cxn>
                                          <a:cxn ang="0">
                                            <a:pos x="connsiteX106" y="connsiteY106"/>
                                          </a:cxn>
                                          <a:cxn ang="0">
                                            <a:pos x="connsiteX107" y="connsiteY107"/>
                                          </a:cxn>
                                          <a:cxn ang="0">
                                            <a:pos x="connsiteX108" y="connsiteY108"/>
                                          </a:cxn>
                                          <a:cxn ang="0">
                                            <a:pos x="connsiteX109" y="connsiteY109"/>
                                          </a:cxn>
                                          <a:cxn ang="0">
                                            <a:pos x="connsiteX110" y="connsiteY110"/>
                                          </a:cxn>
                                          <a:cxn ang="0">
                                            <a:pos x="connsiteX111" y="connsiteY111"/>
                                          </a:cxn>
                                          <a:cxn ang="0">
                                            <a:pos x="connsiteX112" y="connsiteY112"/>
                                          </a:cxn>
                                          <a:cxn ang="0">
                                            <a:pos x="connsiteX113" y="connsiteY113"/>
                                          </a:cxn>
                                          <a:cxn ang="0">
                                            <a:pos x="connsiteX114" y="connsiteY114"/>
                                          </a:cxn>
                                          <a:cxn ang="0">
                                            <a:pos x="connsiteX115" y="connsiteY115"/>
                                          </a:cxn>
                                          <a:cxn ang="0">
                                            <a:pos x="connsiteX116" y="connsiteY116"/>
                                          </a:cxn>
                                          <a:cxn ang="0">
                                            <a:pos x="connsiteX117" y="connsiteY117"/>
                                          </a:cxn>
                                          <a:cxn ang="0">
                                            <a:pos x="connsiteX118" y="connsiteY118"/>
                                          </a:cxn>
                                          <a:cxn ang="0">
                                            <a:pos x="connsiteX119" y="connsiteY119"/>
                                          </a:cxn>
                                          <a:cxn ang="0">
                                            <a:pos x="connsiteX120" y="connsiteY120"/>
                                          </a:cxn>
                                          <a:cxn ang="0">
                                            <a:pos x="connsiteX121" y="connsiteY121"/>
                                          </a:cxn>
                                          <a:cxn ang="0">
                                            <a:pos x="connsiteX122" y="connsiteY122"/>
                                          </a:cxn>
                                          <a:cxn ang="0">
                                            <a:pos x="connsiteX123" y="connsiteY123"/>
                                          </a:cxn>
                                          <a:cxn ang="0">
                                            <a:pos x="connsiteX124" y="connsiteY124"/>
                                          </a:cxn>
                                          <a:cxn ang="0">
                                            <a:pos x="connsiteX125" y="connsiteY125"/>
                                          </a:cxn>
                                          <a:cxn ang="0">
                                            <a:pos x="connsiteX126" y="connsiteY126"/>
                                          </a:cxn>
                                          <a:cxn ang="0">
                                            <a:pos x="connsiteX127" y="connsiteY127"/>
                                          </a:cxn>
                                          <a:cxn ang="0">
                                            <a:pos x="connsiteX128" y="connsiteY128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3964872" h="2173808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87546" y="0"/>
                                            </a:lnTo>
                                            <a:lnTo>
                                              <a:pt x="87546" y="11505"/>
                                            </a:lnTo>
                                            <a:lnTo>
                                              <a:pt x="157760" y="11505"/>
                                            </a:lnTo>
                                            <a:lnTo>
                                              <a:pt x="157760" y="23010"/>
                                            </a:lnTo>
                                            <a:lnTo>
                                              <a:pt x="212919" y="23010"/>
                                            </a:lnTo>
                                            <a:lnTo>
                                              <a:pt x="212919" y="34515"/>
                                            </a:lnTo>
                                            <a:lnTo>
                                              <a:pt x="268205" y="34515"/>
                                            </a:lnTo>
                                            <a:lnTo>
                                              <a:pt x="268205" y="52973"/>
                                            </a:lnTo>
                                            <a:lnTo>
                                              <a:pt x="325767" y="52973"/>
                                            </a:lnTo>
                                            <a:lnTo>
                                              <a:pt x="325767" y="89764"/>
                                            </a:lnTo>
                                            <a:lnTo>
                                              <a:pt x="355624" y="89764"/>
                                            </a:lnTo>
                                            <a:lnTo>
                                              <a:pt x="355624" y="117325"/>
                                            </a:lnTo>
                                            <a:lnTo>
                                              <a:pt x="374095" y="117325"/>
                                            </a:lnTo>
                                            <a:lnTo>
                                              <a:pt x="374095" y="136922"/>
                                            </a:lnTo>
                                            <a:lnTo>
                                              <a:pt x="415464" y="136922"/>
                                            </a:lnTo>
                                            <a:lnTo>
                                              <a:pt x="415464" y="174850"/>
                                            </a:lnTo>
                                            <a:lnTo>
                                              <a:pt x="489220" y="174850"/>
                                            </a:lnTo>
                                            <a:lnTo>
                                              <a:pt x="489220" y="234651"/>
                                            </a:lnTo>
                                            <a:lnTo>
                                              <a:pt x="506426" y="234651"/>
                                            </a:lnTo>
                                            <a:lnTo>
                                              <a:pt x="506426" y="266890"/>
                                            </a:lnTo>
                                            <a:lnTo>
                                              <a:pt x="531728" y="266890"/>
                                            </a:lnTo>
                                            <a:lnTo>
                                              <a:pt x="531728" y="302543"/>
                                            </a:lnTo>
                                            <a:lnTo>
                                              <a:pt x="560573" y="302543"/>
                                            </a:lnTo>
                                            <a:lnTo>
                                              <a:pt x="560573" y="325553"/>
                                            </a:lnTo>
                                            <a:lnTo>
                                              <a:pt x="581194" y="325553"/>
                                            </a:lnTo>
                                            <a:lnTo>
                                              <a:pt x="581194" y="353114"/>
                                            </a:lnTo>
                                            <a:lnTo>
                                              <a:pt x="601942" y="353114"/>
                                            </a:lnTo>
                                            <a:lnTo>
                                              <a:pt x="601942" y="394456"/>
                                            </a:lnTo>
                                            <a:lnTo>
                                              <a:pt x="631925" y="394456"/>
                                            </a:lnTo>
                                            <a:lnTo>
                                              <a:pt x="631925" y="418731"/>
                                            </a:lnTo>
                                            <a:lnTo>
                                              <a:pt x="650270" y="418731"/>
                                            </a:lnTo>
                                            <a:lnTo>
                                              <a:pt x="650270" y="441614"/>
                                            </a:lnTo>
                                            <a:lnTo>
                                              <a:pt x="669879" y="441614"/>
                                            </a:lnTo>
                                            <a:lnTo>
                                              <a:pt x="669879" y="485358"/>
                                            </a:lnTo>
                                            <a:lnTo>
                                              <a:pt x="690627" y="485358"/>
                                            </a:lnTo>
                                            <a:lnTo>
                                              <a:pt x="690627" y="514184"/>
                                            </a:lnTo>
                                            <a:lnTo>
                                              <a:pt x="712387" y="514184"/>
                                            </a:lnTo>
                                            <a:lnTo>
                                              <a:pt x="712387" y="534792"/>
                                            </a:lnTo>
                                            <a:lnTo>
                                              <a:pt x="727442" y="534792"/>
                                            </a:lnTo>
                                            <a:lnTo>
                                              <a:pt x="727442" y="554388"/>
                                            </a:lnTo>
                                            <a:lnTo>
                                              <a:pt x="744647" y="554388"/>
                                            </a:lnTo>
                                            <a:lnTo>
                                              <a:pt x="744647" y="583087"/>
                                            </a:lnTo>
                                            <a:lnTo>
                                              <a:pt x="755021" y="583087"/>
                                            </a:lnTo>
                                            <a:lnTo>
                                              <a:pt x="755021" y="603822"/>
                                            </a:lnTo>
                                            <a:lnTo>
                                              <a:pt x="773492" y="603822"/>
                                            </a:lnTo>
                                            <a:lnTo>
                                              <a:pt x="773492" y="627969"/>
                                            </a:lnTo>
                                            <a:lnTo>
                                              <a:pt x="821819" y="627969"/>
                                            </a:lnTo>
                                            <a:lnTo>
                                              <a:pt x="821819" y="672851"/>
                                            </a:lnTo>
                                            <a:lnTo>
                                              <a:pt x="901142" y="672851"/>
                                            </a:lnTo>
                                            <a:lnTo>
                                              <a:pt x="901142" y="710780"/>
                                            </a:lnTo>
                                            <a:lnTo>
                                              <a:pt x="934541" y="710780"/>
                                            </a:lnTo>
                                            <a:lnTo>
                                              <a:pt x="934541" y="752248"/>
                                            </a:lnTo>
                                            <a:lnTo>
                                              <a:pt x="984007" y="752248"/>
                                            </a:lnTo>
                                            <a:lnTo>
                                              <a:pt x="984007" y="791315"/>
                                            </a:lnTo>
                                            <a:lnTo>
                                              <a:pt x="1018545" y="791315"/>
                                            </a:lnTo>
                                            <a:lnTo>
                                              <a:pt x="1018545" y="836197"/>
                                            </a:lnTo>
                                            <a:lnTo>
                                              <a:pt x="1050805" y="836197"/>
                                            </a:lnTo>
                                            <a:lnTo>
                                              <a:pt x="1050805" y="860345"/>
                                            </a:lnTo>
                                            <a:lnTo>
                                              <a:pt x="1064595" y="860345"/>
                                            </a:lnTo>
                                            <a:lnTo>
                                              <a:pt x="1064595" y="882217"/>
                                            </a:lnTo>
                                            <a:lnTo>
                                              <a:pt x="1092175" y="882217"/>
                                            </a:lnTo>
                                            <a:lnTo>
                                              <a:pt x="1092175" y="906364"/>
                                            </a:lnTo>
                                            <a:lnTo>
                                              <a:pt x="1110645" y="906364"/>
                                            </a:lnTo>
                                            <a:lnTo>
                                              <a:pt x="1110645" y="921283"/>
                                            </a:lnTo>
                                            <a:lnTo>
                                              <a:pt x="1130255" y="921283"/>
                                            </a:lnTo>
                                            <a:lnTo>
                                              <a:pt x="1130255" y="944293"/>
                                            </a:lnTo>
                                            <a:lnTo>
                                              <a:pt x="1169346" y="944293"/>
                                            </a:lnTo>
                                            <a:lnTo>
                                              <a:pt x="1169346" y="972992"/>
                                            </a:lnTo>
                                            <a:lnTo>
                                              <a:pt x="1183136" y="972992"/>
                                            </a:lnTo>
                                            <a:lnTo>
                                              <a:pt x="1183136" y="1019012"/>
                                            </a:lnTo>
                                            <a:lnTo>
                                              <a:pt x="1209577" y="1019012"/>
                                            </a:lnTo>
                                            <a:lnTo>
                                              <a:pt x="1209577" y="1044298"/>
                                            </a:lnTo>
                                            <a:lnTo>
                                              <a:pt x="1221090" y="1044298"/>
                                            </a:lnTo>
                                            <a:lnTo>
                                              <a:pt x="1221090" y="1067308"/>
                                            </a:lnTo>
                                            <a:lnTo>
                                              <a:pt x="1257904" y="1067308"/>
                                            </a:lnTo>
                                            <a:lnTo>
                                              <a:pt x="1257904" y="1092593"/>
                                            </a:lnTo>
                                            <a:lnTo>
                                              <a:pt x="1285611" y="1092593"/>
                                            </a:lnTo>
                                            <a:lnTo>
                                              <a:pt x="1285611" y="1116868"/>
                                            </a:lnTo>
                                            <a:lnTo>
                                              <a:pt x="1299401" y="1116868"/>
                                            </a:lnTo>
                                            <a:lnTo>
                                              <a:pt x="1299401" y="1169715"/>
                                            </a:lnTo>
                                            <a:lnTo>
                                              <a:pt x="1340769" y="1169715"/>
                                            </a:lnTo>
                                            <a:lnTo>
                                              <a:pt x="1340769" y="1221424"/>
                                            </a:lnTo>
                                            <a:lnTo>
                                              <a:pt x="1352282" y="1221424"/>
                                            </a:lnTo>
                                            <a:lnTo>
                                              <a:pt x="1352282" y="1247974"/>
                                            </a:lnTo>
                                            <a:lnTo>
                                              <a:pt x="1427177" y="1247974"/>
                                            </a:lnTo>
                                            <a:lnTo>
                                              <a:pt x="1427177" y="1272122"/>
                                            </a:lnTo>
                                            <a:lnTo>
                                              <a:pt x="1501946" y="1272122"/>
                                            </a:lnTo>
                                            <a:lnTo>
                                              <a:pt x="1501946" y="1300821"/>
                                            </a:lnTo>
                                            <a:lnTo>
                                              <a:pt x="1550272" y="1300821"/>
                                            </a:lnTo>
                                            <a:lnTo>
                                              <a:pt x="1550272" y="1327244"/>
                                            </a:lnTo>
                                            <a:lnTo>
                                              <a:pt x="1562924" y="1327244"/>
                                            </a:lnTo>
                                            <a:lnTo>
                                              <a:pt x="1562924" y="1352530"/>
                                            </a:lnTo>
                                            <a:lnTo>
                                              <a:pt x="1596323" y="1352530"/>
                                            </a:lnTo>
                                            <a:lnTo>
                                              <a:pt x="1596323" y="1383631"/>
                                            </a:lnTo>
                                            <a:lnTo>
                                              <a:pt x="1635415" y="1383631"/>
                                            </a:lnTo>
                                            <a:lnTo>
                                              <a:pt x="1635415" y="1406641"/>
                                            </a:lnTo>
                                            <a:lnTo>
                                              <a:pt x="1669953" y="1406641"/>
                                            </a:lnTo>
                                            <a:lnTo>
                                              <a:pt x="1669953" y="1436605"/>
                                            </a:lnTo>
                                            <a:lnTo>
                                              <a:pt x="1698798" y="1436605"/>
                                            </a:lnTo>
                                            <a:lnTo>
                                              <a:pt x="1698798" y="1465304"/>
                                            </a:lnTo>
                                            <a:lnTo>
                                              <a:pt x="1795452" y="1465304"/>
                                            </a:lnTo>
                                            <a:lnTo>
                                              <a:pt x="1795452" y="1494003"/>
                                            </a:lnTo>
                                            <a:lnTo>
                                              <a:pt x="1923229" y="1494003"/>
                                            </a:lnTo>
                                            <a:lnTo>
                                              <a:pt x="1923229" y="1520553"/>
                                            </a:lnTo>
                                            <a:lnTo>
                                              <a:pt x="1976111" y="1520553"/>
                                            </a:lnTo>
                                            <a:lnTo>
                                              <a:pt x="1976111" y="1556206"/>
                                            </a:lnTo>
                                            <a:lnTo>
                                              <a:pt x="2016468" y="1556206"/>
                                            </a:lnTo>
                                            <a:lnTo>
                                              <a:pt x="2016468" y="1589457"/>
                                            </a:lnTo>
                                            <a:lnTo>
                                              <a:pt x="2045186" y="1589457"/>
                                            </a:lnTo>
                                            <a:lnTo>
                                              <a:pt x="2045186" y="1622834"/>
                                            </a:lnTo>
                                            <a:lnTo>
                                              <a:pt x="2099333" y="1622834"/>
                                            </a:lnTo>
                                            <a:lnTo>
                                              <a:pt x="2099333" y="1660889"/>
                                            </a:lnTo>
                                            <a:lnTo>
                                              <a:pt x="2111984" y="1660889"/>
                                            </a:lnTo>
                                            <a:lnTo>
                                              <a:pt x="2111984" y="1695277"/>
                                            </a:lnTo>
                                            <a:lnTo>
                                              <a:pt x="2261521" y="1695277"/>
                                            </a:lnTo>
                                            <a:lnTo>
                                              <a:pt x="2261521" y="1733332"/>
                                            </a:lnTo>
                                            <a:lnTo>
                                              <a:pt x="2407768" y="1733332"/>
                                            </a:lnTo>
                                            <a:lnTo>
                                              <a:pt x="2407768" y="1778088"/>
                                            </a:lnTo>
                                            <a:lnTo>
                                              <a:pt x="2461789" y="1778088"/>
                                            </a:lnTo>
                                            <a:lnTo>
                                              <a:pt x="2461789" y="1822970"/>
                                            </a:lnTo>
                                            <a:lnTo>
                                              <a:pt x="2728855" y="1822970"/>
                                            </a:lnTo>
                                            <a:lnTo>
                                              <a:pt x="2728855" y="1863300"/>
                                            </a:lnTo>
                                            <a:lnTo>
                                              <a:pt x="3002752" y="1863300"/>
                                            </a:lnTo>
                                            <a:lnTo>
                                              <a:pt x="3002752" y="1918423"/>
                                            </a:lnTo>
                                            <a:lnTo>
                                              <a:pt x="3293855" y="1918423"/>
                                            </a:lnTo>
                                            <a:lnTo>
                                              <a:pt x="3293855" y="2003509"/>
                                            </a:lnTo>
                                            <a:lnTo>
                                              <a:pt x="3964873" y="2003509"/>
                                            </a:lnTo>
                                            <a:lnTo>
                                              <a:pt x="3964873" y="2173808"/>
                                            </a:lnTo>
                                          </a:path>
                                        </a:pathLst>
                                      </a:custGeom>
                                      <a:noFill/>
                                      <a:ln w="12700" cap="flat">
                                        <a:solidFill>
                                          <a:srgbClr val="00A2ED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en-US" dirty="0"/>
                                      </a:p>
                                    </p:txBody>
                                  </p:sp>
                                  <p:grpSp>
                                    <p:nvGrpSpPr>
                                      <p:cNvPr id="11448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B925109-B3B5-0473-3523-D462CAF350AD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8457394" y="3878635"/>
                                        <a:ext cx="60361" cy="60321"/>
                                        <a:chOff x="7693011" y="3630890"/>
                                        <a:chExt cx="62876" cy="62834"/>
                                      </a:xfrm>
                                    </p:grpSpPr>
                                    <p:sp>
                                      <p:nvSpPr>
                                        <p:cNvPr id="11485" name="Freeform 1452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DE99BC68-A94D-34DF-811A-52FAC359657A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7724386" y="3630890"/>
                                          <a:ext cx="12651" cy="62834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834"/>
                                            <a:gd name="connsiteX1" fmla="*/ 0 w 12651"/>
                                            <a:gd name="connsiteY1" fmla="*/ 62835 h 62834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834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835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86" name="Freeform 1452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CE9DB008-ACF8-E469-62B4-6431C358F516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7693011" y="3662244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6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6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49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90481FF-CCAD-2D51-2AA7-6BD899062F01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8547875" y="3958982"/>
                                        <a:ext cx="60361" cy="60200"/>
                                        <a:chOff x="7787262" y="3714585"/>
                                        <a:chExt cx="62876" cy="62708"/>
                                      </a:xfrm>
                                    </p:grpSpPr>
                                    <p:sp>
                                      <p:nvSpPr>
                                        <p:cNvPr id="11483" name="Freeform 1452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70E7406-863C-E24B-9A8E-19410BAB4F21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7818764" y="3714585"/>
                                          <a:ext cx="12651" cy="62708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708"/>
                                            <a:gd name="connsiteX1" fmla="*/ 0 w 12651"/>
                                            <a:gd name="connsiteY1" fmla="*/ 62708 h 62708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708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708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84" name="Freeform 1452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380BFB99-A17F-896E-2445-8B5284D42DFB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7787262" y="3745939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6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6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0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D4EAD15-CF22-244A-2845-F0E3C3DE98D4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8792842" y="4065789"/>
                                        <a:ext cx="60361" cy="60200"/>
                                        <a:chOff x="8042436" y="3825842"/>
                                        <a:chExt cx="62876" cy="62708"/>
                                      </a:xfrm>
                                    </p:grpSpPr>
                                    <p:sp>
                                      <p:nvSpPr>
                                        <p:cNvPr id="11481" name="Freeform 14527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EFE0351A-346D-5B27-FA94-D2E0B84CB15A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073938" y="3825842"/>
                                          <a:ext cx="12651" cy="62708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708"/>
                                            <a:gd name="connsiteX1" fmla="*/ 0 w 12651"/>
                                            <a:gd name="connsiteY1" fmla="*/ 62709 h 62708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708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709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82" name="Freeform 1452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602EB02D-E4D0-5C0E-37F1-A2B8699EBDD5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042436" y="3857196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6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6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1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7A22EE2-B2D4-C3F5-EE42-0578B0CAA965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8863163" y="4092247"/>
                                        <a:ext cx="60239" cy="60321"/>
                                        <a:chOff x="8115687" y="3853403"/>
                                        <a:chExt cx="62749" cy="62834"/>
                                      </a:xfrm>
                                    </p:grpSpPr>
                                    <p:sp>
                                      <p:nvSpPr>
                                        <p:cNvPr id="11479" name="Freeform 14530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0E2D2300-A888-13D1-7ED5-51E323C88E01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147061" y="3853403"/>
                                          <a:ext cx="12651" cy="62834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834"/>
                                            <a:gd name="connsiteX1" fmla="*/ 0 w 12651"/>
                                            <a:gd name="connsiteY1" fmla="*/ 62835 h 62834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834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835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80" name="Freeform 1453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0D8627E5-4084-A2EE-1653-1D64E43BBF5B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115687" y="3884758"/>
                                          <a:ext cx="62749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749"/>
                                            <a:gd name="connsiteY0" fmla="*/ 0 h 12642"/>
                                            <a:gd name="connsiteX1" fmla="*/ 62750 w 62749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749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750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2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5478ADD-DA9F-D1BA-ED23-D4FDCA90FA72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8909921" y="4092247"/>
                                        <a:ext cx="60361" cy="60321"/>
                                        <a:chOff x="8164393" y="3853403"/>
                                        <a:chExt cx="62876" cy="62834"/>
                                      </a:xfrm>
                                    </p:grpSpPr>
                                    <p:sp>
                                      <p:nvSpPr>
                                        <p:cNvPr id="11477" name="Freeform 14533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AC052716-2A4C-2132-268C-308521E68DA9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195768" y="3853403"/>
                                          <a:ext cx="12651" cy="62834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834"/>
                                            <a:gd name="connsiteX1" fmla="*/ 0 w 12651"/>
                                            <a:gd name="connsiteY1" fmla="*/ 62835 h 62834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834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835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78" name="Freeform 1453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95E02EA2-50E1-5518-A25A-A0B1E5F2AC48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164393" y="3884758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6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6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3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57F4338-236F-877C-1EBF-CEB3318C03BD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8945749" y="4126597"/>
                                        <a:ext cx="60361" cy="60200"/>
                                        <a:chOff x="8201714" y="3889183"/>
                                        <a:chExt cx="62876" cy="62708"/>
                                      </a:xfrm>
                                    </p:grpSpPr>
                                    <p:sp>
                                      <p:nvSpPr>
                                        <p:cNvPr id="11475" name="Freeform 14536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3890C9FC-74AC-149B-3341-CB002A6F3C46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233216" y="3889183"/>
                                          <a:ext cx="12651" cy="62708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708"/>
                                            <a:gd name="connsiteX1" fmla="*/ 0 w 12651"/>
                                            <a:gd name="connsiteY1" fmla="*/ 62708 h 62708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708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708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76" name="Freeform 14537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03E25178-A21E-42CF-1675-AB2B8499E4F2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201714" y="3920537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6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6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4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7A2E109-FA0D-13D3-A53B-32093CD1EAC4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9084690" y="4259134"/>
                                        <a:ext cx="60361" cy="60200"/>
                                        <a:chOff x="8346444" y="4027242"/>
                                        <a:chExt cx="62876" cy="62708"/>
                                      </a:xfrm>
                                    </p:grpSpPr>
                                    <p:sp>
                                      <p:nvSpPr>
                                        <p:cNvPr id="11473" name="Freeform 1453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8D6C82AE-A073-7265-A26A-CCEADCBDAA96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377818" y="4027242"/>
                                          <a:ext cx="12651" cy="62708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708"/>
                                            <a:gd name="connsiteX1" fmla="*/ 0 w 12651"/>
                                            <a:gd name="connsiteY1" fmla="*/ 62708 h 62708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708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708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74" name="Freeform 14540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747F26F5-47B6-113A-A7E9-11AEBBE63361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346444" y="4058597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6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6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5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41762E8-6E39-4905-E7AF-8A7DBC21BACA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9241483" y="4296517"/>
                                        <a:ext cx="60361" cy="60321"/>
                                        <a:chOff x="8509770" y="4066182"/>
                                        <a:chExt cx="62876" cy="62834"/>
                                      </a:xfrm>
                                    </p:grpSpPr>
                                    <p:sp>
                                      <p:nvSpPr>
                                        <p:cNvPr id="11471" name="Freeform 1454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4715CDDD-2340-52EC-2698-F306802F9CE7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541145" y="4066182"/>
                                          <a:ext cx="12651" cy="62834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834"/>
                                            <a:gd name="connsiteX1" fmla="*/ 0 w 12651"/>
                                            <a:gd name="connsiteY1" fmla="*/ 62835 h 62834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834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835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72" name="Freeform 14546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912B1A37-E6C1-E112-D6D6-51752DA9A3EB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8509770" y="4097536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6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6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6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ACD69CC-3C96-4FC0-B362-758481239029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8300722" y="3752288"/>
                                        <a:ext cx="60361" cy="60321"/>
                                        <a:chOff x="7529811" y="3499278"/>
                                        <a:chExt cx="62876" cy="62834"/>
                                      </a:xfrm>
                                    </p:grpSpPr>
                                    <p:sp>
                                      <p:nvSpPr>
                                        <p:cNvPr id="11469" name="Freeform 1454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18EE09B9-7D64-EFE9-B0D8-625B03773B79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7561313" y="3499278"/>
                                          <a:ext cx="12651" cy="62834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834"/>
                                            <a:gd name="connsiteX1" fmla="*/ 0 w 12651"/>
                                            <a:gd name="connsiteY1" fmla="*/ 62835 h 62834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834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835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70" name="Freeform 1454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0AD1AD4E-438F-D9C8-6469-F394775E9268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7529811" y="3530758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6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6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7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895C308-1ED8-9746-7518-6AF56C087CD5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9740283" y="4421771"/>
                                        <a:ext cx="60239" cy="60200"/>
                                        <a:chOff x="9029353" y="4196656"/>
                                        <a:chExt cx="62749" cy="62708"/>
                                      </a:xfrm>
                                    </p:grpSpPr>
                                    <p:sp>
                                      <p:nvSpPr>
                                        <p:cNvPr id="11467" name="Freeform 1457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3E7FCDD-FF04-47C9-2BE5-BA071552E604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9060728" y="4196656"/>
                                          <a:ext cx="12651" cy="62708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708"/>
                                            <a:gd name="connsiteX1" fmla="*/ 0 w 12651"/>
                                            <a:gd name="connsiteY1" fmla="*/ 62708 h 62708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708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708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68" name="Freeform 14576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EDC78783-9DAC-27C8-E3D7-33FBF1B5FC84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9029353" y="4228010"/>
                                          <a:ext cx="62749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749"/>
                                            <a:gd name="connsiteY0" fmla="*/ 0 h 12642"/>
                                            <a:gd name="connsiteX1" fmla="*/ 62749 w 62749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749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749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8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4BA295A-5BF9-77D8-43DE-1F00EB4E3284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9939948" y="4473960"/>
                                        <a:ext cx="60361" cy="60321"/>
                                        <a:chOff x="9237338" y="4251020"/>
                                        <a:chExt cx="62876" cy="62834"/>
                                      </a:xfrm>
                                    </p:grpSpPr>
                                    <p:sp>
                                      <p:nvSpPr>
                                        <p:cNvPr id="11465" name="Freeform 1457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8395008A-DD0C-56E6-93C4-65F82B903433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9268839" y="4251020"/>
                                          <a:ext cx="12651" cy="62834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834"/>
                                            <a:gd name="connsiteX1" fmla="*/ 0 w 12651"/>
                                            <a:gd name="connsiteY1" fmla="*/ 62835 h 62834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834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835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66" name="Freeform 1457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368F9540-E557-DD81-2AE9-E24F54E9F0B5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9237338" y="4282501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6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6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59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ADDB19D-E548-7E48-128F-70A04D6A0DC4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0128075" y="4473960"/>
                                        <a:ext cx="60239" cy="60321"/>
                                        <a:chOff x="9433304" y="4251020"/>
                                        <a:chExt cx="62749" cy="62834"/>
                                      </a:xfrm>
                                    </p:grpSpPr>
                                    <p:sp>
                                      <p:nvSpPr>
                                        <p:cNvPr id="11463" name="Freeform 1458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12CB85EB-EBF7-52A8-C8DD-7CCCDA4AC10D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9464679" y="4251020"/>
                                          <a:ext cx="12651" cy="62834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834"/>
                                            <a:gd name="connsiteX1" fmla="*/ 0 w 12651"/>
                                            <a:gd name="connsiteY1" fmla="*/ 62835 h 62834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834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835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64" name="Freeform 1458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5586FF07-6325-4FBD-53B4-3ACB0BE25284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9433304" y="4282501"/>
                                          <a:ext cx="62749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749"/>
                                            <a:gd name="connsiteY0" fmla="*/ 0 h 12642"/>
                                            <a:gd name="connsiteX1" fmla="*/ 62749 w 62749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749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749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11460" name="Graphic 108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C5CE7C4-3335-6704-9364-0927F90F3866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0405713" y="4555889"/>
                                        <a:ext cx="60361" cy="60200"/>
                                        <a:chOff x="9722510" y="4336360"/>
                                        <a:chExt cx="62876" cy="62708"/>
                                      </a:xfrm>
                                    </p:grpSpPr>
                                    <p:sp>
                                      <p:nvSpPr>
                                        <p:cNvPr id="11461" name="Freeform 1458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DB286BF0-FD58-E002-E6C5-8C0D40C985D9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9754011" y="4336360"/>
                                          <a:ext cx="12651" cy="62708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12651"/>
                                            <a:gd name="connsiteY0" fmla="*/ 0 h 62708"/>
                                            <a:gd name="connsiteX1" fmla="*/ 0 w 12651"/>
                                            <a:gd name="connsiteY1" fmla="*/ 62708 h 62708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12651" h="62708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0" y="62708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11462" name="Freeform 1458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374EAECE-47A4-0F01-A288-3981908EF816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9722510" y="4367714"/>
                                          <a:ext cx="62876" cy="12642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0 w 62876"/>
                                            <a:gd name="connsiteY0" fmla="*/ 0 h 12642"/>
                                            <a:gd name="connsiteX1" fmla="*/ 62877 w 62876"/>
                                            <a:gd name="connsiteY1" fmla="*/ 0 h 12642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62876" h="12642">
                                              <a:moveTo>
                                                <a:pt x="0" y="0"/>
                                              </a:moveTo>
                                              <a:lnTo>
                                                <a:pt x="62877" y="0"/>
                                              </a:lnTo>
                                            </a:path>
                                          </a:pathLst>
                                        </a:custGeom>
                                        <a:ln w="9486" cap="flat">
                                          <a:solidFill>
                                            <a:srgbClr val="00A2ED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</p:grp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  <p:grpSp>
                <p:nvGrpSpPr>
                  <p:cNvPr id="11398" name="Graphic 10815">
                    <a:extLst>
                      <a:ext uri="{FF2B5EF4-FFF2-40B4-BE49-F238E27FC236}">
                        <a16:creationId xmlns:a16="http://schemas.microsoft.com/office/drawing/2014/main" id="{2EFE0898-E04A-58EA-4CF8-161D0A2BFF0E}"/>
                      </a:ext>
                    </a:extLst>
                  </p:cNvPr>
                  <p:cNvGrpSpPr/>
                  <p:nvPr/>
                </p:nvGrpSpPr>
                <p:grpSpPr>
                  <a:xfrm>
                    <a:off x="7217266" y="2649022"/>
                    <a:ext cx="60239" cy="60321"/>
                    <a:chOff x="6401202" y="2350045"/>
                    <a:chExt cx="62749" cy="62834"/>
                  </a:xfrm>
                </p:grpSpPr>
                <p:sp>
                  <p:nvSpPr>
                    <p:cNvPr id="11399" name="Freeform 14676">
                      <a:extLst>
                        <a:ext uri="{FF2B5EF4-FFF2-40B4-BE49-F238E27FC236}">
                          <a16:creationId xmlns:a16="http://schemas.microsoft.com/office/drawing/2014/main" id="{638990E0-6BE9-2B82-8C00-CF3D0AEF3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2577" y="2350045"/>
                      <a:ext cx="12651" cy="62834"/>
                    </a:xfrm>
                    <a:custGeom>
                      <a:avLst/>
                      <a:gdLst>
                        <a:gd name="connsiteX0" fmla="*/ 0 w 12651"/>
                        <a:gd name="connsiteY0" fmla="*/ 0 h 62834"/>
                        <a:gd name="connsiteX1" fmla="*/ 0 w 12651"/>
                        <a:gd name="connsiteY1" fmla="*/ 62835 h 62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51" h="62834">
                          <a:moveTo>
                            <a:pt x="0" y="0"/>
                          </a:moveTo>
                          <a:lnTo>
                            <a:pt x="0" y="62835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00" name="Freeform 14677">
                      <a:extLst>
                        <a:ext uri="{FF2B5EF4-FFF2-40B4-BE49-F238E27FC236}">
                          <a16:creationId xmlns:a16="http://schemas.microsoft.com/office/drawing/2014/main" id="{B94BCFB1-2B59-F861-3BF5-9FC90BF03A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1202" y="2381399"/>
                      <a:ext cx="62749" cy="12642"/>
                    </a:xfrm>
                    <a:custGeom>
                      <a:avLst/>
                      <a:gdLst>
                        <a:gd name="connsiteX0" fmla="*/ 0 w 62749"/>
                        <a:gd name="connsiteY0" fmla="*/ 0 h 12642"/>
                        <a:gd name="connsiteX1" fmla="*/ 62750 w 62749"/>
                        <a:gd name="connsiteY1" fmla="*/ 0 h 12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749" h="12642">
                          <a:moveTo>
                            <a:pt x="0" y="0"/>
                          </a:moveTo>
                          <a:lnTo>
                            <a:pt x="62750" y="0"/>
                          </a:lnTo>
                        </a:path>
                      </a:pathLst>
                    </a:custGeom>
                    <a:ln w="9486" cap="flat">
                      <a:solidFill>
                        <a:srgbClr val="00A2E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0710" name="Graphic 10815">
              <a:extLst>
                <a:ext uri="{FF2B5EF4-FFF2-40B4-BE49-F238E27FC236}">
                  <a16:creationId xmlns:a16="http://schemas.microsoft.com/office/drawing/2014/main" id="{35751E58-9BCD-17B9-EF76-647614661CE6}"/>
                </a:ext>
              </a:extLst>
            </p:cNvPr>
            <p:cNvGrpSpPr/>
            <p:nvPr/>
          </p:nvGrpSpPr>
          <p:grpSpPr>
            <a:xfrm>
              <a:off x="7222609" y="2658974"/>
              <a:ext cx="60361" cy="60200"/>
              <a:chOff x="6406768" y="2360412"/>
              <a:chExt cx="62876" cy="62708"/>
            </a:xfrm>
          </p:grpSpPr>
          <p:sp>
            <p:nvSpPr>
              <p:cNvPr id="11386" name="Freeform 14679">
                <a:extLst>
                  <a:ext uri="{FF2B5EF4-FFF2-40B4-BE49-F238E27FC236}">
                    <a16:creationId xmlns:a16="http://schemas.microsoft.com/office/drawing/2014/main" id="{187C1776-7451-4584-4AB0-3CD50F0FC126}"/>
                  </a:ext>
                </a:extLst>
              </p:cNvPr>
              <p:cNvSpPr/>
              <p:nvPr/>
            </p:nvSpPr>
            <p:spPr>
              <a:xfrm>
                <a:off x="6438270" y="236041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87" name="Freeform 14680">
                <a:extLst>
                  <a:ext uri="{FF2B5EF4-FFF2-40B4-BE49-F238E27FC236}">
                    <a16:creationId xmlns:a16="http://schemas.microsoft.com/office/drawing/2014/main" id="{756087D8-A321-AFF4-2980-EE9858677272}"/>
                  </a:ext>
                </a:extLst>
              </p:cNvPr>
              <p:cNvSpPr/>
              <p:nvPr/>
            </p:nvSpPr>
            <p:spPr>
              <a:xfrm>
                <a:off x="6406768" y="239176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11" name="Graphic 10815">
              <a:extLst>
                <a:ext uri="{FF2B5EF4-FFF2-40B4-BE49-F238E27FC236}">
                  <a16:creationId xmlns:a16="http://schemas.microsoft.com/office/drawing/2014/main" id="{EA079C3F-8288-9C9E-951D-6A4B057D5448}"/>
                </a:ext>
              </a:extLst>
            </p:cNvPr>
            <p:cNvGrpSpPr/>
            <p:nvPr/>
          </p:nvGrpSpPr>
          <p:grpSpPr>
            <a:xfrm>
              <a:off x="7230747" y="2658974"/>
              <a:ext cx="60361" cy="60200"/>
              <a:chOff x="6415245" y="2360412"/>
              <a:chExt cx="62876" cy="62708"/>
            </a:xfrm>
          </p:grpSpPr>
          <p:sp>
            <p:nvSpPr>
              <p:cNvPr id="11384" name="Freeform 14682">
                <a:extLst>
                  <a:ext uri="{FF2B5EF4-FFF2-40B4-BE49-F238E27FC236}">
                    <a16:creationId xmlns:a16="http://schemas.microsoft.com/office/drawing/2014/main" id="{E1AA04EB-5F9B-BC82-E043-7ACD3A0959A3}"/>
                  </a:ext>
                </a:extLst>
              </p:cNvPr>
              <p:cNvSpPr/>
              <p:nvPr/>
            </p:nvSpPr>
            <p:spPr>
              <a:xfrm>
                <a:off x="6446619" y="236041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85" name="Freeform 14683">
                <a:extLst>
                  <a:ext uri="{FF2B5EF4-FFF2-40B4-BE49-F238E27FC236}">
                    <a16:creationId xmlns:a16="http://schemas.microsoft.com/office/drawing/2014/main" id="{24E752BF-8A88-D8F1-2BE6-310B675C0734}"/>
                  </a:ext>
                </a:extLst>
              </p:cNvPr>
              <p:cNvSpPr/>
              <p:nvPr/>
            </p:nvSpPr>
            <p:spPr>
              <a:xfrm>
                <a:off x="6415245" y="239176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12" name="Graphic 10815">
              <a:extLst>
                <a:ext uri="{FF2B5EF4-FFF2-40B4-BE49-F238E27FC236}">
                  <a16:creationId xmlns:a16="http://schemas.microsoft.com/office/drawing/2014/main" id="{21D2F430-BECF-685E-0FE7-F037299768B8}"/>
                </a:ext>
              </a:extLst>
            </p:cNvPr>
            <p:cNvGrpSpPr/>
            <p:nvPr/>
          </p:nvGrpSpPr>
          <p:grpSpPr>
            <a:xfrm>
              <a:off x="7227103" y="2658974"/>
              <a:ext cx="60361" cy="60200"/>
              <a:chOff x="6411449" y="2360412"/>
              <a:chExt cx="62876" cy="62708"/>
            </a:xfrm>
          </p:grpSpPr>
          <p:sp>
            <p:nvSpPr>
              <p:cNvPr id="11382" name="Freeform 14685">
                <a:extLst>
                  <a:ext uri="{FF2B5EF4-FFF2-40B4-BE49-F238E27FC236}">
                    <a16:creationId xmlns:a16="http://schemas.microsoft.com/office/drawing/2014/main" id="{8816A9E4-B5CA-9DF7-5573-71AE01B029F9}"/>
                  </a:ext>
                </a:extLst>
              </p:cNvPr>
              <p:cNvSpPr/>
              <p:nvPr/>
            </p:nvSpPr>
            <p:spPr>
              <a:xfrm>
                <a:off x="6442951" y="236041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83" name="Freeform 14686">
                <a:extLst>
                  <a:ext uri="{FF2B5EF4-FFF2-40B4-BE49-F238E27FC236}">
                    <a16:creationId xmlns:a16="http://schemas.microsoft.com/office/drawing/2014/main" id="{16681921-2595-567D-91A1-B5FB5BE1B496}"/>
                  </a:ext>
                </a:extLst>
              </p:cNvPr>
              <p:cNvSpPr/>
              <p:nvPr/>
            </p:nvSpPr>
            <p:spPr>
              <a:xfrm>
                <a:off x="6411449" y="239176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13" name="Graphic 10815">
              <a:extLst>
                <a:ext uri="{FF2B5EF4-FFF2-40B4-BE49-F238E27FC236}">
                  <a16:creationId xmlns:a16="http://schemas.microsoft.com/office/drawing/2014/main" id="{C2F5BBC8-B516-DA3D-2B4F-AF6664103CC7}"/>
                </a:ext>
              </a:extLst>
            </p:cNvPr>
            <p:cNvGrpSpPr/>
            <p:nvPr/>
          </p:nvGrpSpPr>
          <p:grpSpPr>
            <a:xfrm>
              <a:off x="7235240" y="2658974"/>
              <a:ext cx="60361" cy="60200"/>
              <a:chOff x="6419925" y="2360412"/>
              <a:chExt cx="62876" cy="62708"/>
            </a:xfrm>
          </p:grpSpPr>
          <p:sp>
            <p:nvSpPr>
              <p:cNvPr id="11380" name="Freeform 14688">
                <a:extLst>
                  <a:ext uri="{FF2B5EF4-FFF2-40B4-BE49-F238E27FC236}">
                    <a16:creationId xmlns:a16="http://schemas.microsoft.com/office/drawing/2014/main" id="{35A2739C-7D09-7571-07F3-91F153934879}"/>
                  </a:ext>
                </a:extLst>
              </p:cNvPr>
              <p:cNvSpPr/>
              <p:nvPr/>
            </p:nvSpPr>
            <p:spPr>
              <a:xfrm>
                <a:off x="6451427" y="236041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81" name="Freeform 14689">
                <a:extLst>
                  <a:ext uri="{FF2B5EF4-FFF2-40B4-BE49-F238E27FC236}">
                    <a16:creationId xmlns:a16="http://schemas.microsoft.com/office/drawing/2014/main" id="{694DB12F-59B9-F7D4-6F80-39D298770C52}"/>
                  </a:ext>
                </a:extLst>
              </p:cNvPr>
              <p:cNvSpPr/>
              <p:nvPr/>
            </p:nvSpPr>
            <p:spPr>
              <a:xfrm>
                <a:off x="6419925" y="239176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14" name="Graphic 10815">
              <a:extLst>
                <a:ext uri="{FF2B5EF4-FFF2-40B4-BE49-F238E27FC236}">
                  <a16:creationId xmlns:a16="http://schemas.microsoft.com/office/drawing/2014/main" id="{61F8B4AD-D211-B9AF-E0B7-3F886E1A4A5B}"/>
                </a:ext>
              </a:extLst>
            </p:cNvPr>
            <p:cNvGrpSpPr/>
            <p:nvPr/>
          </p:nvGrpSpPr>
          <p:grpSpPr>
            <a:xfrm>
              <a:off x="7254186" y="2667955"/>
              <a:ext cx="60361" cy="60321"/>
              <a:chOff x="6439661" y="2369767"/>
              <a:chExt cx="62876" cy="62834"/>
            </a:xfrm>
          </p:grpSpPr>
          <p:sp>
            <p:nvSpPr>
              <p:cNvPr id="11378" name="Freeform 14691">
                <a:extLst>
                  <a:ext uri="{FF2B5EF4-FFF2-40B4-BE49-F238E27FC236}">
                    <a16:creationId xmlns:a16="http://schemas.microsoft.com/office/drawing/2014/main" id="{1B93C7DE-8A0E-AAD2-2DEA-B69D2C0195B3}"/>
                  </a:ext>
                </a:extLst>
              </p:cNvPr>
              <p:cNvSpPr/>
              <p:nvPr/>
            </p:nvSpPr>
            <p:spPr>
              <a:xfrm>
                <a:off x="6471163" y="236976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9" name="Freeform 14692">
                <a:extLst>
                  <a:ext uri="{FF2B5EF4-FFF2-40B4-BE49-F238E27FC236}">
                    <a16:creationId xmlns:a16="http://schemas.microsoft.com/office/drawing/2014/main" id="{C962634B-ED03-EE50-7AD5-A3A2A7D43D30}"/>
                  </a:ext>
                </a:extLst>
              </p:cNvPr>
              <p:cNvSpPr/>
              <p:nvPr/>
            </p:nvSpPr>
            <p:spPr>
              <a:xfrm>
                <a:off x="6439661" y="240112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15" name="Graphic 10815">
              <a:extLst>
                <a:ext uri="{FF2B5EF4-FFF2-40B4-BE49-F238E27FC236}">
                  <a16:creationId xmlns:a16="http://schemas.microsoft.com/office/drawing/2014/main" id="{CADD78C5-E49E-0FBE-9BC5-7FBFEA1EFF23}"/>
                </a:ext>
              </a:extLst>
            </p:cNvPr>
            <p:cNvGrpSpPr/>
            <p:nvPr/>
          </p:nvGrpSpPr>
          <p:grpSpPr>
            <a:xfrm>
              <a:off x="7262324" y="2667955"/>
              <a:ext cx="60361" cy="60321"/>
              <a:chOff x="6448138" y="2369767"/>
              <a:chExt cx="62876" cy="62834"/>
            </a:xfrm>
          </p:grpSpPr>
          <p:sp>
            <p:nvSpPr>
              <p:cNvPr id="11376" name="Freeform 14694">
                <a:extLst>
                  <a:ext uri="{FF2B5EF4-FFF2-40B4-BE49-F238E27FC236}">
                    <a16:creationId xmlns:a16="http://schemas.microsoft.com/office/drawing/2014/main" id="{75D89CE3-681A-396A-A693-FD113B5A5DFA}"/>
                  </a:ext>
                </a:extLst>
              </p:cNvPr>
              <p:cNvSpPr/>
              <p:nvPr/>
            </p:nvSpPr>
            <p:spPr>
              <a:xfrm>
                <a:off x="6479639" y="236976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7" name="Freeform 14695">
                <a:extLst>
                  <a:ext uri="{FF2B5EF4-FFF2-40B4-BE49-F238E27FC236}">
                    <a16:creationId xmlns:a16="http://schemas.microsoft.com/office/drawing/2014/main" id="{4AEF3519-6874-6F1C-5C6C-47DAFC0555B1}"/>
                  </a:ext>
                </a:extLst>
              </p:cNvPr>
              <p:cNvSpPr/>
              <p:nvPr/>
            </p:nvSpPr>
            <p:spPr>
              <a:xfrm>
                <a:off x="6448138" y="240112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16" name="Graphic 10815">
              <a:extLst>
                <a:ext uri="{FF2B5EF4-FFF2-40B4-BE49-F238E27FC236}">
                  <a16:creationId xmlns:a16="http://schemas.microsoft.com/office/drawing/2014/main" id="{0F5C3A33-E792-E198-EE9A-635CC9A6C31A}"/>
                </a:ext>
              </a:extLst>
            </p:cNvPr>
            <p:cNvGrpSpPr/>
            <p:nvPr/>
          </p:nvGrpSpPr>
          <p:grpSpPr>
            <a:xfrm>
              <a:off x="7264145" y="2667955"/>
              <a:ext cx="60361" cy="60321"/>
              <a:chOff x="6450035" y="2369767"/>
              <a:chExt cx="62876" cy="62834"/>
            </a:xfrm>
          </p:grpSpPr>
          <p:sp>
            <p:nvSpPr>
              <p:cNvPr id="11374" name="Freeform 14697">
                <a:extLst>
                  <a:ext uri="{FF2B5EF4-FFF2-40B4-BE49-F238E27FC236}">
                    <a16:creationId xmlns:a16="http://schemas.microsoft.com/office/drawing/2014/main" id="{B5DD52C8-D99D-3404-0091-93128DDCAB91}"/>
                  </a:ext>
                </a:extLst>
              </p:cNvPr>
              <p:cNvSpPr/>
              <p:nvPr/>
            </p:nvSpPr>
            <p:spPr>
              <a:xfrm>
                <a:off x="6481410" y="236976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5" name="Freeform 14698">
                <a:extLst>
                  <a:ext uri="{FF2B5EF4-FFF2-40B4-BE49-F238E27FC236}">
                    <a16:creationId xmlns:a16="http://schemas.microsoft.com/office/drawing/2014/main" id="{1384C8EF-EA23-ADE1-A2BA-B3D6741113A0}"/>
                  </a:ext>
                </a:extLst>
              </p:cNvPr>
              <p:cNvSpPr/>
              <p:nvPr/>
            </p:nvSpPr>
            <p:spPr>
              <a:xfrm>
                <a:off x="6450035" y="240112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17" name="Graphic 10815">
              <a:extLst>
                <a:ext uri="{FF2B5EF4-FFF2-40B4-BE49-F238E27FC236}">
                  <a16:creationId xmlns:a16="http://schemas.microsoft.com/office/drawing/2014/main" id="{44B4F0A3-7FC1-4628-E6D2-7171B44C8505}"/>
                </a:ext>
              </a:extLst>
            </p:cNvPr>
            <p:cNvGrpSpPr/>
            <p:nvPr/>
          </p:nvGrpSpPr>
          <p:grpSpPr>
            <a:xfrm>
              <a:off x="7272283" y="2667955"/>
              <a:ext cx="60361" cy="60321"/>
              <a:chOff x="6458512" y="2369767"/>
              <a:chExt cx="62876" cy="62834"/>
            </a:xfrm>
          </p:grpSpPr>
          <p:sp>
            <p:nvSpPr>
              <p:cNvPr id="11372" name="Freeform 14700">
                <a:extLst>
                  <a:ext uri="{FF2B5EF4-FFF2-40B4-BE49-F238E27FC236}">
                    <a16:creationId xmlns:a16="http://schemas.microsoft.com/office/drawing/2014/main" id="{66794D83-1AD7-EA9F-FEA8-DF21A0C8F68C}"/>
                  </a:ext>
                </a:extLst>
              </p:cNvPr>
              <p:cNvSpPr/>
              <p:nvPr/>
            </p:nvSpPr>
            <p:spPr>
              <a:xfrm>
                <a:off x="6489886" y="236976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3" name="Freeform 14701">
                <a:extLst>
                  <a:ext uri="{FF2B5EF4-FFF2-40B4-BE49-F238E27FC236}">
                    <a16:creationId xmlns:a16="http://schemas.microsoft.com/office/drawing/2014/main" id="{CAFD1615-33BB-7ECC-2F94-C292D3F97DD6}"/>
                  </a:ext>
                </a:extLst>
              </p:cNvPr>
              <p:cNvSpPr/>
              <p:nvPr/>
            </p:nvSpPr>
            <p:spPr>
              <a:xfrm>
                <a:off x="6458512" y="240112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18" name="Graphic 10815">
              <a:extLst>
                <a:ext uri="{FF2B5EF4-FFF2-40B4-BE49-F238E27FC236}">
                  <a16:creationId xmlns:a16="http://schemas.microsoft.com/office/drawing/2014/main" id="{4D6EFA21-E87C-0A7E-E7C8-29594D7BB091}"/>
                </a:ext>
              </a:extLst>
            </p:cNvPr>
            <p:cNvGrpSpPr/>
            <p:nvPr/>
          </p:nvGrpSpPr>
          <p:grpSpPr>
            <a:xfrm>
              <a:off x="7276775" y="2675238"/>
              <a:ext cx="60361" cy="60200"/>
              <a:chOff x="6463192" y="2377353"/>
              <a:chExt cx="62876" cy="62708"/>
            </a:xfrm>
          </p:grpSpPr>
          <p:sp>
            <p:nvSpPr>
              <p:cNvPr id="11370" name="Freeform 14703">
                <a:extLst>
                  <a:ext uri="{FF2B5EF4-FFF2-40B4-BE49-F238E27FC236}">
                    <a16:creationId xmlns:a16="http://schemas.microsoft.com/office/drawing/2014/main" id="{D0DA4789-B554-A982-A18F-D59A8CF52CB5}"/>
                  </a:ext>
                </a:extLst>
              </p:cNvPr>
              <p:cNvSpPr/>
              <p:nvPr/>
            </p:nvSpPr>
            <p:spPr>
              <a:xfrm>
                <a:off x="6494567" y="237735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1" name="Freeform 14704">
                <a:extLst>
                  <a:ext uri="{FF2B5EF4-FFF2-40B4-BE49-F238E27FC236}">
                    <a16:creationId xmlns:a16="http://schemas.microsoft.com/office/drawing/2014/main" id="{C881A303-88F1-6247-A5EF-D8484771129E}"/>
                  </a:ext>
                </a:extLst>
              </p:cNvPr>
              <p:cNvSpPr/>
              <p:nvPr/>
            </p:nvSpPr>
            <p:spPr>
              <a:xfrm>
                <a:off x="6463192" y="240870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19" name="Graphic 10815">
              <a:extLst>
                <a:ext uri="{FF2B5EF4-FFF2-40B4-BE49-F238E27FC236}">
                  <a16:creationId xmlns:a16="http://schemas.microsoft.com/office/drawing/2014/main" id="{0238044A-19B2-B694-7F8D-3788303C031D}"/>
                </a:ext>
              </a:extLst>
            </p:cNvPr>
            <p:cNvGrpSpPr/>
            <p:nvPr/>
          </p:nvGrpSpPr>
          <p:grpSpPr>
            <a:xfrm>
              <a:off x="7284913" y="2675238"/>
              <a:ext cx="60361" cy="60200"/>
              <a:chOff x="6471669" y="2377353"/>
              <a:chExt cx="62876" cy="62708"/>
            </a:xfrm>
          </p:grpSpPr>
          <p:sp>
            <p:nvSpPr>
              <p:cNvPr id="11368" name="Freeform 14706">
                <a:extLst>
                  <a:ext uri="{FF2B5EF4-FFF2-40B4-BE49-F238E27FC236}">
                    <a16:creationId xmlns:a16="http://schemas.microsoft.com/office/drawing/2014/main" id="{FC43F52D-B588-8F14-0A8A-E0FDC8E3D0D7}"/>
                  </a:ext>
                </a:extLst>
              </p:cNvPr>
              <p:cNvSpPr/>
              <p:nvPr/>
            </p:nvSpPr>
            <p:spPr>
              <a:xfrm>
                <a:off x="6503044" y="237735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9" name="Freeform 14707">
                <a:extLst>
                  <a:ext uri="{FF2B5EF4-FFF2-40B4-BE49-F238E27FC236}">
                    <a16:creationId xmlns:a16="http://schemas.microsoft.com/office/drawing/2014/main" id="{6F97C178-5C61-CCDB-C29B-4882D7BDDB21}"/>
                  </a:ext>
                </a:extLst>
              </p:cNvPr>
              <p:cNvSpPr/>
              <p:nvPr/>
            </p:nvSpPr>
            <p:spPr>
              <a:xfrm>
                <a:off x="6471669" y="240870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0" name="Graphic 10815">
              <a:extLst>
                <a:ext uri="{FF2B5EF4-FFF2-40B4-BE49-F238E27FC236}">
                  <a16:creationId xmlns:a16="http://schemas.microsoft.com/office/drawing/2014/main" id="{D5C35DDF-A0CF-3A75-4DF1-F820F711E3D8}"/>
                </a:ext>
              </a:extLst>
            </p:cNvPr>
            <p:cNvGrpSpPr/>
            <p:nvPr/>
          </p:nvGrpSpPr>
          <p:grpSpPr>
            <a:xfrm>
              <a:off x="7290379" y="2686891"/>
              <a:ext cx="60239" cy="60321"/>
              <a:chOff x="6477362" y="2389490"/>
              <a:chExt cx="62749" cy="62834"/>
            </a:xfrm>
          </p:grpSpPr>
          <p:sp>
            <p:nvSpPr>
              <p:cNvPr id="11366" name="Freeform 14709">
                <a:extLst>
                  <a:ext uri="{FF2B5EF4-FFF2-40B4-BE49-F238E27FC236}">
                    <a16:creationId xmlns:a16="http://schemas.microsoft.com/office/drawing/2014/main" id="{A169D83B-44AD-B23B-07F0-7ADEE2D4D281}"/>
                  </a:ext>
                </a:extLst>
              </p:cNvPr>
              <p:cNvSpPr/>
              <p:nvPr/>
            </p:nvSpPr>
            <p:spPr>
              <a:xfrm>
                <a:off x="6508737" y="238949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7" name="Freeform 14710">
                <a:extLst>
                  <a:ext uri="{FF2B5EF4-FFF2-40B4-BE49-F238E27FC236}">
                    <a16:creationId xmlns:a16="http://schemas.microsoft.com/office/drawing/2014/main" id="{6CB4FBDB-6441-8900-BF8F-E4F383C780E0}"/>
                  </a:ext>
                </a:extLst>
              </p:cNvPr>
              <p:cNvSpPr/>
              <p:nvPr/>
            </p:nvSpPr>
            <p:spPr>
              <a:xfrm>
                <a:off x="6477362" y="242084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1" name="Graphic 10815">
              <a:extLst>
                <a:ext uri="{FF2B5EF4-FFF2-40B4-BE49-F238E27FC236}">
                  <a16:creationId xmlns:a16="http://schemas.microsoft.com/office/drawing/2014/main" id="{6CD60EEE-78A0-86D2-6F05-14C8EF13300A}"/>
                </a:ext>
              </a:extLst>
            </p:cNvPr>
            <p:cNvGrpSpPr/>
            <p:nvPr/>
          </p:nvGrpSpPr>
          <p:grpSpPr>
            <a:xfrm>
              <a:off x="7298395" y="2686891"/>
              <a:ext cx="60361" cy="60321"/>
              <a:chOff x="6485712" y="2389490"/>
              <a:chExt cx="62876" cy="62834"/>
            </a:xfrm>
          </p:grpSpPr>
          <p:sp>
            <p:nvSpPr>
              <p:cNvPr id="11364" name="Freeform 14712">
                <a:extLst>
                  <a:ext uri="{FF2B5EF4-FFF2-40B4-BE49-F238E27FC236}">
                    <a16:creationId xmlns:a16="http://schemas.microsoft.com/office/drawing/2014/main" id="{9A46A5B8-F96C-57F4-9F5D-A7C5050DF45B}"/>
                  </a:ext>
                </a:extLst>
              </p:cNvPr>
              <p:cNvSpPr/>
              <p:nvPr/>
            </p:nvSpPr>
            <p:spPr>
              <a:xfrm>
                <a:off x="6517213" y="238949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5" name="Freeform 14713">
                <a:extLst>
                  <a:ext uri="{FF2B5EF4-FFF2-40B4-BE49-F238E27FC236}">
                    <a16:creationId xmlns:a16="http://schemas.microsoft.com/office/drawing/2014/main" id="{F4687FF6-4505-A711-4EBA-9AB9116E9A2E}"/>
                  </a:ext>
                </a:extLst>
              </p:cNvPr>
              <p:cNvSpPr/>
              <p:nvPr/>
            </p:nvSpPr>
            <p:spPr>
              <a:xfrm>
                <a:off x="6485712" y="242084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2" name="Graphic 10815">
              <a:extLst>
                <a:ext uri="{FF2B5EF4-FFF2-40B4-BE49-F238E27FC236}">
                  <a16:creationId xmlns:a16="http://schemas.microsoft.com/office/drawing/2014/main" id="{5D7B0190-54EC-08EC-C933-0FF866FE4CB4}"/>
                </a:ext>
              </a:extLst>
            </p:cNvPr>
            <p:cNvGrpSpPr/>
            <p:nvPr/>
          </p:nvGrpSpPr>
          <p:grpSpPr>
            <a:xfrm>
              <a:off x="7305682" y="2697691"/>
              <a:ext cx="60361" cy="60321"/>
              <a:chOff x="6493302" y="2400742"/>
              <a:chExt cx="62876" cy="62834"/>
            </a:xfrm>
          </p:grpSpPr>
          <p:sp>
            <p:nvSpPr>
              <p:cNvPr id="11362" name="Freeform 14715">
                <a:extLst>
                  <a:ext uri="{FF2B5EF4-FFF2-40B4-BE49-F238E27FC236}">
                    <a16:creationId xmlns:a16="http://schemas.microsoft.com/office/drawing/2014/main" id="{EE0EAEF6-AA58-C95F-2C2B-A2141702BB9B}"/>
                  </a:ext>
                </a:extLst>
              </p:cNvPr>
              <p:cNvSpPr/>
              <p:nvPr/>
            </p:nvSpPr>
            <p:spPr>
              <a:xfrm>
                <a:off x="6524677" y="240074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3" name="Freeform 14716">
                <a:extLst>
                  <a:ext uri="{FF2B5EF4-FFF2-40B4-BE49-F238E27FC236}">
                    <a16:creationId xmlns:a16="http://schemas.microsoft.com/office/drawing/2014/main" id="{A6F39844-2D6A-EE08-CEF6-5272910AD9EA}"/>
                  </a:ext>
                </a:extLst>
              </p:cNvPr>
              <p:cNvSpPr/>
              <p:nvPr/>
            </p:nvSpPr>
            <p:spPr>
              <a:xfrm>
                <a:off x="6493302" y="243222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3" name="Graphic 10815">
              <a:extLst>
                <a:ext uri="{FF2B5EF4-FFF2-40B4-BE49-F238E27FC236}">
                  <a16:creationId xmlns:a16="http://schemas.microsoft.com/office/drawing/2014/main" id="{360E96D3-8AAA-0687-B398-7FF52C6ABF7C}"/>
                </a:ext>
              </a:extLst>
            </p:cNvPr>
            <p:cNvGrpSpPr/>
            <p:nvPr/>
          </p:nvGrpSpPr>
          <p:grpSpPr>
            <a:xfrm>
              <a:off x="7313819" y="2697691"/>
              <a:ext cx="60239" cy="60321"/>
              <a:chOff x="6501778" y="2400742"/>
              <a:chExt cx="62749" cy="62834"/>
            </a:xfrm>
          </p:grpSpPr>
          <p:sp>
            <p:nvSpPr>
              <p:cNvPr id="11360" name="Freeform 14718">
                <a:extLst>
                  <a:ext uri="{FF2B5EF4-FFF2-40B4-BE49-F238E27FC236}">
                    <a16:creationId xmlns:a16="http://schemas.microsoft.com/office/drawing/2014/main" id="{7B6A595D-27D2-5CAB-4CD3-53C5D02243E9}"/>
                  </a:ext>
                </a:extLst>
              </p:cNvPr>
              <p:cNvSpPr/>
              <p:nvPr/>
            </p:nvSpPr>
            <p:spPr>
              <a:xfrm>
                <a:off x="6533153" y="240074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1" name="Freeform 14719">
                <a:extLst>
                  <a:ext uri="{FF2B5EF4-FFF2-40B4-BE49-F238E27FC236}">
                    <a16:creationId xmlns:a16="http://schemas.microsoft.com/office/drawing/2014/main" id="{0D84BD69-C539-8D1D-A419-816558C7D3DA}"/>
                  </a:ext>
                </a:extLst>
              </p:cNvPr>
              <p:cNvSpPr/>
              <p:nvPr/>
            </p:nvSpPr>
            <p:spPr>
              <a:xfrm>
                <a:off x="6501778" y="243222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4" name="Graphic 10815">
              <a:extLst>
                <a:ext uri="{FF2B5EF4-FFF2-40B4-BE49-F238E27FC236}">
                  <a16:creationId xmlns:a16="http://schemas.microsoft.com/office/drawing/2014/main" id="{CA157C08-B788-86E7-FA5D-9C4AFC2C7A9B}"/>
                </a:ext>
              </a:extLst>
            </p:cNvPr>
            <p:cNvGrpSpPr/>
            <p:nvPr/>
          </p:nvGrpSpPr>
          <p:grpSpPr>
            <a:xfrm>
              <a:off x="7320985" y="2704974"/>
              <a:ext cx="60361" cy="60200"/>
              <a:chOff x="6509243" y="2408328"/>
              <a:chExt cx="62876" cy="62708"/>
            </a:xfrm>
          </p:grpSpPr>
          <p:sp>
            <p:nvSpPr>
              <p:cNvPr id="11358" name="Freeform 14721">
                <a:extLst>
                  <a:ext uri="{FF2B5EF4-FFF2-40B4-BE49-F238E27FC236}">
                    <a16:creationId xmlns:a16="http://schemas.microsoft.com/office/drawing/2014/main" id="{D3B3D348-01E7-9F77-8776-6C014A4668E4}"/>
                  </a:ext>
                </a:extLst>
              </p:cNvPr>
              <p:cNvSpPr/>
              <p:nvPr/>
            </p:nvSpPr>
            <p:spPr>
              <a:xfrm>
                <a:off x="6540744" y="2408328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9" name="Freeform 14722">
                <a:extLst>
                  <a:ext uri="{FF2B5EF4-FFF2-40B4-BE49-F238E27FC236}">
                    <a16:creationId xmlns:a16="http://schemas.microsoft.com/office/drawing/2014/main" id="{116B5FB9-F04E-B5A0-FFEF-F3CF103EE646}"/>
                  </a:ext>
                </a:extLst>
              </p:cNvPr>
              <p:cNvSpPr/>
              <p:nvPr/>
            </p:nvSpPr>
            <p:spPr>
              <a:xfrm>
                <a:off x="6509243" y="243968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5" name="Graphic 10815">
              <a:extLst>
                <a:ext uri="{FF2B5EF4-FFF2-40B4-BE49-F238E27FC236}">
                  <a16:creationId xmlns:a16="http://schemas.microsoft.com/office/drawing/2014/main" id="{07E93572-A5B6-DC58-6BD8-6DF91B2AE24D}"/>
                </a:ext>
              </a:extLst>
            </p:cNvPr>
            <p:cNvGrpSpPr/>
            <p:nvPr/>
          </p:nvGrpSpPr>
          <p:grpSpPr>
            <a:xfrm>
              <a:off x="7329122" y="2704974"/>
              <a:ext cx="60361" cy="60200"/>
              <a:chOff x="6517719" y="2408328"/>
              <a:chExt cx="62876" cy="62708"/>
            </a:xfrm>
          </p:grpSpPr>
          <p:sp>
            <p:nvSpPr>
              <p:cNvPr id="11356" name="Freeform 14724">
                <a:extLst>
                  <a:ext uri="{FF2B5EF4-FFF2-40B4-BE49-F238E27FC236}">
                    <a16:creationId xmlns:a16="http://schemas.microsoft.com/office/drawing/2014/main" id="{C146ED29-657C-E4C4-BEDE-0590523035B6}"/>
                  </a:ext>
                </a:extLst>
              </p:cNvPr>
              <p:cNvSpPr/>
              <p:nvPr/>
            </p:nvSpPr>
            <p:spPr>
              <a:xfrm>
                <a:off x="6549094" y="2408328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7" name="Freeform 14725">
                <a:extLst>
                  <a:ext uri="{FF2B5EF4-FFF2-40B4-BE49-F238E27FC236}">
                    <a16:creationId xmlns:a16="http://schemas.microsoft.com/office/drawing/2014/main" id="{016DC857-41D0-E95D-5CEC-CC63A27B2DB8}"/>
                  </a:ext>
                </a:extLst>
              </p:cNvPr>
              <p:cNvSpPr/>
              <p:nvPr/>
            </p:nvSpPr>
            <p:spPr>
              <a:xfrm>
                <a:off x="6517719" y="243968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6" name="Graphic 10815">
              <a:extLst>
                <a:ext uri="{FF2B5EF4-FFF2-40B4-BE49-F238E27FC236}">
                  <a16:creationId xmlns:a16="http://schemas.microsoft.com/office/drawing/2014/main" id="{85EEF98A-C6B5-3D51-EC5B-BA9951575BD6}"/>
                </a:ext>
              </a:extLst>
            </p:cNvPr>
            <p:cNvGrpSpPr/>
            <p:nvPr/>
          </p:nvGrpSpPr>
          <p:grpSpPr>
            <a:xfrm>
              <a:off x="7327299" y="2724757"/>
              <a:ext cx="60361" cy="60321"/>
              <a:chOff x="6515821" y="2428936"/>
              <a:chExt cx="62876" cy="62834"/>
            </a:xfrm>
          </p:grpSpPr>
          <p:sp>
            <p:nvSpPr>
              <p:cNvPr id="11354" name="Freeform 14727">
                <a:extLst>
                  <a:ext uri="{FF2B5EF4-FFF2-40B4-BE49-F238E27FC236}">
                    <a16:creationId xmlns:a16="http://schemas.microsoft.com/office/drawing/2014/main" id="{201A398C-D7E5-EBC4-26A5-D71AEAC60CF2}"/>
                  </a:ext>
                </a:extLst>
              </p:cNvPr>
              <p:cNvSpPr/>
              <p:nvPr/>
            </p:nvSpPr>
            <p:spPr>
              <a:xfrm>
                <a:off x="6547323" y="242893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5" name="Freeform 14728">
                <a:extLst>
                  <a:ext uri="{FF2B5EF4-FFF2-40B4-BE49-F238E27FC236}">
                    <a16:creationId xmlns:a16="http://schemas.microsoft.com/office/drawing/2014/main" id="{5237A37D-FE0C-F858-48D7-B33D070869F0}"/>
                  </a:ext>
                </a:extLst>
              </p:cNvPr>
              <p:cNvSpPr/>
              <p:nvPr/>
            </p:nvSpPr>
            <p:spPr>
              <a:xfrm>
                <a:off x="6515821" y="246041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7" name="Graphic 10815">
              <a:extLst>
                <a:ext uri="{FF2B5EF4-FFF2-40B4-BE49-F238E27FC236}">
                  <a16:creationId xmlns:a16="http://schemas.microsoft.com/office/drawing/2014/main" id="{A400807F-EC05-74BE-186D-DC55EAD94307}"/>
                </a:ext>
              </a:extLst>
            </p:cNvPr>
            <p:cNvGrpSpPr/>
            <p:nvPr/>
          </p:nvGrpSpPr>
          <p:grpSpPr>
            <a:xfrm>
              <a:off x="7335437" y="2724757"/>
              <a:ext cx="60361" cy="60321"/>
              <a:chOff x="6524298" y="2428936"/>
              <a:chExt cx="62876" cy="62834"/>
            </a:xfrm>
          </p:grpSpPr>
          <p:sp>
            <p:nvSpPr>
              <p:cNvPr id="11352" name="Freeform 14730">
                <a:extLst>
                  <a:ext uri="{FF2B5EF4-FFF2-40B4-BE49-F238E27FC236}">
                    <a16:creationId xmlns:a16="http://schemas.microsoft.com/office/drawing/2014/main" id="{12B3A944-C5AC-90B2-0E73-D809A639A880}"/>
                  </a:ext>
                </a:extLst>
              </p:cNvPr>
              <p:cNvSpPr/>
              <p:nvPr/>
            </p:nvSpPr>
            <p:spPr>
              <a:xfrm>
                <a:off x="6555672" y="242893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3" name="Freeform 14731">
                <a:extLst>
                  <a:ext uri="{FF2B5EF4-FFF2-40B4-BE49-F238E27FC236}">
                    <a16:creationId xmlns:a16="http://schemas.microsoft.com/office/drawing/2014/main" id="{6858AEE7-6E26-FB29-AB0A-5D31B0D6E3CC}"/>
                  </a:ext>
                </a:extLst>
              </p:cNvPr>
              <p:cNvSpPr/>
              <p:nvPr/>
            </p:nvSpPr>
            <p:spPr>
              <a:xfrm>
                <a:off x="6524298" y="246041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8" name="Graphic 10815">
              <a:extLst>
                <a:ext uri="{FF2B5EF4-FFF2-40B4-BE49-F238E27FC236}">
                  <a16:creationId xmlns:a16="http://schemas.microsoft.com/office/drawing/2014/main" id="{7D8DD7D7-36AE-EE2E-147A-E0AF44839578}"/>
                </a:ext>
              </a:extLst>
            </p:cNvPr>
            <p:cNvGrpSpPr/>
            <p:nvPr/>
          </p:nvGrpSpPr>
          <p:grpSpPr>
            <a:xfrm>
              <a:off x="7340903" y="2741021"/>
              <a:ext cx="60239" cy="60321"/>
              <a:chOff x="6529991" y="2445877"/>
              <a:chExt cx="62749" cy="62834"/>
            </a:xfrm>
          </p:grpSpPr>
          <p:sp>
            <p:nvSpPr>
              <p:cNvPr id="11350" name="Freeform 14733">
                <a:extLst>
                  <a:ext uri="{FF2B5EF4-FFF2-40B4-BE49-F238E27FC236}">
                    <a16:creationId xmlns:a16="http://schemas.microsoft.com/office/drawing/2014/main" id="{1A81AD41-BC1E-ADE6-EB9F-CACE0B9773FC}"/>
                  </a:ext>
                </a:extLst>
              </p:cNvPr>
              <p:cNvSpPr/>
              <p:nvPr/>
            </p:nvSpPr>
            <p:spPr>
              <a:xfrm>
                <a:off x="6561365" y="244587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1" name="Freeform 14734">
                <a:extLst>
                  <a:ext uri="{FF2B5EF4-FFF2-40B4-BE49-F238E27FC236}">
                    <a16:creationId xmlns:a16="http://schemas.microsoft.com/office/drawing/2014/main" id="{9A79C08B-A3E6-D7AE-B3B5-B6F82442C847}"/>
                  </a:ext>
                </a:extLst>
              </p:cNvPr>
              <p:cNvSpPr/>
              <p:nvPr/>
            </p:nvSpPr>
            <p:spPr>
              <a:xfrm>
                <a:off x="6529991" y="2477231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29" name="Graphic 10815">
              <a:extLst>
                <a:ext uri="{FF2B5EF4-FFF2-40B4-BE49-F238E27FC236}">
                  <a16:creationId xmlns:a16="http://schemas.microsoft.com/office/drawing/2014/main" id="{0DA1C132-BB1E-49A1-CC70-69AF28F78BF6}"/>
                </a:ext>
              </a:extLst>
            </p:cNvPr>
            <p:cNvGrpSpPr/>
            <p:nvPr/>
          </p:nvGrpSpPr>
          <p:grpSpPr>
            <a:xfrm>
              <a:off x="7349040" y="2741021"/>
              <a:ext cx="60239" cy="60321"/>
              <a:chOff x="6538467" y="2445877"/>
              <a:chExt cx="62749" cy="62834"/>
            </a:xfrm>
          </p:grpSpPr>
          <p:sp>
            <p:nvSpPr>
              <p:cNvPr id="11348" name="Freeform 14736">
                <a:extLst>
                  <a:ext uri="{FF2B5EF4-FFF2-40B4-BE49-F238E27FC236}">
                    <a16:creationId xmlns:a16="http://schemas.microsoft.com/office/drawing/2014/main" id="{F460E908-84C6-99BC-837B-FF48CF2E1509}"/>
                  </a:ext>
                </a:extLst>
              </p:cNvPr>
              <p:cNvSpPr/>
              <p:nvPr/>
            </p:nvSpPr>
            <p:spPr>
              <a:xfrm>
                <a:off x="6569842" y="244587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9" name="Freeform 14737">
                <a:extLst>
                  <a:ext uri="{FF2B5EF4-FFF2-40B4-BE49-F238E27FC236}">
                    <a16:creationId xmlns:a16="http://schemas.microsoft.com/office/drawing/2014/main" id="{F1319FB2-50E6-4B36-1D0D-8CC92CD50119}"/>
                  </a:ext>
                </a:extLst>
              </p:cNvPr>
              <p:cNvSpPr/>
              <p:nvPr/>
            </p:nvSpPr>
            <p:spPr>
              <a:xfrm>
                <a:off x="6538467" y="2477231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0" name="Graphic 10815">
              <a:extLst>
                <a:ext uri="{FF2B5EF4-FFF2-40B4-BE49-F238E27FC236}">
                  <a16:creationId xmlns:a16="http://schemas.microsoft.com/office/drawing/2014/main" id="{6E2F57F1-1F57-0D24-A41A-93BF4A8D7280}"/>
                </a:ext>
              </a:extLst>
            </p:cNvPr>
            <p:cNvGrpSpPr/>
            <p:nvPr/>
          </p:nvGrpSpPr>
          <p:grpSpPr>
            <a:xfrm>
              <a:off x="7350740" y="2754495"/>
              <a:ext cx="60361" cy="60321"/>
              <a:chOff x="6540238" y="2459911"/>
              <a:chExt cx="62876" cy="62834"/>
            </a:xfrm>
          </p:grpSpPr>
          <p:sp>
            <p:nvSpPr>
              <p:cNvPr id="11346" name="Freeform 14739">
                <a:extLst>
                  <a:ext uri="{FF2B5EF4-FFF2-40B4-BE49-F238E27FC236}">
                    <a16:creationId xmlns:a16="http://schemas.microsoft.com/office/drawing/2014/main" id="{29C74C0F-AA9F-1826-596F-732B74B88B24}"/>
                  </a:ext>
                </a:extLst>
              </p:cNvPr>
              <p:cNvSpPr/>
              <p:nvPr/>
            </p:nvSpPr>
            <p:spPr>
              <a:xfrm>
                <a:off x="6571739" y="245991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7" name="Freeform 14740">
                <a:extLst>
                  <a:ext uri="{FF2B5EF4-FFF2-40B4-BE49-F238E27FC236}">
                    <a16:creationId xmlns:a16="http://schemas.microsoft.com/office/drawing/2014/main" id="{7DFD6FD4-BF5A-E31B-1C91-6C72E9DBEF09}"/>
                  </a:ext>
                </a:extLst>
              </p:cNvPr>
              <p:cNvSpPr/>
              <p:nvPr/>
            </p:nvSpPr>
            <p:spPr>
              <a:xfrm>
                <a:off x="6540238" y="249139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1" name="Graphic 10815">
              <a:extLst>
                <a:ext uri="{FF2B5EF4-FFF2-40B4-BE49-F238E27FC236}">
                  <a16:creationId xmlns:a16="http://schemas.microsoft.com/office/drawing/2014/main" id="{7F061B7C-3D1A-66D3-5E21-D980E497ED6F}"/>
                </a:ext>
              </a:extLst>
            </p:cNvPr>
            <p:cNvGrpSpPr/>
            <p:nvPr/>
          </p:nvGrpSpPr>
          <p:grpSpPr>
            <a:xfrm>
              <a:off x="7358877" y="2754495"/>
              <a:ext cx="60361" cy="60321"/>
              <a:chOff x="6548714" y="2459911"/>
              <a:chExt cx="62876" cy="62834"/>
            </a:xfrm>
          </p:grpSpPr>
          <p:sp>
            <p:nvSpPr>
              <p:cNvPr id="11344" name="Freeform 14742">
                <a:extLst>
                  <a:ext uri="{FF2B5EF4-FFF2-40B4-BE49-F238E27FC236}">
                    <a16:creationId xmlns:a16="http://schemas.microsoft.com/office/drawing/2014/main" id="{73C21D14-2901-BC97-BF13-D755145FC2A1}"/>
                  </a:ext>
                </a:extLst>
              </p:cNvPr>
              <p:cNvSpPr/>
              <p:nvPr/>
            </p:nvSpPr>
            <p:spPr>
              <a:xfrm>
                <a:off x="6580216" y="245991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5" name="Freeform 14743">
                <a:extLst>
                  <a:ext uri="{FF2B5EF4-FFF2-40B4-BE49-F238E27FC236}">
                    <a16:creationId xmlns:a16="http://schemas.microsoft.com/office/drawing/2014/main" id="{0CA508D3-7FFC-75E1-1010-9D79B6F2A752}"/>
                  </a:ext>
                </a:extLst>
              </p:cNvPr>
              <p:cNvSpPr/>
              <p:nvPr/>
            </p:nvSpPr>
            <p:spPr>
              <a:xfrm>
                <a:off x="6548714" y="249139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2" name="Graphic 10815">
              <a:extLst>
                <a:ext uri="{FF2B5EF4-FFF2-40B4-BE49-F238E27FC236}">
                  <a16:creationId xmlns:a16="http://schemas.microsoft.com/office/drawing/2014/main" id="{CBFF84E6-8C02-036D-9796-7BE1CB8E1A25}"/>
                </a:ext>
              </a:extLst>
            </p:cNvPr>
            <p:cNvGrpSpPr/>
            <p:nvPr/>
          </p:nvGrpSpPr>
          <p:grpSpPr>
            <a:xfrm>
              <a:off x="7359848" y="2765418"/>
              <a:ext cx="60239" cy="60200"/>
              <a:chOff x="6549726" y="2471289"/>
              <a:chExt cx="62749" cy="62708"/>
            </a:xfrm>
          </p:grpSpPr>
          <p:sp>
            <p:nvSpPr>
              <p:cNvPr id="11342" name="Freeform 14745">
                <a:extLst>
                  <a:ext uri="{FF2B5EF4-FFF2-40B4-BE49-F238E27FC236}">
                    <a16:creationId xmlns:a16="http://schemas.microsoft.com/office/drawing/2014/main" id="{B61F5D91-DFC9-262D-E81E-F4E1946CED8E}"/>
                  </a:ext>
                </a:extLst>
              </p:cNvPr>
              <p:cNvSpPr/>
              <p:nvPr/>
            </p:nvSpPr>
            <p:spPr>
              <a:xfrm>
                <a:off x="6581101" y="2471289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3" name="Freeform 14746">
                <a:extLst>
                  <a:ext uri="{FF2B5EF4-FFF2-40B4-BE49-F238E27FC236}">
                    <a16:creationId xmlns:a16="http://schemas.microsoft.com/office/drawing/2014/main" id="{4329C449-6AC4-6518-A0CB-D1820945F70B}"/>
                  </a:ext>
                </a:extLst>
              </p:cNvPr>
              <p:cNvSpPr/>
              <p:nvPr/>
            </p:nvSpPr>
            <p:spPr>
              <a:xfrm>
                <a:off x="6549726" y="250264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3" name="Graphic 10815">
              <a:extLst>
                <a:ext uri="{FF2B5EF4-FFF2-40B4-BE49-F238E27FC236}">
                  <a16:creationId xmlns:a16="http://schemas.microsoft.com/office/drawing/2014/main" id="{967D95C3-4159-B2BA-3EE5-6D6F3C17B5F2}"/>
                </a:ext>
              </a:extLst>
            </p:cNvPr>
            <p:cNvGrpSpPr/>
            <p:nvPr/>
          </p:nvGrpSpPr>
          <p:grpSpPr>
            <a:xfrm>
              <a:off x="7367986" y="2765418"/>
              <a:ext cx="60239" cy="60200"/>
              <a:chOff x="6558203" y="2471289"/>
              <a:chExt cx="62749" cy="62708"/>
            </a:xfrm>
          </p:grpSpPr>
          <p:sp>
            <p:nvSpPr>
              <p:cNvPr id="11340" name="Freeform 14748">
                <a:extLst>
                  <a:ext uri="{FF2B5EF4-FFF2-40B4-BE49-F238E27FC236}">
                    <a16:creationId xmlns:a16="http://schemas.microsoft.com/office/drawing/2014/main" id="{A0D21F26-3835-9402-ECDB-DD62BCCBD515}"/>
                  </a:ext>
                </a:extLst>
              </p:cNvPr>
              <p:cNvSpPr/>
              <p:nvPr/>
            </p:nvSpPr>
            <p:spPr>
              <a:xfrm>
                <a:off x="6589578" y="2471289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1" name="Freeform 14749">
                <a:extLst>
                  <a:ext uri="{FF2B5EF4-FFF2-40B4-BE49-F238E27FC236}">
                    <a16:creationId xmlns:a16="http://schemas.microsoft.com/office/drawing/2014/main" id="{A66AB6DC-CACE-A66D-D82F-35682DE1D88D}"/>
                  </a:ext>
                </a:extLst>
              </p:cNvPr>
              <p:cNvSpPr/>
              <p:nvPr/>
            </p:nvSpPr>
            <p:spPr>
              <a:xfrm>
                <a:off x="6558203" y="250264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4" name="Graphic 10815">
              <a:extLst>
                <a:ext uri="{FF2B5EF4-FFF2-40B4-BE49-F238E27FC236}">
                  <a16:creationId xmlns:a16="http://schemas.microsoft.com/office/drawing/2014/main" id="{378DE4E2-3C72-11B0-7BA4-649095D23DA2}"/>
                </a:ext>
              </a:extLst>
            </p:cNvPr>
            <p:cNvGrpSpPr/>
            <p:nvPr/>
          </p:nvGrpSpPr>
          <p:grpSpPr>
            <a:xfrm>
              <a:off x="7374302" y="2765418"/>
              <a:ext cx="60239" cy="60200"/>
              <a:chOff x="6564781" y="2471289"/>
              <a:chExt cx="62749" cy="62708"/>
            </a:xfrm>
          </p:grpSpPr>
          <p:sp>
            <p:nvSpPr>
              <p:cNvPr id="11338" name="Freeform 14751">
                <a:extLst>
                  <a:ext uri="{FF2B5EF4-FFF2-40B4-BE49-F238E27FC236}">
                    <a16:creationId xmlns:a16="http://schemas.microsoft.com/office/drawing/2014/main" id="{644C92EA-DCC5-7FCE-5248-044E93815169}"/>
                  </a:ext>
                </a:extLst>
              </p:cNvPr>
              <p:cNvSpPr/>
              <p:nvPr/>
            </p:nvSpPr>
            <p:spPr>
              <a:xfrm>
                <a:off x="6596156" y="2471289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9" name="Freeform 14752">
                <a:extLst>
                  <a:ext uri="{FF2B5EF4-FFF2-40B4-BE49-F238E27FC236}">
                    <a16:creationId xmlns:a16="http://schemas.microsoft.com/office/drawing/2014/main" id="{59492C1A-28B3-CBD0-A109-0A2AAD81AFC9}"/>
                  </a:ext>
                </a:extLst>
              </p:cNvPr>
              <p:cNvSpPr/>
              <p:nvPr/>
            </p:nvSpPr>
            <p:spPr>
              <a:xfrm>
                <a:off x="6564781" y="250264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5" name="Graphic 10815">
              <a:extLst>
                <a:ext uri="{FF2B5EF4-FFF2-40B4-BE49-F238E27FC236}">
                  <a16:creationId xmlns:a16="http://schemas.microsoft.com/office/drawing/2014/main" id="{3397826C-54C3-1394-4113-7CB36773D556}"/>
                </a:ext>
              </a:extLst>
            </p:cNvPr>
            <p:cNvGrpSpPr/>
            <p:nvPr/>
          </p:nvGrpSpPr>
          <p:grpSpPr>
            <a:xfrm>
              <a:off x="7382318" y="2765418"/>
              <a:ext cx="60361" cy="60200"/>
              <a:chOff x="6573131" y="2471289"/>
              <a:chExt cx="62876" cy="62708"/>
            </a:xfrm>
          </p:grpSpPr>
          <p:sp>
            <p:nvSpPr>
              <p:cNvPr id="11336" name="Freeform 14754">
                <a:extLst>
                  <a:ext uri="{FF2B5EF4-FFF2-40B4-BE49-F238E27FC236}">
                    <a16:creationId xmlns:a16="http://schemas.microsoft.com/office/drawing/2014/main" id="{2D5FD379-116E-01C6-AF5B-7F5DDBD3125C}"/>
                  </a:ext>
                </a:extLst>
              </p:cNvPr>
              <p:cNvSpPr/>
              <p:nvPr/>
            </p:nvSpPr>
            <p:spPr>
              <a:xfrm>
                <a:off x="6604632" y="2471289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rgbClr val="00A2E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7" name="Freeform 14755">
                <a:extLst>
                  <a:ext uri="{FF2B5EF4-FFF2-40B4-BE49-F238E27FC236}">
                    <a16:creationId xmlns:a16="http://schemas.microsoft.com/office/drawing/2014/main" id="{0C9BF1CB-9D59-8BFE-083F-A7C04D7E8FA0}"/>
                  </a:ext>
                </a:extLst>
              </p:cNvPr>
              <p:cNvSpPr/>
              <p:nvPr/>
            </p:nvSpPr>
            <p:spPr>
              <a:xfrm>
                <a:off x="6573131" y="250264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rgbClr val="00A2E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6" name="Graphic 10815">
              <a:extLst>
                <a:ext uri="{FF2B5EF4-FFF2-40B4-BE49-F238E27FC236}">
                  <a16:creationId xmlns:a16="http://schemas.microsoft.com/office/drawing/2014/main" id="{055F6F99-1EC6-592B-F149-41D411E737EA}"/>
                </a:ext>
              </a:extLst>
            </p:cNvPr>
            <p:cNvGrpSpPr/>
            <p:nvPr/>
          </p:nvGrpSpPr>
          <p:grpSpPr>
            <a:xfrm>
              <a:off x="7380617" y="2802313"/>
              <a:ext cx="60239" cy="60321"/>
              <a:chOff x="6571360" y="2509723"/>
              <a:chExt cx="62749" cy="62834"/>
            </a:xfrm>
          </p:grpSpPr>
          <p:sp>
            <p:nvSpPr>
              <p:cNvPr id="11334" name="Freeform 14757">
                <a:extLst>
                  <a:ext uri="{FF2B5EF4-FFF2-40B4-BE49-F238E27FC236}">
                    <a16:creationId xmlns:a16="http://schemas.microsoft.com/office/drawing/2014/main" id="{BFE91903-02DD-20E6-4D5E-AC7947325559}"/>
                  </a:ext>
                </a:extLst>
              </p:cNvPr>
              <p:cNvSpPr/>
              <p:nvPr/>
            </p:nvSpPr>
            <p:spPr>
              <a:xfrm>
                <a:off x="6602735" y="2509723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5" name="Freeform 14758">
                <a:extLst>
                  <a:ext uri="{FF2B5EF4-FFF2-40B4-BE49-F238E27FC236}">
                    <a16:creationId xmlns:a16="http://schemas.microsoft.com/office/drawing/2014/main" id="{7AD1E072-9E65-D60E-EFE5-7BE6D6B2A8E9}"/>
                  </a:ext>
                </a:extLst>
              </p:cNvPr>
              <p:cNvSpPr/>
              <p:nvPr/>
            </p:nvSpPr>
            <p:spPr>
              <a:xfrm>
                <a:off x="6571360" y="254120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7" name="Graphic 10815">
              <a:extLst>
                <a:ext uri="{FF2B5EF4-FFF2-40B4-BE49-F238E27FC236}">
                  <a16:creationId xmlns:a16="http://schemas.microsoft.com/office/drawing/2014/main" id="{A0814E59-A4EF-D81E-3D3E-5EF05F50C6F9}"/>
                </a:ext>
              </a:extLst>
            </p:cNvPr>
            <p:cNvGrpSpPr/>
            <p:nvPr/>
          </p:nvGrpSpPr>
          <p:grpSpPr>
            <a:xfrm>
              <a:off x="7388633" y="2802313"/>
              <a:ext cx="60361" cy="60321"/>
              <a:chOff x="6579710" y="2509723"/>
              <a:chExt cx="62876" cy="62834"/>
            </a:xfrm>
          </p:grpSpPr>
          <p:sp>
            <p:nvSpPr>
              <p:cNvPr id="11332" name="Freeform 14760">
                <a:extLst>
                  <a:ext uri="{FF2B5EF4-FFF2-40B4-BE49-F238E27FC236}">
                    <a16:creationId xmlns:a16="http://schemas.microsoft.com/office/drawing/2014/main" id="{58D75AF3-B714-D9E9-07A2-B7E057EF5C98}"/>
                  </a:ext>
                </a:extLst>
              </p:cNvPr>
              <p:cNvSpPr/>
              <p:nvPr/>
            </p:nvSpPr>
            <p:spPr>
              <a:xfrm>
                <a:off x="6611211" y="2509723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3" name="Freeform 14761">
                <a:extLst>
                  <a:ext uri="{FF2B5EF4-FFF2-40B4-BE49-F238E27FC236}">
                    <a16:creationId xmlns:a16="http://schemas.microsoft.com/office/drawing/2014/main" id="{31AB190F-3337-D7E9-D17D-0E5DCDD38A0B}"/>
                  </a:ext>
                </a:extLst>
              </p:cNvPr>
              <p:cNvSpPr/>
              <p:nvPr/>
            </p:nvSpPr>
            <p:spPr>
              <a:xfrm>
                <a:off x="6579710" y="254120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8" name="Graphic 10815">
              <a:extLst>
                <a:ext uri="{FF2B5EF4-FFF2-40B4-BE49-F238E27FC236}">
                  <a16:creationId xmlns:a16="http://schemas.microsoft.com/office/drawing/2014/main" id="{F8E49012-5A40-650B-1E3B-3C86A02A72F3}"/>
                </a:ext>
              </a:extLst>
            </p:cNvPr>
            <p:cNvGrpSpPr/>
            <p:nvPr/>
          </p:nvGrpSpPr>
          <p:grpSpPr>
            <a:xfrm>
              <a:off x="7391426" y="2816756"/>
              <a:ext cx="60239" cy="60321"/>
              <a:chOff x="6582619" y="2524768"/>
              <a:chExt cx="62749" cy="62834"/>
            </a:xfrm>
          </p:grpSpPr>
          <p:sp>
            <p:nvSpPr>
              <p:cNvPr id="11330" name="Freeform 14763">
                <a:extLst>
                  <a:ext uri="{FF2B5EF4-FFF2-40B4-BE49-F238E27FC236}">
                    <a16:creationId xmlns:a16="http://schemas.microsoft.com/office/drawing/2014/main" id="{106DED3B-BBAA-F188-1A1F-810A4AF156CC}"/>
                  </a:ext>
                </a:extLst>
              </p:cNvPr>
              <p:cNvSpPr/>
              <p:nvPr/>
            </p:nvSpPr>
            <p:spPr>
              <a:xfrm>
                <a:off x="6613994" y="252476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1" name="Freeform 14764">
                <a:extLst>
                  <a:ext uri="{FF2B5EF4-FFF2-40B4-BE49-F238E27FC236}">
                    <a16:creationId xmlns:a16="http://schemas.microsoft.com/office/drawing/2014/main" id="{28F05D72-D8E5-E32E-5D05-C2568B0B4D40}"/>
                  </a:ext>
                </a:extLst>
              </p:cNvPr>
              <p:cNvSpPr/>
              <p:nvPr/>
            </p:nvSpPr>
            <p:spPr>
              <a:xfrm>
                <a:off x="6582619" y="255612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39" name="Graphic 10815">
              <a:extLst>
                <a:ext uri="{FF2B5EF4-FFF2-40B4-BE49-F238E27FC236}">
                  <a16:creationId xmlns:a16="http://schemas.microsoft.com/office/drawing/2014/main" id="{86F1987F-7478-E94A-86DF-6410F1A5D736}"/>
                </a:ext>
              </a:extLst>
            </p:cNvPr>
            <p:cNvGrpSpPr/>
            <p:nvPr/>
          </p:nvGrpSpPr>
          <p:grpSpPr>
            <a:xfrm>
              <a:off x="7399564" y="2816756"/>
              <a:ext cx="60239" cy="60321"/>
              <a:chOff x="6591096" y="2524768"/>
              <a:chExt cx="62749" cy="62834"/>
            </a:xfrm>
          </p:grpSpPr>
          <p:sp>
            <p:nvSpPr>
              <p:cNvPr id="11328" name="Freeform 14766">
                <a:extLst>
                  <a:ext uri="{FF2B5EF4-FFF2-40B4-BE49-F238E27FC236}">
                    <a16:creationId xmlns:a16="http://schemas.microsoft.com/office/drawing/2014/main" id="{49B3FDD6-08FF-96F3-B55A-49621AB92FA2}"/>
                  </a:ext>
                </a:extLst>
              </p:cNvPr>
              <p:cNvSpPr/>
              <p:nvPr/>
            </p:nvSpPr>
            <p:spPr>
              <a:xfrm>
                <a:off x="6622471" y="252476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9" name="Freeform 14767">
                <a:extLst>
                  <a:ext uri="{FF2B5EF4-FFF2-40B4-BE49-F238E27FC236}">
                    <a16:creationId xmlns:a16="http://schemas.microsoft.com/office/drawing/2014/main" id="{6D9C297B-1D5E-0B48-5334-970C5CFE83A2}"/>
                  </a:ext>
                </a:extLst>
              </p:cNvPr>
              <p:cNvSpPr/>
              <p:nvPr/>
            </p:nvSpPr>
            <p:spPr>
              <a:xfrm>
                <a:off x="6591096" y="255612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0" name="Graphic 10815">
              <a:extLst>
                <a:ext uri="{FF2B5EF4-FFF2-40B4-BE49-F238E27FC236}">
                  <a16:creationId xmlns:a16="http://schemas.microsoft.com/office/drawing/2014/main" id="{786DD042-FE14-1B72-48C9-01699F62E84A}"/>
                </a:ext>
              </a:extLst>
            </p:cNvPr>
            <p:cNvGrpSpPr/>
            <p:nvPr/>
          </p:nvGrpSpPr>
          <p:grpSpPr>
            <a:xfrm>
              <a:off x="7404058" y="2816756"/>
              <a:ext cx="60239" cy="60321"/>
              <a:chOff x="6595777" y="2524768"/>
              <a:chExt cx="62749" cy="62834"/>
            </a:xfrm>
          </p:grpSpPr>
          <p:sp>
            <p:nvSpPr>
              <p:cNvPr id="11326" name="Freeform 14769">
                <a:extLst>
                  <a:ext uri="{FF2B5EF4-FFF2-40B4-BE49-F238E27FC236}">
                    <a16:creationId xmlns:a16="http://schemas.microsoft.com/office/drawing/2014/main" id="{513FDE38-F86A-3B9D-8E73-807F6799C11E}"/>
                  </a:ext>
                </a:extLst>
              </p:cNvPr>
              <p:cNvSpPr/>
              <p:nvPr/>
            </p:nvSpPr>
            <p:spPr>
              <a:xfrm>
                <a:off x="6627151" y="252476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7" name="Freeform 14770">
                <a:extLst>
                  <a:ext uri="{FF2B5EF4-FFF2-40B4-BE49-F238E27FC236}">
                    <a16:creationId xmlns:a16="http://schemas.microsoft.com/office/drawing/2014/main" id="{17543375-176A-A7A4-F004-3992A18873D6}"/>
                  </a:ext>
                </a:extLst>
              </p:cNvPr>
              <p:cNvSpPr/>
              <p:nvPr/>
            </p:nvSpPr>
            <p:spPr>
              <a:xfrm>
                <a:off x="6595777" y="255612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1" name="Graphic 10815">
              <a:extLst>
                <a:ext uri="{FF2B5EF4-FFF2-40B4-BE49-F238E27FC236}">
                  <a16:creationId xmlns:a16="http://schemas.microsoft.com/office/drawing/2014/main" id="{2B871BA3-FD25-8920-3383-3C544DFAE0A2}"/>
                </a:ext>
              </a:extLst>
            </p:cNvPr>
            <p:cNvGrpSpPr/>
            <p:nvPr/>
          </p:nvGrpSpPr>
          <p:grpSpPr>
            <a:xfrm>
              <a:off x="7412196" y="2816756"/>
              <a:ext cx="60239" cy="60321"/>
              <a:chOff x="6604253" y="2524768"/>
              <a:chExt cx="62749" cy="62834"/>
            </a:xfrm>
          </p:grpSpPr>
          <p:sp>
            <p:nvSpPr>
              <p:cNvPr id="11324" name="Freeform 14772">
                <a:extLst>
                  <a:ext uri="{FF2B5EF4-FFF2-40B4-BE49-F238E27FC236}">
                    <a16:creationId xmlns:a16="http://schemas.microsoft.com/office/drawing/2014/main" id="{E40D2AC7-10A5-6D70-FD95-47366A60854A}"/>
                  </a:ext>
                </a:extLst>
              </p:cNvPr>
              <p:cNvSpPr/>
              <p:nvPr/>
            </p:nvSpPr>
            <p:spPr>
              <a:xfrm>
                <a:off x="6635628" y="252476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5" name="Freeform 14773">
                <a:extLst>
                  <a:ext uri="{FF2B5EF4-FFF2-40B4-BE49-F238E27FC236}">
                    <a16:creationId xmlns:a16="http://schemas.microsoft.com/office/drawing/2014/main" id="{4E352093-DAD4-9055-6E33-0453F4677181}"/>
                  </a:ext>
                </a:extLst>
              </p:cNvPr>
              <p:cNvSpPr/>
              <p:nvPr/>
            </p:nvSpPr>
            <p:spPr>
              <a:xfrm>
                <a:off x="6604253" y="255612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2" name="Graphic 10815">
              <a:extLst>
                <a:ext uri="{FF2B5EF4-FFF2-40B4-BE49-F238E27FC236}">
                  <a16:creationId xmlns:a16="http://schemas.microsoft.com/office/drawing/2014/main" id="{E3A86378-1561-6E80-EF22-77424586A147}"/>
                </a:ext>
              </a:extLst>
            </p:cNvPr>
            <p:cNvGrpSpPr/>
            <p:nvPr/>
          </p:nvGrpSpPr>
          <p:grpSpPr>
            <a:xfrm>
              <a:off x="7414866" y="2832049"/>
              <a:ext cx="60361" cy="60321"/>
              <a:chOff x="6607036" y="2540698"/>
              <a:chExt cx="62876" cy="62834"/>
            </a:xfrm>
          </p:grpSpPr>
          <p:sp>
            <p:nvSpPr>
              <p:cNvPr id="11322" name="Freeform 14775">
                <a:extLst>
                  <a:ext uri="{FF2B5EF4-FFF2-40B4-BE49-F238E27FC236}">
                    <a16:creationId xmlns:a16="http://schemas.microsoft.com/office/drawing/2014/main" id="{83B1ACB2-BFE1-B015-D8BB-E5BB52BA6F1E}"/>
                  </a:ext>
                </a:extLst>
              </p:cNvPr>
              <p:cNvSpPr/>
              <p:nvPr/>
            </p:nvSpPr>
            <p:spPr>
              <a:xfrm>
                <a:off x="6638411" y="254069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3" name="Freeform 14776">
                <a:extLst>
                  <a:ext uri="{FF2B5EF4-FFF2-40B4-BE49-F238E27FC236}">
                    <a16:creationId xmlns:a16="http://schemas.microsoft.com/office/drawing/2014/main" id="{7C5C3111-F5FB-3FB2-BF10-2DE5AB3290C3}"/>
                  </a:ext>
                </a:extLst>
              </p:cNvPr>
              <p:cNvSpPr/>
              <p:nvPr/>
            </p:nvSpPr>
            <p:spPr>
              <a:xfrm>
                <a:off x="6607036" y="257217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3" name="Graphic 10815">
              <a:extLst>
                <a:ext uri="{FF2B5EF4-FFF2-40B4-BE49-F238E27FC236}">
                  <a16:creationId xmlns:a16="http://schemas.microsoft.com/office/drawing/2014/main" id="{9280F182-028C-E5ED-FD91-C2B32EB28703}"/>
                </a:ext>
              </a:extLst>
            </p:cNvPr>
            <p:cNvGrpSpPr/>
            <p:nvPr/>
          </p:nvGrpSpPr>
          <p:grpSpPr>
            <a:xfrm>
              <a:off x="7423003" y="2832049"/>
              <a:ext cx="60239" cy="60321"/>
              <a:chOff x="6615512" y="2540698"/>
              <a:chExt cx="62749" cy="62834"/>
            </a:xfrm>
          </p:grpSpPr>
          <p:sp>
            <p:nvSpPr>
              <p:cNvPr id="11320" name="Freeform 14778">
                <a:extLst>
                  <a:ext uri="{FF2B5EF4-FFF2-40B4-BE49-F238E27FC236}">
                    <a16:creationId xmlns:a16="http://schemas.microsoft.com/office/drawing/2014/main" id="{C66F07BE-4279-D004-76BD-DF2970BDD41D}"/>
                  </a:ext>
                </a:extLst>
              </p:cNvPr>
              <p:cNvSpPr/>
              <p:nvPr/>
            </p:nvSpPr>
            <p:spPr>
              <a:xfrm>
                <a:off x="6646887" y="254069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1" name="Freeform 14779">
                <a:extLst>
                  <a:ext uri="{FF2B5EF4-FFF2-40B4-BE49-F238E27FC236}">
                    <a16:creationId xmlns:a16="http://schemas.microsoft.com/office/drawing/2014/main" id="{35C57693-ADC5-2D50-38A6-9B83B20B2B9B}"/>
                  </a:ext>
                </a:extLst>
              </p:cNvPr>
              <p:cNvSpPr/>
              <p:nvPr/>
            </p:nvSpPr>
            <p:spPr>
              <a:xfrm>
                <a:off x="6615512" y="2572179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4" name="Graphic 10815">
              <a:extLst>
                <a:ext uri="{FF2B5EF4-FFF2-40B4-BE49-F238E27FC236}">
                  <a16:creationId xmlns:a16="http://schemas.microsoft.com/office/drawing/2014/main" id="{3B688A4C-ECB1-3401-344F-7C9694303103}"/>
                </a:ext>
              </a:extLst>
            </p:cNvPr>
            <p:cNvGrpSpPr/>
            <p:nvPr/>
          </p:nvGrpSpPr>
          <p:grpSpPr>
            <a:xfrm>
              <a:off x="7425676" y="2840181"/>
              <a:ext cx="60361" cy="60321"/>
              <a:chOff x="6618296" y="2549169"/>
              <a:chExt cx="62876" cy="62834"/>
            </a:xfrm>
          </p:grpSpPr>
          <p:sp>
            <p:nvSpPr>
              <p:cNvPr id="11318" name="Freeform 14781">
                <a:extLst>
                  <a:ext uri="{FF2B5EF4-FFF2-40B4-BE49-F238E27FC236}">
                    <a16:creationId xmlns:a16="http://schemas.microsoft.com/office/drawing/2014/main" id="{9A28ACBC-825C-4D40-6865-CA034A39A919}"/>
                  </a:ext>
                </a:extLst>
              </p:cNvPr>
              <p:cNvSpPr/>
              <p:nvPr/>
            </p:nvSpPr>
            <p:spPr>
              <a:xfrm>
                <a:off x="6649670" y="254916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9" name="Freeform 14782">
                <a:extLst>
                  <a:ext uri="{FF2B5EF4-FFF2-40B4-BE49-F238E27FC236}">
                    <a16:creationId xmlns:a16="http://schemas.microsoft.com/office/drawing/2014/main" id="{89125E9B-0850-B3A2-CD3E-A6C786E0EF6B}"/>
                  </a:ext>
                </a:extLst>
              </p:cNvPr>
              <p:cNvSpPr/>
              <p:nvPr/>
            </p:nvSpPr>
            <p:spPr>
              <a:xfrm>
                <a:off x="6618296" y="258065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5" name="Graphic 10815">
              <a:extLst>
                <a:ext uri="{FF2B5EF4-FFF2-40B4-BE49-F238E27FC236}">
                  <a16:creationId xmlns:a16="http://schemas.microsoft.com/office/drawing/2014/main" id="{FE55023D-E249-1D57-7A43-0C2AE07BAF42}"/>
                </a:ext>
              </a:extLst>
            </p:cNvPr>
            <p:cNvGrpSpPr/>
            <p:nvPr/>
          </p:nvGrpSpPr>
          <p:grpSpPr>
            <a:xfrm>
              <a:off x="7433813" y="2840181"/>
              <a:ext cx="60361" cy="60321"/>
              <a:chOff x="6626772" y="2549169"/>
              <a:chExt cx="62876" cy="62834"/>
            </a:xfrm>
          </p:grpSpPr>
          <p:sp>
            <p:nvSpPr>
              <p:cNvPr id="11316" name="Freeform 14784">
                <a:extLst>
                  <a:ext uri="{FF2B5EF4-FFF2-40B4-BE49-F238E27FC236}">
                    <a16:creationId xmlns:a16="http://schemas.microsoft.com/office/drawing/2014/main" id="{B6176CD4-3A23-A400-71E4-5424A8785C49}"/>
                  </a:ext>
                </a:extLst>
              </p:cNvPr>
              <p:cNvSpPr/>
              <p:nvPr/>
            </p:nvSpPr>
            <p:spPr>
              <a:xfrm>
                <a:off x="6658147" y="254916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7" name="Freeform 14785">
                <a:extLst>
                  <a:ext uri="{FF2B5EF4-FFF2-40B4-BE49-F238E27FC236}">
                    <a16:creationId xmlns:a16="http://schemas.microsoft.com/office/drawing/2014/main" id="{9D0C183D-D8AE-947A-8FB5-9D105EC3106D}"/>
                  </a:ext>
                </a:extLst>
              </p:cNvPr>
              <p:cNvSpPr/>
              <p:nvPr/>
            </p:nvSpPr>
            <p:spPr>
              <a:xfrm>
                <a:off x="6626772" y="258065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6" name="Graphic 10815">
              <a:extLst>
                <a:ext uri="{FF2B5EF4-FFF2-40B4-BE49-F238E27FC236}">
                  <a16:creationId xmlns:a16="http://schemas.microsoft.com/office/drawing/2014/main" id="{2280B70D-653D-8BA5-E127-F60980767D24}"/>
                </a:ext>
              </a:extLst>
            </p:cNvPr>
            <p:cNvGrpSpPr/>
            <p:nvPr/>
          </p:nvGrpSpPr>
          <p:grpSpPr>
            <a:xfrm>
              <a:off x="7434663" y="2850983"/>
              <a:ext cx="60361" cy="60321"/>
              <a:chOff x="6627657" y="2560421"/>
              <a:chExt cx="62876" cy="62834"/>
            </a:xfrm>
          </p:grpSpPr>
          <p:sp>
            <p:nvSpPr>
              <p:cNvPr id="11314" name="Freeform 14787">
                <a:extLst>
                  <a:ext uri="{FF2B5EF4-FFF2-40B4-BE49-F238E27FC236}">
                    <a16:creationId xmlns:a16="http://schemas.microsoft.com/office/drawing/2014/main" id="{70F398D7-35F9-412E-3F50-56D40684D22C}"/>
                  </a:ext>
                </a:extLst>
              </p:cNvPr>
              <p:cNvSpPr/>
              <p:nvPr/>
            </p:nvSpPr>
            <p:spPr>
              <a:xfrm>
                <a:off x="6659159" y="256042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5" name="Freeform 14788">
                <a:extLst>
                  <a:ext uri="{FF2B5EF4-FFF2-40B4-BE49-F238E27FC236}">
                    <a16:creationId xmlns:a16="http://schemas.microsoft.com/office/drawing/2014/main" id="{48720E3D-3270-B6CD-8075-C929557AC803}"/>
                  </a:ext>
                </a:extLst>
              </p:cNvPr>
              <p:cNvSpPr/>
              <p:nvPr/>
            </p:nvSpPr>
            <p:spPr>
              <a:xfrm>
                <a:off x="6627657" y="259190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7" name="Graphic 10815">
              <a:extLst>
                <a:ext uri="{FF2B5EF4-FFF2-40B4-BE49-F238E27FC236}">
                  <a16:creationId xmlns:a16="http://schemas.microsoft.com/office/drawing/2014/main" id="{E6FF2A0D-7B38-FC04-89D9-24B6F03ECD72}"/>
                </a:ext>
              </a:extLst>
            </p:cNvPr>
            <p:cNvGrpSpPr/>
            <p:nvPr/>
          </p:nvGrpSpPr>
          <p:grpSpPr>
            <a:xfrm>
              <a:off x="7442801" y="2850983"/>
              <a:ext cx="60361" cy="60321"/>
              <a:chOff x="6636134" y="2560421"/>
              <a:chExt cx="62876" cy="62834"/>
            </a:xfrm>
          </p:grpSpPr>
          <p:sp>
            <p:nvSpPr>
              <p:cNvPr id="11312" name="Freeform 14790">
                <a:extLst>
                  <a:ext uri="{FF2B5EF4-FFF2-40B4-BE49-F238E27FC236}">
                    <a16:creationId xmlns:a16="http://schemas.microsoft.com/office/drawing/2014/main" id="{2A7DE961-498A-1188-459C-93BCBB25F9A4}"/>
                  </a:ext>
                </a:extLst>
              </p:cNvPr>
              <p:cNvSpPr/>
              <p:nvPr/>
            </p:nvSpPr>
            <p:spPr>
              <a:xfrm>
                <a:off x="6667635" y="256042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3" name="Freeform 14791">
                <a:extLst>
                  <a:ext uri="{FF2B5EF4-FFF2-40B4-BE49-F238E27FC236}">
                    <a16:creationId xmlns:a16="http://schemas.microsoft.com/office/drawing/2014/main" id="{89CD825D-C039-F9FD-3888-C95B60416B4F}"/>
                  </a:ext>
                </a:extLst>
              </p:cNvPr>
              <p:cNvSpPr/>
              <p:nvPr/>
            </p:nvSpPr>
            <p:spPr>
              <a:xfrm>
                <a:off x="6636134" y="259190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8" name="Graphic 10815">
              <a:extLst>
                <a:ext uri="{FF2B5EF4-FFF2-40B4-BE49-F238E27FC236}">
                  <a16:creationId xmlns:a16="http://schemas.microsoft.com/office/drawing/2014/main" id="{855A3218-2EBA-4C88-2801-84C1E6A1A406}"/>
                </a:ext>
              </a:extLst>
            </p:cNvPr>
            <p:cNvGrpSpPr/>
            <p:nvPr/>
          </p:nvGrpSpPr>
          <p:grpSpPr>
            <a:xfrm>
              <a:off x="7449115" y="2860935"/>
              <a:ext cx="60361" cy="60321"/>
              <a:chOff x="6642712" y="2570788"/>
              <a:chExt cx="62876" cy="62834"/>
            </a:xfrm>
          </p:grpSpPr>
          <p:sp>
            <p:nvSpPr>
              <p:cNvPr id="11310" name="Freeform 14793">
                <a:extLst>
                  <a:ext uri="{FF2B5EF4-FFF2-40B4-BE49-F238E27FC236}">
                    <a16:creationId xmlns:a16="http://schemas.microsoft.com/office/drawing/2014/main" id="{F89A458E-F8E8-4ACE-2956-29A90A555403}"/>
                  </a:ext>
                </a:extLst>
              </p:cNvPr>
              <p:cNvSpPr/>
              <p:nvPr/>
            </p:nvSpPr>
            <p:spPr>
              <a:xfrm>
                <a:off x="6674214" y="257078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1" name="Freeform 14794">
                <a:extLst>
                  <a:ext uri="{FF2B5EF4-FFF2-40B4-BE49-F238E27FC236}">
                    <a16:creationId xmlns:a16="http://schemas.microsoft.com/office/drawing/2014/main" id="{0191080D-54A1-B2F5-957E-4423EF069EBE}"/>
                  </a:ext>
                </a:extLst>
              </p:cNvPr>
              <p:cNvSpPr/>
              <p:nvPr/>
            </p:nvSpPr>
            <p:spPr>
              <a:xfrm>
                <a:off x="6642712" y="260226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49" name="Graphic 10815">
              <a:extLst>
                <a:ext uri="{FF2B5EF4-FFF2-40B4-BE49-F238E27FC236}">
                  <a16:creationId xmlns:a16="http://schemas.microsoft.com/office/drawing/2014/main" id="{787581FA-700A-54F8-5718-A21D92E84C2D}"/>
                </a:ext>
              </a:extLst>
            </p:cNvPr>
            <p:cNvGrpSpPr/>
            <p:nvPr/>
          </p:nvGrpSpPr>
          <p:grpSpPr>
            <a:xfrm>
              <a:off x="7457254" y="2860935"/>
              <a:ext cx="60361" cy="60321"/>
              <a:chOff x="6651189" y="2570788"/>
              <a:chExt cx="62876" cy="62834"/>
            </a:xfrm>
          </p:grpSpPr>
          <p:sp>
            <p:nvSpPr>
              <p:cNvPr id="11308" name="Freeform 14796">
                <a:extLst>
                  <a:ext uri="{FF2B5EF4-FFF2-40B4-BE49-F238E27FC236}">
                    <a16:creationId xmlns:a16="http://schemas.microsoft.com/office/drawing/2014/main" id="{6791A4B6-AA0F-DDFF-3FE4-F468E629A662}"/>
                  </a:ext>
                </a:extLst>
              </p:cNvPr>
              <p:cNvSpPr/>
              <p:nvPr/>
            </p:nvSpPr>
            <p:spPr>
              <a:xfrm>
                <a:off x="6682564" y="257078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9" name="Freeform 14797">
                <a:extLst>
                  <a:ext uri="{FF2B5EF4-FFF2-40B4-BE49-F238E27FC236}">
                    <a16:creationId xmlns:a16="http://schemas.microsoft.com/office/drawing/2014/main" id="{986008FB-35BD-9417-C44E-23D8D849103E}"/>
                  </a:ext>
                </a:extLst>
              </p:cNvPr>
              <p:cNvSpPr/>
              <p:nvPr/>
            </p:nvSpPr>
            <p:spPr>
              <a:xfrm>
                <a:off x="6651189" y="260226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0" name="Graphic 10815">
              <a:extLst>
                <a:ext uri="{FF2B5EF4-FFF2-40B4-BE49-F238E27FC236}">
                  <a16:creationId xmlns:a16="http://schemas.microsoft.com/office/drawing/2014/main" id="{F8F86913-89E6-C2F3-4152-1FC30BCA6477}"/>
                </a:ext>
              </a:extLst>
            </p:cNvPr>
            <p:cNvGrpSpPr/>
            <p:nvPr/>
          </p:nvGrpSpPr>
          <p:grpSpPr>
            <a:xfrm>
              <a:off x="7462719" y="2867247"/>
              <a:ext cx="60239" cy="60321"/>
              <a:chOff x="6656882" y="2577363"/>
              <a:chExt cx="62749" cy="62834"/>
            </a:xfrm>
          </p:grpSpPr>
          <p:sp>
            <p:nvSpPr>
              <p:cNvPr id="11306" name="Freeform 14799">
                <a:extLst>
                  <a:ext uri="{FF2B5EF4-FFF2-40B4-BE49-F238E27FC236}">
                    <a16:creationId xmlns:a16="http://schemas.microsoft.com/office/drawing/2014/main" id="{836113F0-5493-07DC-DD67-008769738C4D}"/>
                  </a:ext>
                </a:extLst>
              </p:cNvPr>
              <p:cNvSpPr/>
              <p:nvPr/>
            </p:nvSpPr>
            <p:spPr>
              <a:xfrm>
                <a:off x="6688257" y="2577363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7" name="Freeform 14800">
                <a:extLst>
                  <a:ext uri="{FF2B5EF4-FFF2-40B4-BE49-F238E27FC236}">
                    <a16:creationId xmlns:a16="http://schemas.microsoft.com/office/drawing/2014/main" id="{04A8AC05-74E5-1887-818D-C84E373DFD97}"/>
                  </a:ext>
                </a:extLst>
              </p:cNvPr>
              <p:cNvSpPr/>
              <p:nvPr/>
            </p:nvSpPr>
            <p:spPr>
              <a:xfrm>
                <a:off x="6656882" y="260884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1" name="Graphic 10815">
              <a:extLst>
                <a:ext uri="{FF2B5EF4-FFF2-40B4-BE49-F238E27FC236}">
                  <a16:creationId xmlns:a16="http://schemas.microsoft.com/office/drawing/2014/main" id="{C790D3BE-F54F-734C-416F-4D923056AA9D}"/>
                </a:ext>
              </a:extLst>
            </p:cNvPr>
            <p:cNvGrpSpPr/>
            <p:nvPr/>
          </p:nvGrpSpPr>
          <p:grpSpPr>
            <a:xfrm>
              <a:off x="7470856" y="2867247"/>
              <a:ext cx="60239" cy="60321"/>
              <a:chOff x="6665358" y="2577363"/>
              <a:chExt cx="62749" cy="62834"/>
            </a:xfrm>
          </p:grpSpPr>
          <p:sp>
            <p:nvSpPr>
              <p:cNvPr id="11304" name="Freeform 14802">
                <a:extLst>
                  <a:ext uri="{FF2B5EF4-FFF2-40B4-BE49-F238E27FC236}">
                    <a16:creationId xmlns:a16="http://schemas.microsoft.com/office/drawing/2014/main" id="{4F15E138-38ED-67CD-F244-FA3E12A28F97}"/>
                  </a:ext>
                </a:extLst>
              </p:cNvPr>
              <p:cNvSpPr/>
              <p:nvPr/>
            </p:nvSpPr>
            <p:spPr>
              <a:xfrm>
                <a:off x="6696733" y="2577363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5" name="Freeform 14803">
                <a:extLst>
                  <a:ext uri="{FF2B5EF4-FFF2-40B4-BE49-F238E27FC236}">
                    <a16:creationId xmlns:a16="http://schemas.microsoft.com/office/drawing/2014/main" id="{9AB665F6-7DA4-CA70-9F6A-A0DBA2CF2F40}"/>
                  </a:ext>
                </a:extLst>
              </p:cNvPr>
              <p:cNvSpPr/>
              <p:nvPr/>
            </p:nvSpPr>
            <p:spPr>
              <a:xfrm>
                <a:off x="6665358" y="260884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2" name="Graphic 10815">
              <a:extLst>
                <a:ext uri="{FF2B5EF4-FFF2-40B4-BE49-F238E27FC236}">
                  <a16:creationId xmlns:a16="http://schemas.microsoft.com/office/drawing/2014/main" id="{2BF3ADCD-C06D-C3F7-EE90-F261AC8D6612}"/>
                </a:ext>
              </a:extLst>
            </p:cNvPr>
            <p:cNvGrpSpPr/>
            <p:nvPr/>
          </p:nvGrpSpPr>
          <p:grpSpPr>
            <a:xfrm>
              <a:off x="7477170" y="2877200"/>
              <a:ext cx="60239" cy="60321"/>
              <a:chOff x="6671937" y="2587730"/>
              <a:chExt cx="62749" cy="62834"/>
            </a:xfrm>
          </p:grpSpPr>
          <p:sp>
            <p:nvSpPr>
              <p:cNvPr id="11302" name="Freeform 14805">
                <a:extLst>
                  <a:ext uri="{FF2B5EF4-FFF2-40B4-BE49-F238E27FC236}">
                    <a16:creationId xmlns:a16="http://schemas.microsoft.com/office/drawing/2014/main" id="{81F1C1A0-CFDC-A5BB-4C0E-DB18300A0174}"/>
                  </a:ext>
                </a:extLst>
              </p:cNvPr>
              <p:cNvSpPr/>
              <p:nvPr/>
            </p:nvSpPr>
            <p:spPr>
              <a:xfrm>
                <a:off x="6703311" y="258773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3" name="Freeform 14806">
                <a:extLst>
                  <a:ext uri="{FF2B5EF4-FFF2-40B4-BE49-F238E27FC236}">
                    <a16:creationId xmlns:a16="http://schemas.microsoft.com/office/drawing/2014/main" id="{34921783-A2C9-04D1-AEA2-6CFE9A692A27}"/>
                  </a:ext>
                </a:extLst>
              </p:cNvPr>
              <p:cNvSpPr/>
              <p:nvPr/>
            </p:nvSpPr>
            <p:spPr>
              <a:xfrm>
                <a:off x="6671937" y="261908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3" name="Graphic 10815">
              <a:extLst>
                <a:ext uri="{FF2B5EF4-FFF2-40B4-BE49-F238E27FC236}">
                  <a16:creationId xmlns:a16="http://schemas.microsoft.com/office/drawing/2014/main" id="{465C0BCA-3E72-8FC9-B305-3EADCFBE76A0}"/>
                </a:ext>
              </a:extLst>
            </p:cNvPr>
            <p:cNvGrpSpPr/>
            <p:nvPr/>
          </p:nvGrpSpPr>
          <p:grpSpPr>
            <a:xfrm>
              <a:off x="7485186" y="2877200"/>
              <a:ext cx="60361" cy="60321"/>
              <a:chOff x="6680286" y="2587730"/>
              <a:chExt cx="62876" cy="62834"/>
            </a:xfrm>
          </p:grpSpPr>
          <p:sp>
            <p:nvSpPr>
              <p:cNvPr id="11300" name="Freeform 14808">
                <a:extLst>
                  <a:ext uri="{FF2B5EF4-FFF2-40B4-BE49-F238E27FC236}">
                    <a16:creationId xmlns:a16="http://schemas.microsoft.com/office/drawing/2014/main" id="{961E4393-AEE2-BFA1-13B8-60C68BF729C8}"/>
                  </a:ext>
                </a:extLst>
              </p:cNvPr>
              <p:cNvSpPr/>
              <p:nvPr/>
            </p:nvSpPr>
            <p:spPr>
              <a:xfrm>
                <a:off x="6711788" y="258773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1" name="Freeform 14809">
                <a:extLst>
                  <a:ext uri="{FF2B5EF4-FFF2-40B4-BE49-F238E27FC236}">
                    <a16:creationId xmlns:a16="http://schemas.microsoft.com/office/drawing/2014/main" id="{B844205A-1CFF-D65C-AC19-7A7BC8C7B580}"/>
                  </a:ext>
                </a:extLst>
              </p:cNvPr>
              <p:cNvSpPr/>
              <p:nvPr/>
            </p:nvSpPr>
            <p:spPr>
              <a:xfrm>
                <a:off x="6680286" y="261908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4" name="Graphic 10815">
              <a:extLst>
                <a:ext uri="{FF2B5EF4-FFF2-40B4-BE49-F238E27FC236}">
                  <a16:creationId xmlns:a16="http://schemas.microsoft.com/office/drawing/2014/main" id="{4B9B5BB0-298C-26E0-B484-B5EE4916755B}"/>
                </a:ext>
              </a:extLst>
            </p:cNvPr>
            <p:cNvGrpSpPr/>
            <p:nvPr/>
          </p:nvGrpSpPr>
          <p:grpSpPr>
            <a:xfrm>
              <a:off x="7487009" y="2888972"/>
              <a:ext cx="60361" cy="60200"/>
              <a:chOff x="6682184" y="2599993"/>
              <a:chExt cx="62876" cy="62708"/>
            </a:xfrm>
          </p:grpSpPr>
          <p:sp>
            <p:nvSpPr>
              <p:cNvPr id="11298" name="Freeform 14811">
                <a:extLst>
                  <a:ext uri="{FF2B5EF4-FFF2-40B4-BE49-F238E27FC236}">
                    <a16:creationId xmlns:a16="http://schemas.microsoft.com/office/drawing/2014/main" id="{39008B8D-9712-F983-DFD2-B0077FCC7F45}"/>
                  </a:ext>
                </a:extLst>
              </p:cNvPr>
              <p:cNvSpPr/>
              <p:nvPr/>
            </p:nvSpPr>
            <p:spPr>
              <a:xfrm>
                <a:off x="6713685" y="259999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9" name="Freeform 14812">
                <a:extLst>
                  <a:ext uri="{FF2B5EF4-FFF2-40B4-BE49-F238E27FC236}">
                    <a16:creationId xmlns:a16="http://schemas.microsoft.com/office/drawing/2014/main" id="{3FE9B516-4E40-387D-EDEB-B6B6E4370981}"/>
                  </a:ext>
                </a:extLst>
              </p:cNvPr>
              <p:cNvSpPr/>
              <p:nvPr/>
            </p:nvSpPr>
            <p:spPr>
              <a:xfrm>
                <a:off x="6682184" y="263134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5" name="Graphic 10815">
              <a:extLst>
                <a:ext uri="{FF2B5EF4-FFF2-40B4-BE49-F238E27FC236}">
                  <a16:creationId xmlns:a16="http://schemas.microsoft.com/office/drawing/2014/main" id="{3562DB2A-CECA-41B3-BE8C-C26FA575A0CA}"/>
                </a:ext>
              </a:extLst>
            </p:cNvPr>
            <p:cNvGrpSpPr/>
            <p:nvPr/>
          </p:nvGrpSpPr>
          <p:grpSpPr>
            <a:xfrm>
              <a:off x="7495145" y="2888972"/>
              <a:ext cx="60361" cy="60200"/>
              <a:chOff x="6690660" y="2599993"/>
              <a:chExt cx="62876" cy="62708"/>
            </a:xfrm>
          </p:grpSpPr>
          <p:sp>
            <p:nvSpPr>
              <p:cNvPr id="11296" name="Freeform 14814">
                <a:extLst>
                  <a:ext uri="{FF2B5EF4-FFF2-40B4-BE49-F238E27FC236}">
                    <a16:creationId xmlns:a16="http://schemas.microsoft.com/office/drawing/2014/main" id="{2C31B038-3525-5C27-5199-97A86056C6FF}"/>
                  </a:ext>
                </a:extLst>
              </p:cNvPr>
              <p:cNvSpPr/>
              <p:nvPr/>
            </p:nvSpPr>
            <p:spPr>
              <a:xfrm>
                <a:off x="6722162" y="259999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7" name="Freeform 14815">
                <a:extLst>
                  <a:ext uri="{FF2B5EF4-FFF2-40B4-BE49-F238E27FC236}">
                    <a16:creationId xmlns:a16="http://schemas.microsoft.com/office/drawing/2014/main" id="{BFC23640-0342-CD9D-3F16-829BDADBE7A3}"/>
                  </a:ext>
                </a:extLst>
              </p:cNvPr>
              <p:cNvSpPr/>
              <p:nvPr/>
            </p:nvSpPr>
            <p:spPr>
              <a:xfrm>
                <a:off x="6690660" y="263134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6" name="Graphic 10815">
              <a:extLst>
                <a:ext uri="{FF2B5EF4-FFF2-40B4-BE49-F238E27FC236}">
                  <a16:creationId xmlns:a16="http://schemas.microsoft.com/office/drawing/2014/main" id="{654A1FFD-8C8E-F042-206C-A85EB17EFE1A}"/>
                </a:ext>
              </a:extLst>
            </p:cNvPr>
            <p:cNvGrpSpPr/>
            <p:nvPr/>
          </p:nvGrpSpPr>
          <p:grpSpPr>
            <a:xfrm>
              <a:off x="7494296" y="2898805"/>
              <a:ext cx="60239" cy="60321"/>
              <a:chOff x="6689775" y="2610234"/>
              <a:chExt cx="62749" cy="62834"/>
            </a:xfrm>
          </p:grpSpPr>
          <p:sp>
            <p:nvSpPr>
              <p:cNvPr id="11294" name="Freeform 14817">
                <a:extLst>
                  <a:ext uri="{FF2B5EF4-FFF2-40B4-BE49-F238E27FC236}">
                    <a16:creationId xmlns:a16="http://schemas.microsoft.com/office/drawing/2014/main" id="{0600162D-191D-CDE3-FF54-E4D2B6F993D9}"/>
                  </a:ext>
                </a:extLst>
              </p:cNvPr>
              <p:cNvSpPr/>
              <p:nvPr/>
            </p:nvSpPr>
            <p:spPr>
              <a:xfrm>
                <a:off x="6721150" y="26102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5" name="Freeform 14818">
                <a:extLst>
                  <a:ext uri="{FF2B5EF4-FFF2-40B4-BE49-F238E27FC236}">
                    <a16:creationId xmlns:a16="http://schemas.microsoft.com/office/drawing/2014/main" id="{F8B8124D-DD94-A1F9-55C2-611BB164026E}"/>
                  </a:ext>
                </a:extLst>
              </p:cNvPr>
              <p:cNvSpPr/>
              <p:nvPr/>
            </p:nvSpPr>
            <p:spPr>
              <a:xfrm>
                <a:off x="6689775" y="264171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7" name="Graphic 10815">
              <a:extLst>
                <a:ext uri="{FF2B5EF4-FFF2-40B4-BE49-F238E27FC236}">
                  <a16:creationId xmlns:a16="http://schemas.microsoft.com/office/drawing/2014/main" id="{A0C4DFBC-7B2F-085C-A1A2-4A62E1D97526}"/>
                </a:ext>
              </a:extLst>
            </p:cNvPr>
            <p:cNvGrpSpPr/>
            <p:nvPr/>
          </p:nvGrpSpPr>
          <p:grpSpPr>
            <a:xfrm>
              <a:off x="7502433" y="2898805"/>
              <a:ext cx="60239" cy="60321"/>
              <a:chOff x="6698251" y="2610234"/>
              <a:chExt cx="62749" cy="62834"/>
            </a:xfrm>
          </p:grpSpPr>
          <p:sp>
            <p:nvSpPr>
              <p:cNvPr id="11292" name="Freeform 14820">
                <a:extLst>
                  <a:ext uri="{FF2B5EF4-FFF2-40B4-BE49-F238E27FC236}">
                    <a16:creationId xmlns:a16="http://schemas.microsoft.com/office/drawing/2014/main" id="{2D1901D9-4745-C03F-F1C7-B79968691750}"/>
                  </a:ext>
                </a:extLst>
              </p:cNvPr>
              <p:cNvSpPr/>
              <p:nvPr/>
            </p:nvSpPr>
            <p:spPr>
              <a:xfrm>
                <a:off x="6729626" y="26102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3" name="Freeform 14821">
                <a:extLst>
                  <a:ext uri="{FF2B5EF4-FFF2-40B4-BE49-F238E27FC236}">
                    <a16:creationId xmlns:a16="http://schemas.microsoft.com/office/drawing/2014/main" id="{15B557C1-7155-E87A-F265-80F9FCB77F68}"/>
                  </a:ext>
                </a:extLst>
              </p:cNvPr>
              <p:cNvSpPr/>
              <p:nvPr/>
            </p:nvSpPr>
            <p:spPr>
              <a:xfrm>
                <a:off x="6698251" y="264171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8" name="Graphic 10815">
              <a:extLst>
                <a:ext uri="{FF2B5EF4-FFF2-40B4-BE49-F238E27FC236}">
                  <a16:creationId xmlns:a16="http://schemas.microsoft.com/office/drawing/2014/main" id="{90206E9F-7FE0-2760-AB6E-479757DA4074}"/>
                </a:ext>
              </a:extLst>
            </p:cNvPr>
            <p:cNvGrpSpPr/>
            <p:nvPr/>
          </p:nvGrpSpPr>
          <p:grpSpPr>
            <a:xfrm>
              <a:off x="7505105" y="2898805"/>
              <a:ext cx="60361" cy="60321"/>
              <a:chOff x="6701034" y="2610234"/>
              <a:chExt cx="62876" cy="62834"/>
            </a:xfrm>
          </p:grpSpPr>
          <p:sp>
            <p:nvSpPr>
              <p:cNvPr id="11290" name="Freeform 14823">
                <a:extLst>
                  <a:ext uri="{FF2B5EF4-FFF2-40B4-BE49-F238E27FC236}">
                    <a16:creationId xmlns:a16="http://schemas.microsoft.com/office/drawing/2014/main" id="{001B0B2A-E055-7345-7F7E-89B7E937491D}"/>
                  </a:ext>
                </a:extLst>
              </p:cNvPr>
              <p:cNvSpPr/>
              <p:nvPr/>
            </p:nvSpPr>
            <p:spPr>
              <a:xfrm>
                <a:off x="6732409" y="26102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1" name="Freeform 14824">
                <a:extLst>
                  <a:ext uri="{FF2B5EF4-FFF2-40B4-BE49-F238E27FC236}">
                    <a16:creationId xmlns:a16="http://schemas.microsoft.com/office/drawing/2014/main" id="{1A3BA3BB-A433-3194-B3D1-13A43A23F14C}"/>
                  </a:ext>
                </a:extLst>
              </p:cNvPr>
              <p:cNvSpPr/>
              <p:nvPr/>
            </p:nvSpPr>
            <p:spPr>
              <a:xfrm>
                <a:off x="6701034" y="264171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59" name="Graphic 10815">
              <a:extLst>
                <a:ext uri="{FF2B5EF4-FFF2-40B4-BE49-F238E27FC236}">
                  <a16:creationId xmlns:a16="http://schemas.microsoft.com/office/drawing/2014/main" id="{55F70A16-328D-C52F-1447-F21BBC2E922E}"/>
                </a:ext>
              </a:extLst>
            </p:cNvPr>
            <p:cNvGrpSpPr/>
            <p:nvPr/>
          </p:nvGrpSpPr>
          <p:grpSpPr>
            <a:xfrm>
              <a:off x="7513241" y="2898805"/>
              <a:ext cx="60239" cy="60321"/>
              <a:chOff x="6709510" y="2610234"/>
              <a:chExt cx="62749" cy="62834"/>
            </a:xfrm>
          </p:grpSpPr>
          <p:sp>
            <p:nvSpPr>
              <p:cNvPr id="11288" name="Freeform 14826">
                <a:extLst>
                  <a:ext uri="{FF2B5EF4-FFF2-40B4-BE49-F238E27FC236}">
                    <a16:creationId xmlns:a16="http://schemas.microsoft.com/office/drawing/2014/main" id="{FB376F5A-89FC-B069-64C9-32C9E5539535}"/>
                  </a:ext>
                </a:extLst>
              </p:cNvPr>
              <p:cNvSpPr/>
              <p:nvPr/>
            </p:nvSpPr>
            <p:spPr>
              <a:xfrm>
                <a:off x="6740885" y="26102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9" name="Freeform 14827">
                <a:extLst>
                  <a:ext uri="{FF2B5EF4-FFF2-40B4-BE49-F238E27FC236}">
                    <a16:creationId xmlns:a16="http://schemas.microsoft.com/office/drawing/2014/main" id="{A5C041A8-5E7B-D6F9-1B7B-033A7AD911AF}"/>
                  </a:ext>
                </a:extLst>
              </p:cNvPr>
              <p:cNvSpPr/>
              <p:nvPr/>
            </p:nvSpPr>
            <p:spPr>
              <a:xfrm>
                <a:off x="6709510" y="264171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0" name="Graphic 10815">
              <a:extLst>
                <a:ext uri="{FF2B5EF4-FFF2-40B4-BE49-F238E27FC236}">
                  <a16:creationId xmlns:a16="http://schemas.microsoft.com/office/drawing/2014/main" id="{B81F9238-DB92-231F-1CC5-BD3ACCC6DB4E}"/>
                </a:ext>
              </a:extLst>
            </p:cNvPr>
            <p:cNvGrpSpPr/>
            <p:nvPr/>
          </p:nvGrpSpPr>
          <p:grpSpPr>
            <a:xfrm>
              <a:off x="7515064" y="2909607"/>
              <a:ext cx="60239" cy="60321"/>
              <a:chOff x="6711408" y="2621486"/>
              <a:chExt cx="62749" cy="62834"/>
            </a:xfrm>
          </p:grpSpPr>
          <p:sp>
            <p:nvSpPr>
              <p:cNvPr id="11286" name="Freeform 14829">
                <a:extLst>
                  <a:ext uri="{FF2B5EF4-FFF2-40B4-BE49-F238E27FC236}">
                    <a16:creationId xmlns:a16="http://schemas.microsoft.com/office/drawing/2014/main" id="{A56E3474-7229-6098-F3D7-5A97EA0939E0}"/>
                  </a:ext>
                </a:extLst>
              </p:cNvPr>
              <p:cNvSpPr/>
              <p:nvPr/>
            </p:nvSpPr>
            <p:spPr>
              <a:xfrm>
                <a:off x="6742783" y="262148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7" name="Freeform 14830">
                <a:extLst>
                  <a:ext uri="{FF2B5EF4-FFF2-40B4-BE49-F238E27FC236}">
                    <a16:creationId xmlns:a16="http://schemas.microsoft.com/office/drawing/2014/main" id="{9CC691D8-2116-CACA-ABF3-A9CC6A4F1ED6}"/>
                  </a:ext>
                </a:extLst>
              </p:cNvPr>
              <p:cNvSpPr/>
              <p:nvPr/>
            </p:nvSpPr>
            <p:spPr>
              <a:xfrm>
                <a:off x="6711408" y="2652967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1" name="Graphic 10815">
              <a:extLst>
                <a:ext uri="{FF2B5EF4-FFF2-40B4-BE49-F238E27FC236}">
                  <a16:creationId xmlns:a16="http://schemas.microsoft.com/office/drawing/2014/main" id="{84CE79F2-A28C-4A98-3D39-C86178611DE7}"/>
                </a:ext>
              </a:extLst>
            </p:cNvPr>
            <p:cNvGrpSpPr/>
            <p:nvPr/>
          </p:nvGrpSpPr>
          <p:grpSpPr>
            <a:xfrm>
              <a:off x="7523201" y="2909607"/>
              <a:ext cx="60239" cy="60321"/>
              <a:chOff x="6719884" y="2621486"/>
              <a:chExt cx="62749" cy="62834"/>
            </a:xfrm>
          </p:grpSpPr>
          <p:sp>
            <p:nvSpPr>
              <p:cNvPr id="11284" name="Freeform 14832">
                <a:extLst>
                  <a:ext uri="{FF2B5EF4-FFF2-40B4-BE49-F238E27FC236}">
                    <a16:creationId xmlns:a16="http://schemas.microsoft.com/office/drawing/2014/main" id="{952FFC69-5DFC-5391-B5B6-A480771D5539}"/>
                  </a:ext>
                </a:extLst>
              </p:cNvPr>
              <p:cNvSpPr/>
              <p:nvPr/>
            </p:nvSpPr>
            <p:spPr>
              <a:xfrm>
                <a:off x="6751259" y="262148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5" name="Freeform 14833">
                <a:extLst>
                  <a:ext uri="{FF2B5EF4-FFF2-40B4-BE49-F238E27FC236}">
                    <a16:creationId xmlns:a16="http://schemas.microsoft.com/office/drawing/2014/main" id="{41295B2E-FA39-753F-DB7A-213D43CC843D}"/>
                  </a:ext>
                </a:extLst>
              </p:cNvPr>
              <p:cNvSpPr/>
              <p:nvPr/>
            </p:nvSpPr>
            <p:spPr>
              <a:xfrm>
                <a:off x="6719884" y="2652967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2" name="Graphic 10815">
              <a:extLst>
                <a:ext uri="{FF2B5EF4-FFF2-40B4-BE49-F238E27FC236}">
                  <a16:creationId xmlns:a16="http://schemas.microsoft.com/office/drawing/2014/main" id="{6CF0D964-5740-C83A-352A-D5846AE30B9D}"/>
                </a:ext>
              </a:extLst>
            </p:cNvPr>
            <p:cNvGrpSpPr/>
            <p:nvPr/>
          </p:nvGrpSpPr>
          <p:grpSpPr>
            <a:xfrm>
              <a:off x="7523201" y="2922229"/>
              <a:ext cx="60239" cy="60321"/>
              <a:chOff x="6719884" y="2634635"/>
              <a:chExt cx="62749" cy="62834"/>
            </a:xfrm>
          </p:grpSpPr>
          <p:sp>
            <p:nvSpPr>
              <p:cNvPr id="11282" name="Freeform 14835">
                <a:extLst>
                  <a:ext uri="{FF2B5EF4-FFF2-40B4-BE49-F238E27FC236}">
                    <a16:creationId xmlns:a16="http://schemas.microsoft.com/office/drawing/2014/main" id="{503F0C91-7CA4-A3D5-BBA8-3BEA028F0645}"/>
                  </a:ext>
                </a:extLst>
              </p:cNvPr>
              <p:cNvSpPr/>
              <p:nvPr/>
            </p:nvSpPr>
            <p:spPr>
              <a:xfrm>
                <a:off x="6751259" y="263463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3" name="Freeform 14836">
                <a:extLst>
                  <a:ext uri="{FF2B5EF4-FFF2-40B4-BE49-F238E27FC236}">
                    <a16:creationId xmlns:a16="http://schemas.microsoft.com/office/drawing/2014/main" id="{C57E1776-AD96-358C-5760-5CB9758DFEBD}"/>
                  </a:ext>
                </a:extLst>
              </p:cNvPr>
              <p:cNvSpPr/>
              <p:nvPr/>
            </p:nvSpPr>
            <p:spPr>
              <a:xfrm>
                <a:off x="6719884" y="266611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3" name="Graphic 10815">
              <a:extLst>
                <a:ext uri="{FF2B5EF4-FFF2-40B4-BE49-F238E27FC236}">
                  <a16:creationId xmlns:a16="http://schemas.microsoft.com/office/drawing/2014/main" id="{F2244573-478E-A281-E1B5-8A86E5D3324C}"/>
                </a:ext>
              </a:extLst>
            </p:cNvPr>
            <p:cNvGrpSpPr/>
            <p:nvPr/>
          </p:nvGrpSpPr>
          <p:grpSpPr>
            <a:xfrm>
              <a:off x="7531217" y="2922229"/>
              <a:ext cx="60361" cy="60321"/>
              <a:chOff x="6728234" y="2634635"/>
              <a:chExt cx="62876" cy="62834"/>
            </a:xfrm>
          </p:grpSpPr>
          <p:sp>
            <p:nvSpPr>
              <p:cNvPr id="11280" name="Freeform 14838">
                <a:extLst>
                  <a:ext uri="{FF2B5EF4-FFF2-40B4-BE49-F238E27FC236}">
                    <a16:creationId xmlns:a16="http://schemas.microsoft.com/office/drawing/2014/main" id="{425380D5-F19A-8854-FBCB-34E7D2A5BC9F}"/>
                  </a:ext>
                </a:extLst>
              </p:cNvPr>
              <p:cNvSpPr/>
              <p:nvPr/>
            </p:nvSpPr>
            <p:spPr>
              <a:xfrm>
                <a:off x="6759736" y="263463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1" name="Freeform 14839">
                <a:extLst>
                  <a:ext uri="{FF2B5EF4-FFF2-40B4-BE49-F238E27FC236}">
                    <a16:creationId xmlns:a16="http://schemas.microsoft.com/office/drawing/2014/main" id="{97A09976-8D28-2359-15EC-69D8D73617DD}"/>
                  </a:ext>
                </a:extLst>
              </p:cNvPr>
              <p:cNvSpPr/>
              <p:nvPr/>
            </p:nvSpPr>
            <p:spPr>
              <a:xfrm>
                <a:off x="6728234" y="266611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4" name="Graphic 10815">
              <a:extLst>
                <a:ext uri="{FF2B5EF4-FFF2-40B4-BE49-F238E27FC236}">
                  <a16:creationId xmlns:a16="http://schemas.microsoft.com/office/drawing/2014/main" id="{86B57AC3-7541-00E3-8B57-59F29D688B93}"/>
                </a:ext>
              </a:extLst>
            </p:cNvPr>
            <p:cNvGrpSpPr/>
            <p:nvPr/>
          </p:nvGrpSpPr>
          <p:grpSpPr>
            <a:xfrm>
              <a:off x="7529516" y="2933151"/>
              <a:ext cx="60239" cy="60200"/>
              <a:chOff x="6726463" y="2646013"/>
              <a:chExt cx="62749" cy="62708"/>
            </a:xfrm>
          </p:grpSpPr>
          <p:sp>
            <p:nvSpPr>
              <p:cNvPr id="11278" name="Freeform 14841">
                <a:extLst>
                  <a:ext uri="{FF2B5EF4-FFF2-40B4-BE49-F238E27FC236}">
                    <a16:creationId xmlns:a16="http://schemas.microsoft.com/office/drawing/2014/main" id="{696FE80F-8DA9-1D06-AAB4-C7DF7E3B39DD}"/>
                  </a:ext>
                </a:extLst>
              </p:cNvPr>
              <p:cNvSpPr/>
              <p:nvPr/>
            </p:nvSpPr>
            <p:spPr>
              <a:xfrm>
                <a:off x="6757838" y="264601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9" name="Freeform 14842">
                <a:extLst>
                  <a:ext uri="{FF2B5EF4-FFF2-40B4-BE49-F238E27FC236}">
                    <a16:creationId xmlns:a16="http://schemas.microsoft.com/office/drawing/2014/main" id="{ED28F80B-D472-5D3A-D90C-9462BC7F9CF9}"/>
                  </a:ext>
                </a:extLst>
              </p:cNvPr>
              <p:cNvSpPr/>
              <p:nvPr/>
            </p:nvSpPr>
            <p:spPr>
              <a:xfrm>
                <a:off x="6726463" y="2677367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5" name="Graphic 10815">
              <a:extLst>
                <a:ext uri="{FF2B5EF4-FFF2-40B4-BE49-F238E27FC236}">
                  <a16:creationId xmlns:a16="http://schemas.microsoft.com/office/drawing/2014/main" id="{B2FBCC90-A058-084E-50F5-7FF59C857ADE}"/>
                </a:ext>
              </a:extLst>
            </p:cNvPr>
            <p:cNvGrpSpPr/>
            <p:nvPr/>
          </p:nvGrpSpPr>
          <p:grpSpPr>
            <a:xfrm>
              <a:off x="7537532" y="2933151"/>
              <a:ext cx="60361" cy="60200"/>
              <a:chOff x="6734813" y="2646013"/>
              <a:chExt cx="62876" cy="62708"/>
            </a:xfrm>
          </p:grpSpPr>
          <p:sp>
            <p:nvSpPr>
              <p:cNvPr id="11276" name="Freeform 14844">
                <a:extLst>
                  <a:ext uri="{FF2B5EF4-FFF2-40B4-BE49-F238E27FC236}">
                    <a16:creationId xmlns:a16="http://schemas.microsoft.com/office/drawing/2014/main" id="{EB208B7D-BEDA-62FB-D954-F26F9CD07390}"/>
                  </a:ext>
                </a:extLst>
              </p:cNvPr>
              <p:cNvSpPr/>
              <p:nvPr/>
            </p:nvSpPr>
            <p:spPr>
              <a:xfrm>
                <a:off x="6766314" y="264601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7" name="Freeform 14845">
                <a:extLst>
                  <a:ext uri="{FF2B5EF4-FFF2-40B4-BE49-F238E27FC236}">
                    <a16:creationId xmlns:a16="http://schemas.microsoft.com/office/drawing/2014/main" id="{A3CB8888-BFAA-D8D6-6EAB-273D7C4C4072}"/>
                  </a:ext>
                </a:extLst>
              </p:cNvPr>
              <p:cNvSpPr/>
              <p:nvPr/>
            </p:nvSpPr>
            <p:spPr>
              <a:xfrm>
                <a:off x="6734813" y="267736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6" name="Graphic 10815">
              <a:extLst>
                <a:ext uri="{FF2B5EF4-FFF2-40B4-BE49-F238E27FC236}">
                  <a16:creationId xmlns:a16="http://schemas.microsoft.com/office/drawing/2014/main" id="{43B5FFF5-8C63-0416-D7E8-6B937DB6C479}"/>
                </a:ext>
              </a:extLst>
            </p:cNvPr>
            <p:cNvGrpSpPr/>
            <p:nvPr/>
          </p:nvGrpSpPr>
          <p:grpSpPr>
            <a:xfrm>
              <a:off x="7534009" y="2941162"/>
              <a:ext cx="60239" cy="60321"/>
              <a:chOff x="6731144" y="2654357"/>
              <a:chExt cx="62749" cy="62834"/>
            </a:xfrm>
          </p:grpSpPr>
          <p:sp>
            <p:nvSpPr>
              <p:cNvPr id="11274" name="Freeform 14847">
                <a:extLst>
                  <a:ext uri="{FF2B5EF4-FFF2-40B4-BE49-F238E27FC236}">
                    <a16:creationId xmlns:a16="http://schemas.microsoft.com/office/drawing/2014/main" id="{AF33E378-FE2C-BBD8-ABE4-6C639B016844}"/>
                  </a:ext>
                </a:extLst>
              </p:cNvPr>
              <p:cNvSpPr/>
              <p:nvPr/>
            </p:nvSpPr>
            <p:spPr>
              <a:xfrm>
                <a:off x="6762519" y="265435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5" name="Freeform 14848">
                <a:extLst>
                  <a:ext uri="{FF2B5EF4-FFF2-40B4-BE49-F238E27FC236}">
                    <a16:creationId xmlns:a16="http://schemas.microsoft.com/office/drawing/2014/main" id="{81649EA0-221D-1270-DFDD-BB1F20008262}"/>
                  </a:ext>
                </a:extLst>
              </p:cNvPr>
              <p:cNvSpPr/>
              <p:nvPr/>
            </p:nvSpPr>
            <p:spPr>
              <a:xfrm>
                <a:off x="6731144" y="268583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7" name="Graphic 10815">
              <a:extLst>
                <a:ext uri="{FF2B5EF4-FFF2-40B4-BE49-F238E27FC236}">
                  <a16:creationId xmlns:a16="http://schemas.microsoft.com/office/drawing/2014/main" id="{25E69533-BFD4-F870-F954-BEE4CE1A2DA6}"/>
                </a:ext>
              </a:extLst>
            </p:cNvPr>
            <p:cNvGrpSpPr/>
            <p:nvPr/>
          </p:nvGrpSpPr>
          <p:grpSpPr>
            <a:xfrm>
              <a:off x="7542147" y="2941162"/>
              <a:ext cx="60239" cy="60321"/>
              <a:chOff x="6739620" y="2654357"/>
              <a:chExt cx="62749" cy="62834"/>
            </a:xfrm>
          </p:grpSpPr>
          <p:sp>
            <p:nvSpPr>
              <p:cNvPr id="11272" name="Freeform 14850">
                <a:extLst>
                  <a:ext uri="{FF2B5EF4-FFF2-40B4-BE49-F238E27FC236}">
                    <a16:creationId xmlns:a16="http://schemas.microsoft.com/office/drawing/2014/main" id="{9CB3E10B-3822-4EF1-9914-578B353E1A9B}"/>
                  </a:ext>
                </a:extLst>
              </p:cNvPr>
              <p:cNvSpPr/>
              <p:nvPr/>
            </p:nvSpPr>
            <p:spPr>
              <a:xfrm>
                <a:off x="6770995" y="265435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3" name="Freeform 14851">
                <a:extLst>
                  <a:ext uri="{FF2B5EF4-FFF2-40B4-BE49-F238E27FC236}">
                    <a16:creationId xmlns:a16="http://schemas.microsoft.com/office/drawing/2014/main" id="{DC97040E-E7B7-244C-FAFC-BDF6C43C93A6}"/>
                  </a:ext>
                </a:extLst>
              </p:cNvPr>
              <p:cNvSpPr/>
              <p:nvPr/>
            </p:nvSpPr>
            <p:spPr>
              <a:xfrm>
                <a:off x="6739620" y="268583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8" name="Graphic 10815">
              <a:extLst>
                <a:ext uri="{FF2B5EF4-FFF2-40B4-BE49-F238E27FC236}">
                  <a16:creationId xmlns:a16="http://schemas.microsoft.com/office/drawing/2014/main" id="{0144AADB-2EEE-3FF6-7589-9C4B8BA146AE}"/>
                </a:ext>
              </a:extLst>
            </p:cNvPr>
            <p:cNvGrpSpPr/>
            <p:nvPr/>
          </p:nvGrpSpPr>
          <p:grpSpPr>
            <a:xfrm>
              <a:off x="7545669" y="2951116"/>
              <a:ext cx="60361" cy="60321"/>
              <a:chOff x="6743289" y="2664725"/>
              <a:chExt cx="62876" cy="62834"/>
            </a:xfrm>
          </p:grpSpPr>
          <p:sp>
            <p:nvSpPr>
              <p:cNvPr id="11270" name="Freeform 14853">
                <a:extLst>
                  <a:ext uri="{FF2B5EF4-FFF2-40B4-BE49-F238E27FC236}">
                    <a16:creationId xmlns:a16="http://schemas.microsoft.com/office/drawing/2014/main" id="{E4017A2E-0F9F-4539-91D1-6F579F0AC216}"/>
                  </a:ext>
                </a:extLst>
              </p:cNvPr>
              <p:cNvSpPr/>
              <p:nvPr/>
            </p:nvSpPr>
            <p:spPr>
              <a:xfrm>
                <a:off x="6774790" y="266472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1" name="Freeform 14854">
                <a:extLst>
                  <a:ext uri="{FF2B5EF4-FFF2-40B4-BE49-F238E27FC236}">
                    <a16:creationId xmlns:a16="http://schemas.microsoft.com/office/drawing/2014/main" id="{998C2EB0-E6FB-0871-5D2C-57AF009C388E}"/>
                  </a:ext>
                </a:extLst>
              </p:cNvPr>
              <p:cNvSpPr/>
              <p:nvPr/>
            </p:nvSpPr>
            <p:spPr>
              <a:xfrm>
                <a:off x="6743289" y="269620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69" name="Graphic 10815">
              <a:extLst>
                <a:ext uri="{FF2B5EF4-FFF2-40B4-BE49-F238E27FC236}">
                  <a16:creationId xmlns:a16="http://schemas.microsoft.com/office/drawing/2014/main" id="{574B8A68-74B2-A68C-2C89-6EBA7F2B232E}"/>
                </a:ext>
              </a:extLst>
            </p:cNvPr>
            <p:cNvGrpSpPr/>
            <p:nvPr/>
          </p:nvGrpSpPr>
          <p:grpSpPr>
            <a:xfrm>
              <a:off x="7553806" y="2951116"/>
              <a:ext cx="60361" cy="60321"/>
              <a:chOff x="6751765" y="2664725"/>
              <a:chExt cx="62876" cy="62834"/>
            </a:xfrm>
          </p:grpSpPr>
          <p:sp>
            <p:nvSpPr>
              <p:cNvPr id="11268" name="Freeform 14856">
                <a:extLst>
                  <a:ext uri="{FF2B5EF4-FFF2-40B4-BE49-F238E27FC236}">
                    <a16:creationId xmlns:a16="http://schemas.microsoft.com/office/drawing/2014/main" id="{4D72DE2C-4176-5BD8-8ECB-7B3796E3E969}"/>
                  </a:ext>
                </a:extLst>
              </p:cNvPr>
              <p:cNvSpPr/>
              <p:nvPr/>
            </p:nvSpPr>
            <p:spPr>
              <a:xfrm>
                <a:off x="6783140" y="266472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9" name="Freeform 14857">
                <a:extLst>
                  <a:ext uri="{FF2B5EF4-FFF2-40B4-BE49-F238E27FC236}">
                    <a16:creationId xmlns:a16="http://schemas.microsoft.com/office/drawing/2014/main" id="{4BA404FF-A923-DCEF-8FF0-6705D7595226}"/>
                  </a:ext>
                </a:extLst>
              </p:cNvPr>
              <p:cNvSpPr/>
              <p:nvPr/>
            </p:nvSpPr>
            <p:spPr>
              <a:xfrm>
                <a:off x="6751765" y="269620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0" name="Graphic 10815">
              <a:extLst>
                <a:ext uri="{FF2B5EF4-FFF2-40B4-BE49-F238E27FC236}">
                  <a16:creationId xmlns:a16="http://schemas.microsoft.com/office/drawing/2014/main" id="{E47B9D09-E147-3B4C-9931-ABFC07DF2926}"/>
                </a:ext>
              </a:extLst>
            </p:cNvPr>
            <p:cNvGrpSpPr/>
            <p:nvPr/>
          </p:nvGrpSpPr>
          <p:grpSpPr>
            <a:xfrm>
              <a:off x="7560122" y="2961067"/>
              <a:ext cx="60361" cy="60321"/>
              <a:chOff x="6758344" y="2675092"/>
              <a:chExt cx="62876" cy="62834"/>
            </a:xfrm>
          </p:grpSpPr>
          <p:sp>
            <p:nvSpPr>
              <p:cNvPr id="11266" name="Freeform 14859">
                <a:extLst>
                  <a:ext uri="{FF2B5EF4-FFF2-40B4-BE49-F238E27FC236}">
                    <a16:creationId xmlns:a16="http://schemas.microsoft.com/office/drawing/2014/main" id="{E3F5B908-46C5-2FAF-63F2-5BCBD4F556CA}"/>
                  </a:ext>
                </a:extLst>
              </p:cNvPr>
              <p:cNvSpPr/>
              <p:nvPr/>
            </p:nvSpPr>
            <p:spPr>
              <a:xfrm>
                <a:off x="6789845" y="267509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7" name="Freeform 14860">
                <a:extLst>
                  <a:ext uri="{FF2B5EF4-FFF2-40B4-BE49-F238E27FC236}">
                    <a16:creationId xmlns:a16="http://schemas.microsoft.com/office/drawing/2014/main" id="{647E3A26-94A7-1172-C427-C54F69083440}"/>
                  </a:ext>
                </a:extLst>
              </p:cNvPr>
              <p:cNvSpPr/>
              <p:nvPr/>
            </p:nvSpPr>
            <p:spPr>
              <a:xfrm>
                <a:off x="6758344" y="270644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1" name="Graphic 10815">
              <a:extLst>
                <a:ext uri="{FF2B5EF4-FFF2-40B4-BE49-F238E27FC236}">
                  <a16:creationId xmlns:a16="http://schemas.microsoft.com/office/drawing/2014/main" id="{09C02E25-7962-57DC-A973-3036D215E717}"/>
                </a:ext>
              </a:extLst>
            </p:cNvPr>
            <p:cNvGrpSpPr/>
            <p:nvPr/>
          </p:nvGrpSpPr>
          <p:grpSpPr>
            <a:xfrm>
              <a:off x="7568259" y="2961067"/>
              <a:ext cx="60361" cy="60321"/>
              <a:chOff x="6766820" y="2675092"/>
              <a:chExt cx="62876" cy="62834"/>
            </a:xfrm>
          </p:grpSpPr>
          <p:sp>
            <p:nvSpPr>
              <p:cNvPr id="11264" name="Freeform 14862">
                <a:extLst>
                  <a:ext uri="{FF2B5EF4-FFF2-40B4-BE49-F238E27FC236}">
                    <a16:creationId xmlns:a16="http://schemas.microsoft.com/office/drawing/2014/main" id="{63BA6FFC-F4A8-4CA4-D229-6A894AD5C2F2}"/>
                  </a:ext>
                </a:extLst>
              </p:cNvPr>
              <p:cNvSpPr/>
              <p:nvPr/>
            </p:nvSpPr>
            <p:spPr>
              <a:xfrm>
                <a:off x="6798195" y="267509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5" name="Freeform 14863">
                <a:extLst>
                  <a:ext uri="{FF2B5EF4-FFF2-40B4-BE49-F238E27FC236}">
                    <a16:creationId xmlns:a16="http://schemas.microsoft.com/office/drawing/2014/main" id="{95C01CBB-E2DA-48D2-69C0-102DA08FD4B5}"/>
                  </a:ext>
                </a:extLst>
              </p:cNvPr>
              <p:cNvSpPr/>
              <p:nvPr/>
            </p:nvSpPr>
            <p:spPr>
              <a:xfrm>
                <a:off x="6766820" y="270644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2" name="Graphic 10815">
              <a:extLst>
                <a:ext uri="{FF2B5EF4-FFF2-40B4-BE49-F238E27FC236}">
                  <a16:creationId xmlns:a16="http://schemas.microsoft.com/office/drawing/2014/main" id="{D3BF3510-52D3-0C14-EEF8-36D2B642D76F}"/>
                </a:ext>
              </a:extLst>
            </p:cNvPr>
            <p:cNvGrpSpPr/>
            <p:nvPr/>
          </p:nvGrpSpPr>
          <p:grpSpPr>
            <a:xfrm>
              <a:off x="7570931" y="2980001"/>
              <a:ext cx="60361" cy="60321"/>
              <a:chOff x="6769603" y="2694815"/>
              <a:chExt cx="62876" cy="62834"/>
            </a:xfrm>
          </p:grpSpPr>
          <p:sp>
            <p:nvSpPr>
              <p:cNvPr id="11262" name="Freeform 14865">
                <a:extLst>
                  <a:ext uri="{FF2B5EF4-FFF2-40B4-BE49-F238E27FC236}">
                    <a16:creationId xmlns:a16="http://schemas.microsoft.com/office/drawing/2014/main" id="{2D09031C-9455-6C60-23ED-B2C82972BDCE}"/>
                  </a:ext>
                </a:extLst>
              </p:cNvPr>
              <p:cNvSpPr/>
              <p:nvPr/>
            </p:nvSpPr>
            <p:spPr>
              <a:xfrm>
                <a:off x="6801105" y="269481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3" name="Freeform 14866">
                <a:extLst>
                  <a:ext uri="{FF2B5EF4-FFF2-40B4-BE49-F238E27FC236}">
                    <a16:creationId xmlns:a16="http://schemas.microsoft.com/office/drawing/2014/main" id="{70665F05-71E7-B0D7-2080-B09386906602}"/>
                  </a:ext>
                </a:extLst>
              </p:cNvPr>
              <p:cNvSpPr/>
              <p:nvPr/>
            </p:nvSpPr>
            <p:spPr>
              <a:xfrm>
                <a:off x="6769603" y="272616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3" name="Graphic 10815">
              <a:extLst>
                <a:ext uri="{FF2B5EF4-FFF2-40B4-BE49-F238E27FC236}">
                  <a16:creationId xmlns:a16="http://schemas.microsoft.com/office/drawing/2014/main" id="{34DD3E59-C079-9A29-817C-5788A263EF20}"/>
                </a:ext>
              </a:extLst>
            </p:cNvPr>
            <p:cNvGrpSpPr/>
            <p:nvPr/>
          </p:nvGrpSpPr>
          <p:grpSpPr>
            <a:xfrm>
              <a:off x="7579069" y="2980001"/>
              <a:ext cx="60361" cy="60321"/>
              <a:chOff x="6778080" y="2694815"/>
              <a:chExt cx="62876" cy="62834"/>
            </a:xfrm>
          </p:grpSpPr>
          <p:sp>
            <p:nvSpPr>
              <p:cNvPr id="11260" name="Freeform 14868">
                <a:extLst>
                  <a:ext uri="{FF2B5EF4-FFF2-40B4-BE49-F238E27FC236}">
                    <a16:creationId xmlns:a16="http://schemas.microsoft.com/office/drawing/2014/main" id="{32CDAC9C-6DA9-00F3-BE1D-0786CE851AF8}"/>
                  </a:ext>
                </a:extLst>
              </p:cNvPr>
              <p:cNvSpPr/>
              <p:nvPr/>
            </p:nvSpPr>
            <p:spPr>
              <a:xfrm>
                <a:off x="6809581" y="269481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1" name="Freeform 14869">
                <a:extLst>
                  <a:ext uri="{FF2B5EF4-FFF2-40B4-BE49-F238E27FC236}">
                    <a16:creationId xmlns:a16="http://schemas.microsoft.com/office/drawing/2014/main" id="{EA367BAF-D706-F9D3-6520-A3E4CEC59821}"/>
                  </a:ext>
                </a:extLst>
              </p:cNvPr>
              <p:cNvSpPr/>
              <p:nvPr/>
            </p:nvSpPr>
            <p:spPr>
              <a:xfrm>
                <a:off x="6778080" y="272616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4" name="Graphic 10815">
              <a:extLst>
                <a:ext uri="{FF2B5EF4-FFF2-40B4-BE49-F238E27FC236}">
                  <a16:creationId xmlns:a16="http://schemas.microsoft.com/office/drawing/2014/main" id="{1AD7A7F6-5BEF-7559-C05C-A6227E5AAB26}"/>
                </a:ext>
              </a:extLst>
            </p:cNvPr>
            <p:cNvGrpSpPr/>
            <p:nvPr/>
          </p:nvGrpSpPr>
          <p:grpSpPr>
            <a:xfrm>
              <a:off x="7583562" y="2994446"/>
              <a:ext cx="60361" cy="60200"/>
              <a:chOff x="6782761" y="2709859"/>
              <a:chExt cx="62876" cy="62708"/>
            </a:xfrm>
          </p:grpSpPr>
          <p:sp>
            <p:nvSpPr>
              <p:cNvPr id="11258" name="Freeform 14871">
                <a:extLst>
                  <a:ext uri="{FF2B5EF4-FFF2-40B4-BE49-F238E27FC236}">
                    <a16:creationId xmlns:a16="http://schemas.microsoft.com/office/drawing/2014/main" id="{370FFD4D-5A13-6027-50E7-61A53824927F}"/>
                  </a:ext>
                </a:extLst>
              </p:cNvPr>
              <p:cNvSpPr/>
              <p:nvPr/>
            </p:nvSpPr>
            <p:spPr>
              <a:xfrm>
                <a:off x="6814262" y="2709859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9" name="Freeform 14872">
                <a:extLst>
                  <a:ext uri="{FF2B5EF4-FFF2-40B4-BE49-F238E27FC236}">
                    <a16:creationId xmlns:a16="http://schemas.microsoft.com/office/drawing/2014/main" id="{0B72CD8F-EEC4-ACCC-3BFB-A69883294086}"/>
                  </a:ext>
                </a:extLst>
              </p:cNvPr>
              <p:cNvSpPr/>
              <p:nvPr/>
            </p:nvSpPr>
            <p:spPr>
              <a:xfrm>
                <a:off x="6782761" y="274121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5" name="Graphic 10815">
              <a:extLst>
                <a:ext uri="{FF2B5EF4-FFF2-40B4-BE49-F238E27FC236}">
                  <a16:creationId xmlns:a16="http://schemas.microsoft.com/office/drawing/2014/main" id="{B2EAAA7F-6438-B326-445A-0229DB274919}"/>
                </a:ext>
              </a:extLst>
            </p:cNvPr>
            <p:cNvGrpSpPr/>
            <p:nvPr/>
          </p:nvGrpSpPr>
          <p:grpSpPr>
            <a:xfrm>
              <a:off x="7591699" y="2994446"/>
              <a:ext cx="60361" cy="60200"/>
              <a:chOff x="6791237" y="2709859"/>
              <a:chExt cx="62876" cy="62708"/>
            </a:xfrm>
          </p:grpSpPr>
          <p:sp>
            <p:nvSpPr>
              <p:cNvPr id="11256" name="Freeform 14874">
                <a:extLst>
                  <a:ext uri="{FF2B5EF4-FFF2-40B4-BE49-F238E27FC236}">
                    <a16:creationId xmlns:a16="http://schemas.microsoft.com/office/drawing/2014/main" id="{E8E07421-A982-5607-E9DB-D016C9EEE748}"/>
                  </a:ext>
                </a:extLst>
              </p:cNvPr>
              <p:cNvSpPr/>
              <p:nvPr/>
            </p:nvSpPr>
            <p:spPr>
              <a:xfrm>
                <a:off x="6822738" y="2709859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7" name="Freeform 14875">
                <a:extLst>
                  <a:ext uri="{FF2B5EF4-FFF2-40B4-BE49-F238E27FC236}">
                    <a16:creationId xmlns:a16="http://schemas.microsoft.com/office/drawing/2014/main" id="{4C69CBF7-B459-9681-5F91-0C2370899822}"/>
                  </a:ext>
                </a:extLst>
              </p:cNvPr>
              <p:cNvSpPr/>
              <p:nvPr/>
            </p:nvSpPr>
            <p:spPr>
              <a:xfrm>
                <a:off x="6791237" y="274121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6" name="Graphic 10815">
              <a:extLst>
                <a:ext uri="{FF2B5EF4-FFF2-40B4-BE49-F238E27FC236}">
                  <a16:creationId xmlns:a16="http://schemas.microsoft.com/office/drawing/2014/main" id="{C603C078-6950-3FFD-300D-4A0937886770}"/>
                </a:ext>
              </a:extLst>
            </p:cNvPr>
            <p:cNvGrpSpPr/>
            <p:nvPr/>
          </p:nvGrpSpPr>
          <p:grpSpPr>
            <a:xfrm>
              <a:off x="7593521" y="3008887"/>
              <a:ext cx="60361" cy="60200"/>
              <a:chOff x="6793135" y="2724904"/>
              <a:chExt cx="62876" cy="62708"/>
            </a:xfrm>
          </p:grpSpPr>
          <p:sp>
            <p:nvSpPr>
              <p:cNvPr id="11254" name="Freeform 14877">
                <a:extLst>
                  <a:ext uri="{FF2B5EF4-FFF2-40B4-BE49-F238E27FC236}">
                    <a16:creationId xmlns:a16="http://schemas.microsoft.com/office/drawing/2014/main" id="{6697BF94-6B3A-8A49-3ADD-8594653E955B}"/>
                  </a:ext>
                </a:extLst>
              </p:cNvPr>
              <p:cNvSpPr/>
              <p:nvPr/>
            </p:nvSpPr>
            <p:spPr>
              <a:xfrm>
                <a:off x="6824509" y="272490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5" name="Freeform 14878">
                <a:extLst>
                  <a:ext uri="{FF2B5EF4-FFF2-40B4-BE49-F238E27FC236}">
                    <a16:creationId xmlns:a16="http://schemas.microsoft.com/office/drawing/2014/main" id="{ED5C1C6F-921B-3AE7-936B-20ED804EE716}"/>
                  </a:ext>
                </a:extLst>
              </p:cNvPr>
              <p:cNvSpPr/>
              <p:nvPr/>
            </p:nvSpPr>
            <p:spPr>
              <a:xfrm>
                <a:off x="6793135" y="275625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7" name="Graphic 10815">
              <a:extLst>
                <a:ext uri="{FF2B5EF4-FFF2-40B4-BE49-F238E27FC236}">
                  <a16:creationId xmlns:a16="http://schemas.microsoft.com/office/drawing/2014/main" id="{8974A830-4844-251D-E7CA-4BE51FE29CDC}"/>
                </a:ext>
              </a:extLst>
            </p:cNvPr>
            <p:cNvGrpSpPr/>
            <p:nvPr/>
          </p:nvGrpSpPr>
          <p:grpSpPr>
            <a:xfrm>
              <a:off x="7601658" y="3008887"/>
              <a:ext cx="60361" cy="60200"/>
              <a:chOff x="6801611" y="2724904"/>
              <a:chExt cx="62876" cy="62708"/>
            </a:xfrm>
          </p:grpSpPr>
          <p:sp>
            <p:nvSpPr>
              <p:cNvPr id="11252" name="Freeform 14880">
                <a:extLst>
                  <a:ext uri="{FF2B5EF4-FFF2-40B4-BE49-F238E27FC236}">
                    <a16:creationId xmlns:a16="http://schemas.microsoft.com/office/drawing/2014/main" id="{479D6BC2-220E-826F-18CF-9AEDDC21D975}"/>
                  </a:ext>
                </a:extLst>
              </p:cNvPr>
              <p:cNvSpPr/>
              <p:nvPr/>
            </p:nvSpPr>
            <p:spPr>
              <a:xfrm>
                <a:off x="6832986" y="272490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3" name="Freeform 14881">
                <a:extLst>
                  <a:ext uri="{FF2B5EF4-FFF2-40B4-BE49-F238E27FC236}">
                    <a16:creationId xmlns:a16="http://schemas.microsoft.com/office/drawing/2014/main" id="{EC37B872-960E-DC97-7C13-EDD64B5E75E0}"/>
                  </a:ext>
                </a:extLst>
              </p:cNvPr>
              <p:cNvSpPr/>
              <p:nvPr/>
            </p:nvSpPr>
            <p:spPr>
              <a:xfrm>
                <a:off x="6801611" y="275625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8" name="Graphic 10815">
              <a:extLst>
                <a:ext uri="{FF2B5EF4-FFF2-40B4-BE49-F238E27FC236}">
                  <a16:creationId xmlns:a16="http://schemas.microsoft.com/office/drawing/2014/main" id="{FC4653C7-E465-881F-1902-986AB77A9811}"/>
                </a:ext>
              </a:extLst>
            </p:cNvPr>
            <p:cNvGrpSpPr/>
            <p:nvPr/>
          </p:nvGrpSpPr>
          <p:grpSpPr>
            <a:xfrm>
              <a:off x="7606152" y="3021510"/>
              <a:ext cx="60361" cy="60200"/>
              <a:chOff x="6806292" y="2738053"/>
              <a:chExt cx="62876" cy="62708"/>
            </a:xfrm>
          </p:grpSpPr>
          <p:sp>
            <p:nvSpPr>
              <p:cNvPr id="11250" name="Freeform 14883">
                <a:extLst>
                  <a:ext uri="{FF2B5EF4-FFF2-40B4-BE49-F238E27FC236}">
                    <a16:creationId xmlns:a16="http://schemas.microsoft.com/office/drawing/2014/main" id="{19D58FFE-CF60-7D76-8634-FA88CA71F368}"/>
                  </a:ext>
                </a:extLst>
              </p:cNvPr>
              <p:cNvSpPr/>
              <p:nvPr/>
            </p:nvSpPr>
            <p:spPr>
              <a:xfrm>
                <a:off x="6837667" y="273805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1" name="Freeform 14884">
                <a:extLst>
                  <a:ext uri="{FF2B5EF4-FFF2-40B4-BE49-F238E27FC236}">
                    <a16:creationId xmlns:a16="http://schemas.microsoft.com/office/drawing/2014/main" id="{0D7E816B-57C0-BF99-A87B-4624D1AD9AD3}"/>
                  </a:ext>
                </a:extLst>
              </p:cNvPr>
              <p:cNvSpPr/>
              <p:nvPr/>
            </p:nvSpPr>
            <p:spPr>
              <a:xfrm>
                <a:off x="6806292" y="276940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79" name="Graphic 10815">
              <a:extLst>
                <a:ext uri="{FF2B5EF4-FFF2-40B4-BE49-F238E27FC236}">
                  <a16:creationId xmlns:a16="http://schemas.microsoft.com/office/drawing/2014/main" id="{271B0503-56D2-5933-F65A-21695A28E6FD}"/>
                </a:ext>
              </a:extLst>
            </p:cNvPr>
            <p:cNvGrpSpPr/>
            <p:nvPr/>
          </p:nvGrpSpPr>
          <p:grpSpPr>
            <a:xfrm>
              <a:off x="7614289" y="3021510"/>
              <a:ext cx="60361" cy="60200"/>
              <a:chOff x="6814768" y="2738053"/>
              <a:chExt cx="62876" cy="62708"/>
            </a:xfrm>
          </p:grpSpPr>
          <p:sp>
            <p:nvSpPr>
              <p:cNvPr id="11248" name="Freeform 14886">
                <a:extLst>
                  <a:ext uri="{FF2B5EF4-FFF2-40B4-BE49-F238E27FC236}">
                    <a16:creationId xmlns:a16="http://schemas.microsoft.com/office/drawing/2014/main" id="{5FA2D775-835C-BB0A-7580-128BF432FF69}"/>
                  </a:ext>
                </a:extLst>
              </p:cNvPr>
              <p:cNvSpPr/>
              <p:nvPr/>
            </p:nvSpPr>
            <p:spPr>
              <a:xfrm>
                <a:off x="6846143" y="273805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9" name="Freeform 14887">
                <a:extLst>
                  <a:ext uri="{FF2B5EF4-FFF2-40B4-BE49-F238E27FC236}">
                    <a16:creationId xmlns:a16="http://schemas.microsoft.com/office/drawing/2014/main" id="{ADAA7B9A-3F0F-948F-C4CD-3388887B8379}"/>
                  </a:ext>
                </a:extLst>
              </p:cNvPr>
              <p:cNvSpPr/>
              <p:nvPr/>
            </p:nvSpPr>
            <p:spPr>
              <a:xfrm>
                <a:off x="6814768" y="276940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0" name="Graphic 10815">
              <a:extLst>
                <a:ext uri="{FF2B5EF4-FFF2-40B4-BE49-F238E27FC236}">
                  <a16:creationId xmlns:a16="http://schemas.microsoft.com/office/drawing/2014/main" id="{5F9F51E0-88F0-FA74-CB82-9A4BD69FBB77}"/>
                </a:ext>
              </a:extLst>
            </p:cNvPr>
            <p:cNvGrpSpPr/>
            <p:nvPr/>
          </p:nvGrpSpPr>
          <p:grpSpPr>
            <a:xfrm>
              <a:off x="7612468" y="3036803"/>
              <a:ext cx="60361" cy="60321"/>
              <a:chOff x="6812870" y="2753983"/>
              <a:chExt cx="62876" cy="62834"/>
            </a:xfrm>
          </p:grpSpPr>
          <p:sp>
            <p:nvSpPr>
              <p:cNvPr id="11246" name="Freeform 14889">
                <a:extLst>
                  <a:ext uri="{FF2B5EF4-FFF2-40B4-BE49-F238E27FC236}">
                    <a16:creationId xmlns:a16="http://schemas.microsoft.com/office/drawing/2014/main" id="{6FF3FEE2-35CD-4CEB-BDD6-173D157E0730}"/>
                  </a:ext>
                </a:extLst>
              </p:cNvPr>
              <p:cNvSpPr/>
              <p:nvPr/>
            </p:nvSpPr>
            <p:spPr>
              <a:xfrm>
                <a:off x="6844245" y="2753983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7" name="Freeform 14890">
                <a:extLst>
                  <a:ext uri="{FF2B5EF4-FFF2-40B4-BE49-F238E27FC236}">
                    <a16:creationId xmlns:a16="http://schemas.microsoft.com/office/drawing/2014/main" id="{58641720-5400-CA31-ABC0-36BE2991F303}"/>
                  </a:ext>
                </a:extLst>
              </p:cNvPr>
              <p:cNvSpPr/>
              <p:nvPr/>
            </p:nvSpPr>
            <p:spPr>
              <a:xfrm>
                <a:off x="6812870" y="278533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1" name="Graphic 10815">
              <a:extLst>
                <a:ext uri="{FF2B5EF4-FFF2-40B4-BE49-F238E27FC236}">
                  <a16:creationId xmlns:a16="http://schemas.microsoft.com/office/drawing/2014/main" id="{D6230DF1-34A8-21D2-33A7-05BCF958BA5E}"/>
                </a:ext>
              </a:extLst>
            </p:cNvPr>
            <p:cNvGrpSpPr/>
            <p:nvPr/>
          </p:nvGrpSpPr>
          <p:grpSpPr>
            <a:xfrm>
              <a:off x="7620606" y="3036803"/>
              <a:ext cx="60361" cy="60321"/>
              <a:chOff x="6821347" y="2753983"/>
              <a:chExt cx="62876" cy="62834"/>
            </a:xfrm>
          </p:grpSpPr>
          <p:sp>
            <p:nvSpPr>
              <p:cNvPr id="11244" name="Freeform 14892">
                <a:extLst>
                  <a:ext uri="{FF2B5EF4-FFF2-40B4-BE49-F238E27FC236}">
                    <a16:creationId xmlns:a16="http://schemas.microsoft.com/office/drawing/2014/main" id="{07452B7D-5CB8-1F47-D0A6-F563228715EB}"/>
                  </a:ext>
                </a:extLst>
              </p:cNvPr>
              <p:cNvSpPr/>
              <p:nvPr/>
            </p:nvSpPr>
            <p:spPr>
              <a:xfrm>
                <a:off x="6852722" y="2753983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5" name="Freeform 14893">
                <a:extLst>
                  <a:ext uri="{FF2B5EF4-FFF2-40B4-BE49-F238E27FC236}">
                    <a16:creationId xmlns:a16="http://schemas.microsoft.com/office/drawing/2014/main" id="{2563826C-88AF-F9A9-06D6-855EFFE8EE52}"/>
                  </a:ext>
                </a:extLst>
              </p:cNvPr>
              <p:cNvSpPr/>
              <p:nvPr/>
            </p:nvSpPr>
            <p:spPr>
              <a:xfrm>
                <a:off x="6821347" y="278533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2" name="Graphic 10815">
              <a:extLst>
                <a:ext uri="{FF2B5EF4-FFF2-40B4-BE49-F238E27FC236}">
                  <a16:creationId xmlns:a16="http://schemas.microsoft.com/office/drawing/2014/main" id="{73B21599-4D9A-6267-DA86-A0ED2184E875}"/>
                </a:ext>
              </a:extLst>
            </p:cNvPr>
            <p:cNvGrpSpPr/>
            <p:nvPr/>
          </p:nvGrpSpPr>
          <p:grpSpPr>
            <a:xfrm>
              <a:off x="7627770" y="3044936"/>
              <a:ext cx="60361" cy="60321"/>
              <a:chOff x="6828811" y="2762454"/>
              <a:chExt cx="62876" cy="62834"/>
            </a:xfrm>
          </p:grpSpPr>
          <p:sp>
            <p:nvSpPr>
              <p:cNvPr id="11242" name="Freeform 14895">
                <a:extLst>
                  <a:ext uri="{FF2B5EF4-FFF2-40B4-BE49-F238E27FC236}">
                    <a16:creationId xmlns:a16="http://schemas.microsoft.com/office/drawing/2014/main" id="{3A2EFE39-AB12-A96F-D090-B86E0C04A07A}"/>
                  </a:ext>
                </a:extLst>
              </p:cNvPr>
              <p:cNvSpPr/>
              <p:nvPr/>
            </p:nvSpPr>
            <p:spPr>
              <a:xfrm>
                <a:off x="6860312" y="276245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3" name="Freeform 14896">
                <a:extLst>
                  <a:ext uri="{FF2B5EF4-FFF2-40B4-BE49-F238E27FC236}">
                    <a16:creationId xmlns:a16="http://schemas.microsoft.com/office/drawing/2014/main" id="{CCDF3617-F33E-3D03-7265-000183635B69}"/>
                  </a:ext>
                </a:extLst>
              </p:cNvPr>
              <p:cNvSpPr/>
              <p:nvPr/>
            </p:nvSpPr>
            <p:spPr>
              <a:xfrm>
                <a:off x="6828811" y="279380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3" name="Graphic 10815">
              <a:extLst>
                <a:ext uri="{FF2B5EF4-FFF2-40B4-BE49-F238E27FC236}">
                  <a16:creationId xmlns:a16="http://schemas.microsoft.com/office/drawing/2014/main" id="{1828E969-C715-0A16-CA18-B54F7AB2FFF0}"/>
                </a:ext>
              </a:extLst>
            </p:cNvPr>
            <p:cNvGrpSpPr/>
            <p:nvPr/>
          </p:nvGrpSpPr>
          <p:grpSpPr>
            <a:xfrm>
              <a:off x="7635907" y="3044936"/>
              <a:ext cx="60361" cy="60321"/>
              <a:chOff x="6837287" y="2762454"/>
              <a:chExt cx="62876" cy="62834"/>
            </a:xfrm>
          </p:grpSpPr>
          <p:sp>
            <p:nvSpPr>
              <p:cNvPr id="11240" name="Freeform 14898">
                <a:extLst>
                  <a:ext uri="{FF2B5EF4-FFF2-40B4-BE49-F238E27FC236}">
                    <a16:creationId xmlns:a16="http://schemas.microsoft.com/office/drawing/2014/main" id="{89176959-3BCF-F7CE-0741-FEDBFE4F760D}"/>
                  </a:ext>
                </a:extLst>
              </p:cNvPr>
              <p:cNvSpPr/>
              <p:nvPr/>
            </p:nvSpPr>
            <p:spPr>
              <a:xfrm>
                <a:off x="6868789" y="276245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1" name="Freeform 14899">
                <a:extLst>
                  <a:ext uri="{FF2B5EF4-FFF2-40B4-BE49-F238E27FC236}">
                    <a16:creationId xmlns:a16="http://schemas.microsoft.com/office/drawing/2014/main" id="{75D31787-546D-7E31-A1A1-F9429E6FD2A6}"/>
                  </a:ext>
                </a:extLst>
              </p:cNvPr>
              <p:cNvSpPr/>
              <p:nvPr/>
            </p:nvSpPr>
            <p:spPr>
              <a:xfrm>
                <a:off x="6837287" y="279380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4" name="Graphic 10815">
              <a:extLst>
                <a:ext uri="{FF2B5EF4-FFF2-40B4-BE49-F238E27FC236}">
                  <a16:creationId xmlns:a16="http://schemas.microsoft.com/office/drawing/2014/main" id="{76C6A0BD-93FB-30B4-2C92-B53D32ACCC0F}"/>
                </a:ext>
              </a:extLst>
            </p:cNvPr>
            <p:cNvGrpSpPr/>
            <p:nvPr/>
          </p:nvGrpSpPr>
          <p:grpSpPr>
            <a:xfrm>
              <a:off x="7639551" y="3058407"/>
              <a:ext cx="60361" cy="60321"/>
              <a:chOff x="6841082" y="2776487"/>
              <a:chExt cx="62876" cy="62834"/>
            </a:xfrm>
          </p:grpSpPr>
          <p:sp>
            <p:nvSpPr>
              <p:cNvPr id="11238" name="Freeform 14901">
                <a:extLst>
                  <a:ext uri="{FF2B5EF4-FFF2-40B4-BE49-F238E27FC236}">
                    <a16:creationId xmlns:a16="http://schemas.microsoft.com/office/drawing/2014/main" id="{A2BA1FB7-5571-0EC0-7B84-F41DFD45E3F1}"/>
                  </a:ext>
                </a:extLst>
              </p:cNvPr>
              <p:cNvSpPr/>
              <p:nvPr/>
            </p:nvSpPr>
            <p:spPr>
              <a:xfrm>
                <a:off x="6872457" y="277648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9" name="Freeform 14902">
                <a:extLst>
                  <a:ext uri="{FF2B5EF4-FFF2-40B4-BE49-F238E27FC236}">
                    <a16:creationId xmlns:a16="http://schemas.microsoft.com/office/drawing/2014/main" id="{4B787BCC-7161-B7A2-29A2-A0EF8BF9402A}"/>
                  </a:ext>
                </a:extLst>
              </p:cNvPr>
              <p:cNvSpPr/>
              <p:nvPr/>
            </p:nvSpPr>
            <p:spPr>
              <a:xfrm>
                <a:off x="6841082" y="280796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5" name="Graphic 10815">
              <a:extLst>
                <a:ext uri="{FF2B5EF4-FFF2-40B4-BE49-F238E27FC236}">
                  <a16:creationId xmlns:a16="http://schemas.microsoft.com/office/drawing/2014/main" id="{E0B361CB-ACFE-5BD3-4F2D-41EEDED1E46C}"/>
                </a:ext>
              </a:extLst>
            </p:cNvPr>
            <p:cNvGrpSpPr/>
            <p:nvPr/>
          </p:nvGrpSpPr>
          <p:grpSpPr>
            <a:xfrm>
              <a:off x="7647689" y="3058407"/>
              <a:ext cx="60361" cy="60321"/>
              <a:chOff x="6849559" y="2776487"/>
              <a:chExt cx="62876" cy="62834"/>
            </a:xfrm>
          </p:grpSpPr>
          <p:sp>
            <p:nvSpPr>
              <p:cNvPr id="11236" name="Freeform 14904">
                <a:extLst>
                  <a:ext uri="{FF2B5EF4-FFF2-40B4-BE49-F238E27FC236}">
                    <a16:creationId xmlns:a16="http://schemas.microsoft.com/office/drawing/2014/main" id="{A1A1209F-ED8C-1C78-590C-8FD56B25207A}"/>
                  </a:ext>
                </a:extLst>
              </p:cNvPr>
              <p:cNvSpPr/>
              <p:nvPr/>
            </p:nvSpPr>
            <p:spPr>
              <a:xfrm>
                <a:off x="6880934" y="277648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7" name="Freeform 14905">
                <a:extLst>
                  <a:ext uri="{FF2B5EF4-FFF2-40B4-BE49-F238E27FC236}">
                    <a16:creationId xmlns:a16="http://schemas.microsoft.com/office/drawing/2014/main" id="{B314957C-54A8-BEA8-BEE5-1D28F92B118C}"/>
                  </a:ext>
                </a:extLst>
              </p:cNvPr>
              <p:cNvSpPr/>
              <p:nvPr/>
            </p:nvSpPr>
            <p:spPr>
              <a:xfrm>
                <a:off x="6849559" y="280796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6" name="Graphic 10815">
              <a:extLst>
                <a:ext uri="{FF2B5EF4-FFF2-40B4-BE49-F238E27FC236}">
                  <a16:creationId xmlns:a16="http://schemas.microsoft.com/office/drawing/2014/main" id="{10CA1032-E3E3-0C1D-6CB7-92EF612F58B1}"/>
                </a:ext>
              </a:extLst>
            </p:cNvPr>
            <p:cNvGrpSpPr/>
            <p:nvPr/>
          </p:nvGrpSpPr>
          <p:grpSpPr>
            <a:xfrm>
              <a:off x="7645866" y="3074671"/>
              <a:ext cx="60361" cy="60321"/>
              <a:chOff x="6847661" y="2793429"/>
              <a:chExt cx="62876" cy="62834"/>
            </a:xfrm>
          </p:grpSpPr>
          <p:sp>
            <p:nvSpPr>
              <p:cNvPr id="11234" name="Freeform 14907">
                <a:extLst>
                  <a:ext uri="{FF2B5EF4-FFF2-40B4-BE49-F238E27FC236}">
                    <a16:creationId xmlns:a16="http://schemas.microsoft.com/office/drawing/2014/main" id="{E3370CD6-72FC-D0E6-14A0-9CD7BD784DFB}"/>
                  </a:ext>
                </a:extLst>
              </p:cNvPr>
              <p:cNvSpPr/>
              <p:nvPr/>
            </p:nvSpPr>
            <p:spPr>
              <a:xfrm>
                <a:off x="6879036" y="279342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5" name="Freeform 14908">
                <a:extLst>
                  <a:ext uri="{FF2B5EF4-FFF2-40B4-BE49-F238E27FC236}">
                    <a16:creationId xmlns:a16="http://schemas.microsoft.com/office/drawing/2014/main" id="{E12283CF-8382-8FD7-83E4-22992670DB09}"/>
                  </a:ext>
                </a:extLst>
              </p:cNvPr>
              <p:cNvSpPr/>
              <p:nvPr/>
            </p:nvSpPr>
            <p:spPr>
              <a:xfrm>
                <a:off x="6847661" y="282478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7" name="Graphic 10815">
              <a:extLst>
                <a:ext uri="{FF2B5EF4-FFF2-40B4-BE49-F238E27FC236}">
                  <a16:creationId xmlns:a16="http://schemas.microsoft.com/office/drawing/2014/main" id="{987FFC04-F07B-C7A6-A019-4931D1DC1242}"/>
                </a:ext>
              </a:extLst>
            </p:cNvPr>
            <p:cNvGrpSpPr/>
            <p:nvPr/>
          </p:nvGrpSpPr>
          <p:grpSpPr>
            <a:xfrm>
              <a:off x="7654003" y="3074671"/>
              <a:ext cx="60361" cy="60321"/>
              <a:chOff x="6856137" y="2793429"/>
              <a:chExt cx="62876" cy="62834"/>
            </a:xfrm>
          </p:grpSpPr>
          <p:sp>
            <p:nvSpPr>
              <p:cNvPr id="11232" name="Freeform 14910">
                <a:extLst>
                  <a:ext uri="{FF2B5EF4-FFF2-40B4-BE49-F238E27FC236}">
                    <a16:creationId xmlns:a16="http://schemas.microsoft.com/office/drawing/2014/main" id="{F6E38374-88FD-266D-F21F-5F9648963535}"/>
                  </a:ext>
                </a:extLst>
              </p:cNvPr>
              <p:cNvSpPr/>
              <p:nvPr/>
            </p:nvSpPr>
            <p:spPr>
              <a:xfrm>
                <a:off x="6887512" y="279342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3" name="Freeform 14911">
                <a:extLst>
                  <a:ext uri="{FF2B5EF4-FFF2-40B4-BE49-F238E27FC236}">
                    <a16:creationId xmlns:a16="http://schemas.microsoft.com/office/drawing/2014/main" id="{3B2863F3-3555-A69D-B448-36E8D559116A}"/>
                  </a:ext>
                </a:extLst>
              </p:cNvPr>
              <p:cNvSpPr/>
              <p:nvPr/>
            </p:nvSpPr>
            <p:spPr>
              <a:xfrm>
                <a:off x="6856137" y="282478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8" name="Graphic 10815">
              <a:extLst>
                <a:ext uri="{FF2B5EF4-FFF2-40B4-BE49-F238E27FC236}">
                  <a16:creationId xmlns:a16="http://schemas.microsoft.com/office/drawing/2014/main" id="{CF235238-A992-A778-D682-3B47751BFC6D}"/>
                </a:ext>
              </a:extLst>
            </p:cNvPr>
            <p:cNvGrpSpPr/>
            <p:nvPr/>
          </p:nvGrpSpPr>
          <p:grpSpPr>
            <a:xfrm>
              <a:off x="7657649" y="3090935"/>
              <a:ext cx="60239" cy="60200"/>
              <a:chOff x="6859933" y="2810370"/>
              <a:chExt cx="62749" cy="62708"/>
            </a:xfrm>
          </p:grpSpPr>
          <p:sp>
            <p:nvSpPr>
              <p:cNvPr id="11230" name="Freeform 14913">
                <a:extLst>
                  <a:ext uri="{FF2B5EF4-FFF2-40B4-BE49-F238E27FC236}">
                    <a16:creationId xmlns:a16="http://schemas.microsoft.com/office/drawing/2014/main" id="{F7DA8FA6-C909-851E-DC21-69BC6BC14E36}"/>
                  </a:ext>
                </a:extLst>
              </p:cNvPr>
              <p:cNvSpPr/>
              <p:nvPr/>
            </p:nvSpPr>
            <p:spPr>
              <a:xfrm>
                <a:off x="6891308" y="2810370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1" name="Freeform 14914">
                <a:extLst>
                  <a:ext uri="{FF2B5EF4-FFF2-40B4-BE49-F238E27FC236}">
                    <a16:creationId xmlns:a16="http://schemas.microsoft.com/office/drawing/2014/main" id="{BF092AB4-F4BB-83A3-7B1F-C92BBBB518CD}"/>
                  </a:ext>
                </a:extLst>
              </p:cNvPr>
              <p:cNvSpPr/>
              <p:nvPr/>
            </p:nvSpPr>
            <p:spPr>
              <a:xfrm>
                <a:off x="6859933" y="284172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89" name="Graphic 10815">
              <a:extLst>
                <a:ext uri="{FF2B5EF4-FFF2-40B4-BE49-F238E27FC236}">
                  <a16:creationId xmlns:a16="http://schemas.microsoft.com/office/drawing/2014/main" id="{10C69D06-26F6-3155-407B-E4530DF9B4B5}"/>
                </a:ext>
              </a:extLst>
            </p:cNvPr>
            <p:cNvGrpSpPr/>
            <p:nvPr/>
          </p:nvGrpSpPr>
          <p:grpSpPr>
            <a:xfrm>
              <a:off x="7665785" y="3090935"/>
              <a:ext cx="60239" cy="60200"/>
              <a:chOff x="6868409" y="2810370"/>
              <a:chExt cx="62749" cy="62708"/>
            </a:xfrm>
          </p:grpSpPr>
          <p:sp>
            <p:nvSpPr>
              <p:cNvPr id="11228" name="Freeform 14916">
                <a:extLst>
                  <a:ext uri="{FF2B5EF4-FFF2-40B4-BE49-F238E27FC236}">
                    <a16:creationId xmlns:a16="http://schemas.microsoft.com/office/drawing/2014/main" id="{475C668D-9810-E014-2772-6FA7C01359D2}"/>
                  </a:ext>
                </a:extLst>
              </p:cNvPr>
              <p:cNvSpPr/>
              <p:nvPr/>
            </p:nvSpPr>
            <p:spPr>
              <a:xfrm>
                <a:off x="6899784" y="2810370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9" name="Freeform 14917">
                <a:extLst>
                  <a:ext uri="{FF2B5EF4-FFF2-40B4-BE49-F238E27FC236}">
                    <a16:creationId xmlns:a16="http://schemas.microsoft.com/office/drawing/2014/main" id="{4C19AC0C-CAA9-D81E-312D-77F1D7C42665}"/>
                  </a:ext>
                </a:extLst>
              </p:cNvPr>
              <p:cNvSpPr/>
              <p:nvPr/>
            </p:nvSpPr>
            <p:spPr>
              <a:xfrm>
                <a:off x="6868409" y="284172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0" name="Graphic 10815">
              <a:extLst>
                <a:ext uri="{FF2B5EF4-FFF2-40B4-BE49-F238E27FC236}">
                  <a16:creationId xmlns:a16="http://schemas.microsoft.com/office/drawing/2014/main" id="{4815CC82-5068-122C-AC3B-D1A8B0089633}"/>
                </a:ext>
              </a:extLst>
            </p:cNvPr>
            <p:cNvGrpSpPr/>
            <p:nvPr/>
          </p:nvGrpSpPr>
          <p:grpSpPr>
            <a:xfrm>
              <a:off x="7665785" y="3108897"/>
              <a:ext cx="60239" cy="60321"/>
              <a:chOff x="6868409" y="2829081"/>
              <a:chExt cx="62749" cy="62834"/>
            </a:xfrm>
          </p:grpSpPr>
          <p:sp>
            <p:nvSpPr>
              <p:cNvPr id="11226" name="Freeform 14919">
                <a:extLst>
                  <a:ext uri="{FF2B5EF4-FFF2-40B4-BE49-F238E27FC236}">
                    <a16:creationId xmlns:a16="http://schemas.microsoft.com/office/drawing/2014/main" id="{38AA0DE0-F630-F36F-6D0E-83EDD1F5AFEF}"/>
                  </a:ext>
                </a:extLst>
              </p:cNvPr>
              <p:cNvSpPr/>
              <p:nvPr/>
            </p:nvSpPr>
            <p:spPr>
              <a:xfrm>
                <a:off x="6899784" y="282908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7" name="Freeform 14920">
                <a:extLst>
                  <a:ext uri="{FF2B5EF4-FFF2-40B4-BE49-F238E27FC236}">
                    <a16:creationId xmlns:a16="http://schemas.microsoft.com/office/drawing/2014/main" id="{47E35767-0EE9-1728-C291-7BCD419CA854}"/>
                  </a:ext>
                </a:extLst>
              </p:cNvPr>
              <p:cNvSpPr/>
              <p:nvPr/>
            </p:nvSpPr>
            <p:spPr>
              <a:xfrm>
                <a:off x="6868409" y="2860562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1" name="Graphic 10815">
              <a:extLst>
                <a:ext uri="{FF2B5EF4-FFF2-40B4-BE49-F238E27FC236}">
                  <a16:creationId xmlns:a16="http://schemas.microsoft.com/office/drawing/2014/main" id="{4EFC4E4B-5437-9F18-5917-C6272894B23B}"/>
                </a:ext>
              </a:extLst>
            </p:cNvPr>
            <p:cNvGrpSpPr/>
            <p:nvPr/>
          </p:nvGrpSpPr>
          <p:grpSpPr>
            <a:xfrm>
              <a:off x="7673801" y="3108897"/>
              <a:ext cx="60361" cy="60321"/>
              <a:chOff x="6876759" y="2829081"/>
              <a:chExt cx="62876" cy="62834"/>
            </a:xfrm>
          </p:grpSpPr>
          <p:sp>
            <p:nvSpPr>
              <p:cNvPr id="11224" name="Freeform 14922">
                <a:extLst>
                  <a:ext uri="{FF2B5EF4-FFF2-40B4-BE49-F238E27FC236}">
                    <a16:creationId xmlns:a16="http://schemas.microsoft.com/office/drawing/2014/main" id="{21AC4D5D-FD1D-4992-2BC9-D087F63A3B81}"/>
                  </a:ext>
                </a:extLst>
              </p:cNvPr>
              <p:cNvSpPr/>
              <p:nvPr/>
            </p:nvSpPr>
            <p:spPr>
              <a:xfrm>
                <a:off x="6908260" y="282908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5" name="Freeform 14923">
                <a:extLst>
                  <a:ext uri="{FF2B5EF4-FFF2-40B4-BE49-F238E27FC236}">
                    <a16:creationId xmlns:a16="http://schemas.microsoft.com/office/drawing/2014/main" id="{F8E8129F-50B9-10F2-DC4E-485D51FEA99E}"/>
                  </a:ext>
                </a:extLst>
              </p:cNvPr>
              <p:cNvSpPr/>
              <p:nvPr/>
            </p:nvSpPr>
            <p:spPr>
              <a:xfrm>
                <a:off x="6876759" y="286056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2" name="Graphic 10815">
              <a:extLst>
                <a:ext uri="{FF2B5EF4-FFF2-40B4-BE49-F238E27FC236}">
                  <a16:creationId xmlns:a16="http://schemas.microsoft.com/office/drawing/2014/main" id="{776765D0-F36B-1EE8-5F89-DA281F8E49C9}"/>
                </a:ext>
              </a:extLst>
            </p:cNvPr>
            <p:cNvGrpSpPr/>
            <p:nvPr/>
          </p:nvGrpSpPr>
          <p:grpSpPr>
            <a:xfrm>
              <a:off x="7680116" y="3123342"/>
              <a:ext cx="60361" cy="60321"/>
              <a:chOff x="6883337" y="2844126"/>
              <a:chExt cx="62876" cy="62834"/>
            </a:xfrm>
          </p:grpSpPr>
          <p:sp>
            <p:nvSpPr>
              <p:cNvPr id="11222" name="Freeform 14925">
                <a:extLst>
                  <a:ext uri="{FF2B5EF4-FFF2-40B4-BE49-F238E27FC236}">
                    <a16:creationId xmlns:a16="http://schemas.microsoft.com/office/drawing/2014/main" id="{F5266CE5-09A2-1F50-A482-FC91D3E5F9AF}"/>
                  </a:ext>
                </a:extLst>
              </p:cNvPr>
              <p:cNvSpPr/>
              <p:nvPr/>
            </p:nvSpPr>
            <p:spPr>
              <a:xfrm>
                <a:off x="6914839" y="284412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3" name="Freeform 14926">
                <a:extLst>
                  <a:ext uri="{FF2B5EF4-FFF2-40B4-BE49-F238E27FC236}">
                    <a16:creationId xmlns:a16="http://schemas.microsoft.com/office/drawing/2014/main" id="{EDBA6D12-823A-AAB0-DE2A-D39EA19861F0}"/>
                  </a:ext>
                </a:extLst>
              </p:cNvPr>
              <p:cNvSpPr/>
              <p:nvPr/>
            </p:nvSpPr>
            <p:spPr>
              <a:xfrm>
                <a:off x="6883337" y="287560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3" name="Graphic 10815">
              <a:extLst>
                <a:ext uri="{FF2B5EF4-FFF2-40B4-BE49-F238E27FC236}">
                  <a16:creationId xmlns:a16="http://schemas.microsoft.com/office/drawing/2014/main" id="{AD55D1BC-0720-437E-9A36-EDB904B26B7F}"/>
                </a:ext>
              </a:extLst>
            </p:cNvPr>
            <p:cNvGrpSpPr/>
            <p:nvPr/>
          </p:nvGrpSpPr>
          <p:grpSpPr>
            <a:xfrm>
              <a:off x="7688254" y="3123342"/>
              <a:ext cx="60361" cy="60321"/>
              <a:chOff x="6891814" y="2844126"/>
              <a:chExt cx="62876" cy="62834"/>
            </a:xfrm>
          </p:grpSpPr>
          <p:sp>
            <p:nvSpPr>
              <p:cNvPr id="11220" name="Freeform 14928">
                <a:extLst>
                  <a:ext uri="{FF2B5EF4-FFF2-40B4-BE49-F238E27FC236}">
                    <a16:creationId xmlns:a16="http://schemas.microsoft.com/office/drawing/2014/main" id="{951BB46B-5648-2CFB-DD07-B7CB08207C22}"/>
                  </a:ext>
                </a:extLst>
              </p:cNvPr>
              <p:cNvSpPr/>
              <p:nvPr/>
            </p:nvSpPr>
            <p:spPr>
              <a:xfrm>
                <a:off x="6923315" y="284412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1" name="Freeform 14929">
                <a:extLst>
                  <a:ext uri="{FF2B5EF4-FFF2-40B4-BE49-F238E27FC236}">
                    <a16:creationId xmlns:a16="http://schemas.microsoft.com/office/drawing/2014/main" id="{F21F053E-4508-4330-8BDB-FD37068090A9}"/>
                  </a:ext>
                </a:extLst>
              </p:cNvPr>
              <p:cNvSpPr/>
              <p:nvPr/>
            </p:nvSpPr>
            <p:spPr>
              <a:xfrm>
                <a:off x="6891814" y="287560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4" name="Graphic 10815">
              <a:extLst>
                <a:ext uri="{FF2B5EF4-FFF2-40B4-BE49-F238E27FC236}">
                  <a16:creationId xmlns:a16="http://schemas.microsoft.com/office/drawing/2014/main" id="{7E0786DF-9938-339F-43DA-2C9E956F322F}"/>
                </a:ext>
              </a:extLst>
            </p:cNvPr>
            <p:cNvGrpSpPr/>
            <p:nvPr/>
          </p:nvGrpSpPr>
          <p:grpSpPr>
            <a:xfrm>
              <a:off x="7691897" y="3138756"/>
              <a:ext cx="60361" cy="60200"/>
              <a:chOff x="6895609" y="2860183"/>
              <a:chExt cx="62876" cy="62708"/>
            </a:xfrm>
          </p:grpSpPr>
          <p:sp>
            <p:nvSpPr>
              <p:cNvPr id="11218" name="Freeform 14931">
                <a:extLst>
                  <a:ext uri="{FF2B5EF4-FFF2-40B4-BE49-F238E27FC236}">
                    <a16:creationId xmlns:a16="http://schemas.microsoft.com/office/drawing/2014/main" id="{2D56E45E-DD83-5788-677F-9DEC4B9879C4}"/>
                  </a:ext>
                </a:extLst>
              </p:cNvPr>
              <p:cNvSpPr/>
              <p:nvPr/>
            </p:nvSpPr>
            <p:spPr>
              <a:xfrm>
                <a:off x="6926984" y="286018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9" name="Freeform 14932">
                <a:extLst>
                  <a:ext uri="{FF2B5EF4-FFF2-40B4-BE49-F238E27FC236}">
                    <a16:creationId xmlns:a16="http://schemas.microsoft.com/office/drawing/2014/main" id="{923A059E-EA9C-051B-0C25-C5AB95E9C08E}"/>
                  </a:ext>
                </a:extLst>
              </p:cNvPr>
              <p:cNvSpPr/>
              <p:nvPr/>
            </p:nvSpPr>
            <p:spPr>
              <a:xfrm>
                <a:off x="6895609" y="289153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5" name="Graphic 10815">
              <a:extLst>
                <a:ext uri="{FF2B5EF4-FFF2-40B4-BE49-F238E27FC236}">
                  <a16:creationId xmlns:a16="http://schemas.microsoft.com/office/drawing/2014/main" id="{E3BF982C-325B-74D7-48CC-51177FDBC41A}"/>
                </a:ext>
              </a:extLst>
            </p:cNvPr>
            <p:cNvGrpSpPr/>
            <p:nvPr/>
          </p:nvGrpSpPr>
          <p:grpSpPr>
            <a:xfrm>
              <a:off x="7700033" y="3138756"/>
              <a:ext cx="60239" cy="60200"/>
              <a:chOff x="6904085" y="2860183"/>
              <a:chExt cx="62749" cy="62708"/>
            </a:xfrm>
          </p:grpSpPr>
          <p:sp>
            <p:nvSpPr>
              <p:cNvPr id="11216" name="Freeform 14934">
                <a:extLst>
                  <a:ext uri="{FF2B5EF4-FFF2-40B4-BE49-F238E27FC236}">
                    <a16:creationId xmlns:a16="http://schemas.microsoft.com/office/drawing/2014/main" id="{0F065D9B-19C8-C57F-D815-88EAA3F5A40B}"/>
                  </a:ext>
                </a:extLst>
              </p:cNvPr>
              <p:cNvSpPr/>
              <p:nvPr/>
            </p:nvSpPr>
            <p:spPr>
              <a:xfrm>
                <a:off x="6935460" y="2860183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7" name="Freeform 14935">
                <a:extLst>
                  <a:ext uri="{FF2B5EF4-FFF2-40B4-BE49-F238E27FC236}">
                    <a16:creationId xmlns:a16="http://schemas.microsoft.com/office/drawing/2014/main" id="{A0B742DF-E793-F5E2-7FE0-E94924E50B74}"/>
                  </a:ext>
                </a:extLst>
              </p:cNvPr>
              <p:cNvSpPr/>
              <p:nvPr/>
            </p:nvSpPr>
            <p:spPr>
              <a:xfrm>
                <a:off x="6904085" y="2891537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6" name="Graphic 10815">
              <a:extLst>
                <a:ext uri="{FF2B5EF4-FFF2-40B4-BE49-F238E27FC236}">
                  <a16:creationId xmlns:a16="http://schemas.microsoft.com/office/drawing/2014/main" id="{C060F057-F8F3-0E52-54ED-AC8B8A155C4D}"/>
                </a:ext>
              </a:extLst>
            </p:cNvPr>
            <p:cNvGrpSpPr/>
            <p:nvPr/>
          </p:nvGrpSpPr>
          <p:grpSpPr>
            <a:xfrm>
              <a:off x="7700884" y="3153198"/>
              <a:ext cx="60361" cy="60200"/>
              <a:chOff x="6904971" y="2875228"/>
              <a:chExt cx="62876" cy="62708"/>
            </a:xfrm>
          </p:grpSpPr>
          <p:sp>
            <p:nvSpPr>
              <p:cNvPr id="11214" name="Freeform 14937">
                <a:extLst>
                  <a:ext uri="{FF2B5EF4-FFF2-40B4-BE49-F238E27FC236}">
                    <a16:creationId xmlns:a16="http://schemas.microsoft.com/office/drawing/2014/main" id="{83506A53-C6A1-0729-DB7B-B62C338886E7}"/>
                  </a:ext>
                </a:extLst>
              </p:cNvPr>
              <p:cNvSpPr/>
              <p:nvPr/>
            </p:nvSpPr>
            <p:spPr>
              <a:xfrm>
                <a:off x="6936472" y="2875228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5" name="Freeform 14938">
                <a:extLst>
                  <a:ext uri="{FF2B5EF4-FFF2-40B4-BE49-F238E27FC236}">
                    <a16:creationId xmlns:a16="http://schemas.microsoft.com/office/drawing/2014/main" id="{02A8FB97-46BB-8FBD-AE66-D7A24CD8D90D}"/>
                  </a:ext>
                </a:extLst>
              </p:cNvPr>
              <p:cNvSpPr/>
              <p:nvPr/>
            </p:nvSpPr>
            <p:spPr>
              <a:xfrm>
                <a:off x="6904971" y="290658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7" name="Graphic 10815">
              <a:extLst>
                <a:ext uri="{FF2B5EF4-FFF2-40B4-BE49-F238E27FC236}">
                  <a16:creationId xmlns:a16="http://schemas.microsoft.com/office/drawing/2014/main" id="{12B457F5-CCCB-3263-8438-769A55BE0396}"/>
                </a:ext>
              </a:extLst>
            </p:cNvPr>
            <p:cNvGrpSpPr/>
            <p:nvPr/>
          </p:nvGrpSpPr>
          <p:grpSpPr>
            <a:xfrm>
              <a:off x="7709021" y="3153198"/>
              <a:ext cx="60361" cy="60200"/>
              <a:chOff x="6913447" y="2875228"/>
              <a:chExt cx="62876" cy="62708"/>
            </a:xfrm>
          </p:grpSpPr>
          <p:sp>
            <p:nvSpPr>
              <p:cNvPr id="11212" name="Freeform 14940">
                <a:extLst>
                  <a:ext uri="{FF2B5EF4-FFF2-40B4-BE49-F238E27FC236}">
                    <a16:creationId xmlns:a16="http://schemas.microsoft.com/office/drawing/2014/main" id="{C7C78FE2-1E4A-7EB2-25C1-596F6A390D12}"/>
                  </a:ext>
                </a:extLst>
              </p:cNvPr>
              <p:cNvSpPr/>
              <p:nvPr/>
            </p:nvSpPr>
            <p:spPr>
              <a:xfrm>
                <a:off x="6944822" y="2875228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3" name="Freeform 14941">
                <a:extLst>
                  <a:ext uri="{FF2B5EF4-FFF2-40B4-BE49-F238E27FC236}">
                    <a16:creationId xmlns:a16="http://schemas.microsoft.com/office/drawing/2014/main" id="{360B45B5-B1FC-FE3B-FA98-647AA5871A93}"/>
                  </a:ext>
                </a:extLst>
              </p:cNvPr>
              <p:cNvSpPr/>
              <p:nvPr/>
            </p:nvSpPr>
            <p:spPr>
              <a:xfrm>
                <a:off x="6913447" y="290658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8" name="Graphic 10815">
              <a:extLst>
                <a:ext uri="{FF2B5EF4-FFF2-40B4-BE49-F238E27FC236}">
                  <a16:creationId xmlns:a16="http://schemas.microsoft.com/office/drawing/2014/main" id="{BBB8C632-6B0B-0708-206B-6E926DFA2614}"/>
                </a:ext>
              </a:extLst>
            </p:cNvPr>
            <p:cNvGrpSpPr/>
            <p:nvPr/>
          </p:nvGrpSpPr>
          <p:grpSpPr>
            <a:xfrm>
              <a:off x="7713515" y="3166670"/>
              <a:ext cx="60361" cy="60321"/>
              <a:chOff x="6918128" y="2889261"/>
              <a:chExt cx="62876" cy="62834"/>
            </a:xfrm>
          </p:grpSpPr>
          <p:sp>
            <p:nvSpPr>
              <p:cNvPr id="11210" name="Freeform 14943">
                <a:extLst>
                  <a:ext uri="{FF2B5EF4-FFF2-40B4-BE49-F238E27FC236}">
                    <a16:creationId xmlns:a16="http://schemas.microsoft.com/office/drawing/2014/main" id="{9EACF3B1-F655-0EE1-A7B7-B263089DD14B}"/>
                  </a:ext>
                </a:extLst>
              </p:cNvPr>
              <p:cNvSpPr/>
              <p:nvPr/>
            </p:nvSpPr>
            <p:spPr>
              <a:xfrm>
                <a:off x="6949629" y="288926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1" name="Freeform 14944">
                <a:extLst>
                  <a:ext uri="{FF2B5EF4-FFF2-40B4-BE49-F238E27FC236}">
                    <a16:creationId xmlns:a16="http://schemas.microsoft.com/office/drawing/2014/main" id="{61818E2A-B789-A977-8345-8DF67917B3E6}"/>
                  </a:ext>
                </a:extLst>
              </p:cNvPr>
              <p:cNvSpPr/>
              <p:nvPr/>
            </p:nvSpPr>
            <p:spPr>
              <a:xfrm>
                <a:off x="6918128" y="292061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99" name="Graphic 10815">
              <a:extLst>
                <a:ext uri="{FF2B5EF4-FFF2-40B4-BE49-F238E27FC236}">
                  <a16:creationId xmlns:a16="http://schemas.microsoft.com/office/drawing/2014/main" id="{C12CC8CE-BE47-1010-44D1-EB106E1EE5E8}"/>
                </a:ext>
              </a:extLst>
            </p:cNvPr>
            <p:cNvGrpSpPr/>
            <p:nvPr/>
          </p:nvGrpSpPr>
          <p:grpSpPr>
            <a:xfrm>
              <a:off x="7721652" y="3166670"/>
              <a:ext cx="60361" cy="60321"/>
              <a:chOff x="6926604" y="2889261"/>
              <a:chExt cx="62876" cy="62834"/>
            </a:xfrm>
          </p:grpSpPr>
          <p:sp>
            <p:nvSpPr>
              <p:cNvPr id="11208" name="Freeform 14946">
                <a:extLst>
                  <a:ext uri="{FF2B5EF4-FFF2-40B4-BE49-F238E27FC236}">
                    <a16:creationId xmlns:a16="http://schemas.microsoft.com/office/drawing/2014/main" id="{77B33A31-D068-AD18-B8A0-78015C2BBB74}"/>
                  </a:ext>
                </a:extLst>
              </p:cNvPr>
              <p:cNvSpPr/>
              <p:nvPr/>
            </p:nvSpPr>
            <p:spPr>
              <a:xfrm>
                <a:off x="6957979" y="288926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9" name="Freeform 14947">
                <a:extLst>
                  <a:ext uri="{FF2B5EF4-FFF2-40B4-BE49-F238E27FC236}">
                    <a16:creationId xmlns:a16="http://schemas.microsoft.com/office/drawing/2014/main" id="{CCD6DE03-A2C2-9F2A-2F16-0B8DCD166E3B}"/>
                  </a:ext>
                </a:extLst>
              </p:cNvPr>
              <p:cNvSpPr/>
              <p:nvPr/>
            </p:nvSpPr>
            <p:spPr>
              <a:xfrm>
                <a:off x="6926604" y="292061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0" name="Graphic 10815">
              <a:extLst>
                <a:ext uri="{FF2B5EF4-FFF2-40B4-BE49-F238E27FC236}">
                  <a16:creationId xmlns:a16="http://schemas.microsoft.com/office/drawing/2014/main" id="{8C04278A-F886-8552-AC16-BF7B239E467F}"/>
                </a:ext>
              </a:extLst>
            </p:cNvPr>
            <p:cNvGrpSpPr/>
            <p:nvPr/>
          </p:nvGrpSpPr>
          <p:grpSpPr>
            <a:xfrm>
              <a:off x="7723474" y="3173832"/>
              <a:ext cx="60361" cy="60321"/>
              <a:chOff x="6928502" y="2896721"/>
              <a:chExt cx="62876" cy="62834"/>
            </a:xfrm>
          </p:grpSpPr>
          <p:sp>
            <p:nvSpPr>
              <p:cNvPr id="11206" name="Freeform 14949">
                <a:extLst>
                  <a:ext uri="{FF2B5EF4-FFF2-40B4-BE49-F238E27FC236}">
                    <a16:creationId xmlns:a16="http://schemas.microsoft.com/office/drawing/2014/main" id="{DF872941-1CA6-3977-D6FA-EB6AE10D5826}"/>
                  </a:ext>
                </a:extLst>
              </p:cNvPr>
              <p:cNvSpPr/>
              <p:nvPr/>
            </p:nvSpPr>
            <p:spPr>
              <a:xfrm>
                <a:off x="6959877" y="289672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7" name="Freeform 14950">
                <a:extLst>
                  <a:ext uri="{FF2B5EF4-FFF2-40B4-BE49-F238E27FC236}">
                    <a16:creationId xmlns:a16="http://schemas.microsoft.com/office/drawing/2014/main" id="{0C2359E1-75B6-8EE9-A454-51F25CEF43E9}"/>
                  </a:ext>
                </a:extLst>
              </p:cNvPr>
              <p:cNvSpPr/>
              <p:nvPr/>
            </p:nvSpPr>
            <p:spPr>
              <a:xfrm>
                <a:off x="6928502" y="292820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1" name="Graphic 10815">
              <a:extLst>
                <a:ext uri="{FF2B5EF4-FFF2-40B4-BE49-F238E27FC236}">
                  <a16:creationId xmlns:a16="http://schemas.microsoft.com/office/drawing/2014/main" id="{3C01125F-FE24-B178-81C9-0647AF3BC1F4}"/>
                </a:ext>
              </a:extLst>
            </p:cNvPr>
            <p:cNvGrpSpPr/>
            <p:nvPr/>
          </p:nvGrpSpPr>
          <p:grpSpPr>
            <a:xfrm>
              <a:off x="7731611" y="3173832"/>
              <a:ext cx="60361" cy="60321"/>
              <a:chOff x="6936978" y="2896721"/>
              <a:chExt cx="62876" cy="62834"/>
            </a:xfrm>
          </p:grpSpPr>
          <p:sp>
            <p:nvSpPr>
              <p:cNvPr id="11204" name="Freeform 14952">
                <a:extLst>
                  <a:ext uri="{FF2B5EF4-FFF2-40B4-BE49-F238E27FC236}">
                    <a16:creationId xmlns:a16="http://schemas.microsoft.com/office/drawing/2014/main" id="{1AAAED2B-A8CB-4C4C-97AD-55B81EA496D4}"/>
                  </a:ext>
                </a:extLst>
              </p:cNvPr>
              <p:cNvSpPr/>
              <p:nvPr/>
            </p:nvSpPr>
            <p:spPr>
              <a:xfrm>
                <a:off x="6968353" y="289672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5" name="Freeform 14953">
                <a:extLst>
                  <a:ext uri="{FF2B5EF4-FFF2-40B4-BE49-F238E27FC236}">
                    <a16:creationId xmlns:a16="http://schemas.microsoft.com/office/drawing/2014/main" id="{A9C10CA8-D55D-A598-8F07-E1A4062C6034}"/>
                  </a:ext>
                </a:extLst>
              </p:cNvPr>
              <p:cNvSpPr/>
              <p:nvPr/>
            </p:nvSpPr>
            <p:spPr>
              <a:xfrm>
                <a:off x="6936978" y="292820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2" name="Graphic 10815">
              <a:extLst>
                <a:ext uri="{FF2B5EF4-FFF2-40B4-BE49-F238E27FC236}">
                  <a16:creationId xmlns:a16="http://schemas.microsoft.com/office/drawing/2014/main" id="{AEC6901D-9790-774B-5319-D3CF928878AA}"/>
                </a:ext>
              </a:extLst>
            </p:cNvPr>
            <p:cNvGrpSpPr/>
            <p:nvPr/>
          </p:nvGrpSpPr>
          <p:grpSpPr>
            <a:xfrm>
              <a:off x="7754200" y="3226143"/>
              <a:ext cx="60239" cy="60321"/>
              <a:chOff x="6960509" y="2951211"/>
              <a:chExt cx="62749" cy="62834"/>
            </a:xfrm>
          </p:grpSpPr>
          <p:sp>
            <p:nvSpPr>
              <p:cNvPr id="11202" name="Freeform 14955">
                <a:extLst>
                  <a:ext uri="{FF2B5EF4-FFF2-40B4-BE49-F238E27FC236}">
                    <a16:creationId xmlns:a16="http://schemas.microsoft.com/office/drawing/2014/main" id="{703940E2-E1C5-A92F-833C-4249ABC25175}"/>
                  </a:ext>
                </a:extLst>
              </p:cNvPr>
              <p:cNvSpPr/>
              <p:nvPr/>
            </p:nvSpPr>
            <p:spPr>
              <a:xfrm>
                <a:off x="6991884" y="295121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3" name="Freeform 14956">
                <a:extLst>
                  <a:ext uri="{FF2B5EF4-FFF2-40B4-BE49-F238E27FC236}">
                    <a16:creationId xmlns:a16="http://schemas.microsoft.com/office/drawing/2014/main" id="{633A3AFA-FE83-A306-F912-2B4673AA251D}"/>
                  </a:ext>
                </a:extLst>
              </p:cNvPr>
              <p:cNvSpPr/>
              <p:nvPr/>
            </p:nvSpPr>
            <p:spPr>
              <a:xfrm>
                <a:off x="6960509" y="2982692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3" name="Graphic 10815">
              <a:extLst>
                <a:ext uri="{FF2B5EF4-FFF2-40B4-BE49-F238E27FC236}">
                  <a16:creationId xmlns:a16="http://schemas.microsoft.com/office/drawing/2014/main" id="{9C68410B-5119-C5A0-EF74-27514CE56026}"/>
                </a:ext>
              </a:extLst>
            </p:cNvPr>
            <p:cNvGrpSpPr/>
            <p:nvPr/>
          </p:nvGrpSpPr>
          <p:grpSpPr>
            <a:xfrm>
              <a:off x="7762338" y="3226143"/>
              <a:ext cx="60239" cy="60321"/>
              <a:chOff x="6968986" y="2951211"/>
              <a:chExt cx="62749" cy="62834"/>
            </a:xfrm>
          </p:grpSpPr>
          <p:sp>
            <p:nvSpPr>
              <p:cNvPr id="11200" name="Freeform 14958">
                <a:extLst>
                  <a:ext uri="{FF2B5EF4-FFF2-40B4-BE49-F238E27FC236}">
                    <a16:creationId xmlns:a16="http://schemas.microsoft.com/office/drawing/2014/main" id="{C7531924-51C8-ABE0-ABF2-6494127F7F81}"/>
                  </a:ext>
                </a:extLst>
              </p:cNvPr>
              <p:cNvSpPr/>
              <p:nvPr/>
            </p:nvSpPr>
            <p:spPr>
              <a:xfrm>
                <a:off x="7000361" y="295121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1" name="Freeform 14959">
                <a:extLst>
                  <a:ext uri="{FF2B5EF4-FFF2-40B4-BE49-F238E27FC236}">
                    <a16:creationId xmlns:a16="http://schemas.microsoft.com/office/drawing/2014/main" id="{97193AA0-EA96-888C-41FE-08C0BC0FBD65}"/>
                  </a:ext>
                </a:extLst>
              </p:cNvPr>
              <p:cNvSpPr/>
              <p:nvPr/>
            </p:nvSpPr>
            <p:spPr>
              <a:xfrm>
                <a:off x="6968986" y="2982692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4" name="Graphic 10815">
              <a:extLst>
                <a:ext uri="{FF2B5EF4-FFF2-40B4-BE49-F238E27FC236}">
                  <a16:creationId xmlns:a16="http://schemas.microsoft.com/office/drawing/2014/main" id="{2001EEE2-9FC3-C589-7231-5EFF3C1C5309}"/>
                </a:ext>
              </a:extLst>
            </p:cNvPr>
            <p:cNvGrpSpPr/>
            <p:nvPr/>
          </p:nvGrpSpPr>
          <p:grpSpPr>
            <a:xfrm>
              <a:off x="7756873" y="3233425"/>
              <a:ext cx="60361" cy="60200"/>
              <a:chOff x="6963293" y="2958797"/>
              <a:chExt cx="62876" cy="62708"/>
            </a:xfrm>
          </p:grpSpPr>
          <p:sp>
            <p:nvSpPr>
              <p:cNvPr id="11198" name="Freeform 14961">
                <a:extLst>
                  <a:ext uri="{FF2B5EF4-FFF2-40B4-BE49-F238E27FC236}">
                    <a16:creationId xmlns:a16="http://schemas.microsoft.com/office/drawing/2014/main" id="{D86C0FE6-146C-DB83-57EF-9CE47ED17281}"/>
                  </a:ext>
                </a:extLst>
              </p:cNvPr>
              <p:cNvSpPr/>
              <p:nvPr/>
            </p:nvSpPr>
            <p:spPr>
              <a:xfrm>
                <a:off x="6994668" y="2958797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9" name="Freeform 14962">
                <a:extLst>
                  <a:ext uri="{FF2B5EF4-FFF2-40B4-BE49-F238E27FC236}">
                    <a16:creationId xmlns:a16="http://schemas.microsoft.com/office/drawing/2014/main" id="{4D5D240F-AC02-0377-59B7-D86F2FFB5FB2}"/>
                  </a:ext>
                </a:extLst>
              </p:cNvPr>
              <p:cNvSpPr/>
              <p:nvPr/>
            </p:nvSpPr>
            <p:spPr>
              <a:xfrm>
                <a:off x="6963293" y="299015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5" name="Graphic 10815">
              <a:extLst>
                <a:ext uri="{FF2B5EF4-FFF2-40B4-BE49-F238E27FC236}">
                  <a16:creationId xmlns:a16="http://schemas.microsoft.com/office/drawing/2014/main" id="{BE7632B4-E26D-4B19-46A1-CF82A12E926B}"/>
                </a:ext>
              </a:extLst>
            </p:cNvPr>
            <p:cNvGrpSpPr/>
            <p:nvPr/>
          </p:nvGrpSpPr>
          <p:grpSpPr>
            <a:xfrm>
              <a:off x="7765010" y="3233425"/>
              <a:ext cx="60239" cy="60200"/>
              <a:chOff x="6971769" y="2958797"/>
              <a:chExt cx="62749" cy="62708"/>
            </a:xfrm>
          </p:grpSpPr>
          <p:sp>
            <p:nvSpPr>
              <p:cNvPr id="11196" name="Freeform 14964">
                <a:extLst>
                  <a:ext uri="{FF2B5EF4-FFF2-40B4-BE49-F238E27FC236}">
                    <a16:creationId xmlns:a16="http://schemas.microsoft.com/office/drawing/2014/main" id="{81B5E525-CD63-EDC3-F03F-237319164199}"/>
                  </a:ext>
                </a:extLst>
              </p:cNvPr>
              <p:cNvSpPr/>
              <p:nvPr/>
            </p:nvSpPr>
            <p:spPr>
              <a:xfrm>
                <a:off x="7003144" y="2958797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7" name="Freeform 14965">
                <a:extLst>
                  <a:ext uri="{FF2B5EF4-FFF2-40B4-BE49-F238E27FC236}">
                    <a16:creationId xmlns:a16="http://schemas.microsoft.com/office/drawing/2014/main" id="{8B6DCE11-EE31-5B47-FD54-8CBE58BC454F}"/>
                  </a:ext>
                </a:extLst>
              </p:cNvPr>
              <p:cNvSpPr/>
              <p:nvPr/>
            </p:nvSpPr>
            <p:spPr>
              <a:xfrm>
                <a:off x="6971769" y="2990151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6" name="Graphic 10815">
              <a:extLst>
                <a:ext uri="{FF2B5EF4-FFF2-40B4-BE49-F238E27FC236}">
                  <a16:creationId xmlns:a16="http://schemas.microsoft.com/office/drawing/2014/main" id="{FB360B01-C2A6-1B63-E268-24F636F645BB}"/>
                </a:ext>
              </a:extLst>
            </p:cNvPr>
            <p:cNvGrpSpPr/>
            <p:nvPr/>
          </p:nvGrpSpPr>
          <p:grpSpPr>
            <a:xfrm>
              <a:off x="7768653" y="3245076"/>
              <a:ext cx="60239" cy="60321"/>
              <a:chOff x="6975564" y="2970934"/>
              <a:chExt cx="62749" cy="62834"/>
            </a:xfrm>
          </p:grpSpPr>
          <p:sp>
            <p:nvSpPr>
              <p:cNvPr id="11194" name="Freeform 14967">
                <a:extLst>
                  <a:ext uri="{FF2B5EF4-FFF2-40B4-BE49-F238E27FC236}">
                    <a16:creationId xmlns:a16="http://schemas.microsoft.com/office/drawing/2014/main" id="{6C4E2122-DBC7-B859-C1D5-62471F16505A}"/>
                  </a:ext>
                </a:extLst>
              </p:cNvPr>
              <p:cNvSpPr/>
              <p:nvPr/>
            </p:nvSpPr>
            <p:spPr>
              <a:xfrm>
                <a:off x="7006939" y="29709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5" name="Freeform 14968">
                <a:extLst>
                  <a:ext uri="{FF2B5EF4-FFF2-40B4-BE49-F238E27FC236}">
                    <a16:creationId xmlns:a16="http://schemas.microsoft.com/office/drawing/2014/main" id="{D5F68F8B-81A1-E11D-05D7-AFAA19C29807}"/>
                  </a:ext>
                </a:extLst>
              </p:cNvPr>
              <p:cNvSpPr/>
              <p:nvPr/>
            </p:nvSpPr>
            <p:spPr>
              <a:xfrm>
                <a:off x="6975564" y="3002415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7" name="Graphic 10815">
              <a:extLst>
                <a:ext uri="{FF2B5EF4-FFF2-40B4-BE49-F238E27FC236}">
                  <a16:creationId xmlns:a16="http://schemas.microsoft.com/office/drawing/2014/main" id="{EACA7FF5-22D7-051F-9596-E6FFB9C1C9A2}"/>
                </a:ext>
              </a:extLst>
            </p:cNvPr>
            <p:cNvGrpSpPr/>
            <p:nvPr/>
          </p:nvGrpSpPr>
          <p:grpSpPr>
            <a:xfrm>
              <a:off x="7776669" y="3245076"/>
              <a:ext cx="60361" cy="60321"/>
              <a:chOff x="6983914" y="2970934"/>
              <a:chExt cx="62876" cy="62834"/>
            </a:xfrm>
          </p:grpSpPr>
          <p:sp>
            <p:nvSpPr>
              <p:cNvPr id="11192" name="Freeform 14970">
                <a:extLst>
                  <a:ext uri="{FF2B5EF4-FFF2-40B4-BE49-F238E27FC236}">
                    <a16:creationId xmlns:a16="http://schemas.microsoft.com/office/drawing/2014/main" id="{FEE966BB-789E-9881-26E4-7091EC862B0F}"/>
                  </a:ext>
                </a:extLst>
              </p:cNvPr>
              <p:cNvSpPr/>
              <p:nvPr/>
            </p:nvSpPr>
            <p:spPr>
              <a:xfrm>
                <a:off x="7015415" y="29709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3" name="Freeform 14971">
                <a:extLst>
                  <a:ext uri="{FF2B5EF4-FFF2-40B4-BE49-F238E27FC236}">
                    <a16:creationId xmlns:a16="http://schemas.microsoft.com/office/drawing/2014/main" id="{5B080EA5-843E-A21F-C600-0A27024DAD0A}"/>
                  </a:ext>
                </a:extLst>
              </p:cNvPr>
              <p:cNvSpPr/>
              <p:nvPr/>
            </p:nvSpPr>
            <p:spPr>
              <a:xfrm>
                <a:off x="6983914" y="300241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8" name="Graphic 10815">
              <a:extLst>
                <a:ext uri="{FF2B5EF4-FFF2-40B4-BE49-F238E27FC236}">
                  <a16:creationId xmlns:a16="http://schemas.microsoft.com/office/drawing/2014/main" id="{F08E8BEA-3148-2437-CFC1-DC617C4CCE76}"/>
                </a:ext>
              </a:extLst>
            </p:cNvPr>
            <p:cNvGrpSpPr/>
            <p:nvPr/>
          </p:nvGrpSpPr>
          <p:grpSpPr>
            <a:xfrm>
              <a:off x="7776669" y="3255028"/>
              <a:ext cx="60361" cy="60321"/>
              <a:chOff x="6983914" y="2981301"/>
              <a:chExt cx="62876" cy="62834"/>
            </a:xfrm>
          </p:grpSpPr>
          <p:sp>
            <p:nvSpPr>
              <p:cNvPr id="11190" name="Freeform 14973">
                <a:extLst>
                  <a:ext uri="{FF2B5EF4-FFF2-40B4-BE49-F238E27FC236}">
                    <a16:creationId xmlns:a16="http://schemas.microsoft.com/office/drawing/2014/main" id="{35D1F363-DDAB-E83F-EFE8-6E14438F6E75}"/>
                  </a:ext>
                </a:extLst>
              </p:cNvPr>
              <p:cNvSpPr/>
              <p:nvPr/>
            </p:nvSpPr>
            <p:spPr>
              <a:xfrm>
                <a:off x="7015415" y="298130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1" name="Freeform 14974">
                <a:extLst>
                  <a:ext uri="{FF2B5EF4-FFF2-40B4-BE49-F238E27FC236}">
                    <a16:creationId xmlns:a16="http://schemas.microsoft.com/office/drawing/2014/main" id="{A2D3DCA7-757B-6458-BDC0-BC23C3A4FD6B}"/>
                  </a:ext>
                </a:extLst>
              </p:cNvPr>
              <p:cNvSpPr/>
              <p:nvPr/>
            </p:nvSpPr>
            <p:spPr>
              <a:xfrm>
                <a:off x="6983914" y="30126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09" name="Graphic 10815">
              <a:extLst>
                <a:ext uri="{FF2B5EF4-FFF2-40B4-BE49-F238E27FC236}">
                  <a16:creationId xmlns:a16="http://schemas.microsoft.com/office/drawing/2014/main" id="{8A843844-8B5A-0CAE-1432-B1E442FB969A}"/>
                </a:ext>
              </a:extLst>
            </p:cNvPr>
            <p:cNvGrpSpPr/>
            <p:nvPr/>
          </p:nvGrpSpPr>
          <p:grpSpPr>
            <a:xfrm>
              <a:off x="7784806" y="3255028"/>
              <a:ext cx="60361" cy="60321"/>
              <a:chOff x="6992390" y="2981301"/>
              <a:chExt cx="62876" cy="62834"/>
            </a:xfrm>
          </p:grpSpPr>
          <p:sp>
            <p:nvSpPr>
              <p:cNvPr id="11188" name="Freeform 14976">
                <a:extLst>
                  <a:ext uri="{FF2B5EF4-FFF2-40B4-BE49-F238E27FC236}">
                    <a16:creationId xmlns:a16="http://schemas.microsoft.com/office/drawing/2014/main" id="{E4740EA6-1DEC-D1FA-D561-1C12F2EB0BA3}"/>
                  </a:ext>
                </a:extLst>
              </p:cNvPr>
              <p:cNvSpPr/>
              <p:nvPr/>
            </p:nvSpPr>
            <p:spPr>
              <a:xfrm>
                <a:off x="7023892" y="298130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9" name="Freeform 14977">
                <a:extLst>
                  <a:ext uri="{FF2B5EF4-FFF2-40B4-BE49-F238E27FC236}">
                    <a16:creationId xmlns:a16="http://schemas.microsoft.com/office/drawing/2014/main" id="{7FAE87A2-F9C9-1A8F-6C74-26D3C807AC4E}"/>
                  </a:ext>
                </a:extLst>
              </p:cNvPr>
              <p:cNvSpPr/>
              <p:nvPr/>
            </p:nvSpPr>
            <p:spPr>
              <a:xfrm>
                <a:off x="6992390" y="301265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0" name="Graphic 10815">
              <a:extLst>
                <a:ext uri="{FF2B5EF4-FFF2-40B4-BE49-F238E27FC236}">
                  <a16:creationId xmlns:a16="http://schemas.microsoft.com/office/drawing/2014/main" id="{B47D940C-633E-7CEA-7617-FE2A5E3DC965}"/>
                </a:ext>
              </a:extLst>
            </p:cNvPr>
            <p:cNvGrpSpPr/>
            <p:nvPr/>
          </p:nvGrpSpPr>
          <p:grpSpPr>
            <a:xfrm>
              <a:off x="7782136" y="3267652"/>
              <a:ext cx="60361" cy="60321"/>
              <a:chOff x="6989607" y="2994450"/>
              <a:chExt cx="62876" cy="62834"/>
            </a:xfrm>
          </p:grpSpPr>
          <p:sp>
            <p:nvSpPr>
              <p:cNvPr id="11186" name="Freeform 14979">
                <a:extLst>
                  <a:ext uri="{FF2B5EF4-FFF2-40B4-BE49-F238E27FC236}">
                    <a16:creationId xmlns:a16="http://schemas.microsoft.com/office/drawing/2014/main" id="{F584DA94-DA56-F447-00EC-6A9DF183D8E9}"/>
                  </a:ext>
                </a:extLst>
              </p:cNvPr>
              <p:cNvSpPr/>
              <p:nvPr/>
            </p:nvSpPr>
            <p:spPr>
              <a:xfrm>
                <a:off x="7020982" y="299445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7" name="Freeform 14980">
                <a:extLst>
                  <a:ext uri="{FF2B5EF4-FFF2-40B4-BE49-F238E27FC236}">
                    <a16:creationId xmlns:a16="http://schemas.microsoft.com/office/drawing/2014/main" id="{1AE33F2C-A93A-D179-89BF-3C57892A6B61}"/>
                  </a:ext>
                </a:extLst>
              </p:cNvPr>
              <p:cNvSpPr/>
              <p:nvPr/>
            </p:nvSpPr>
            <p:spPr>
              <a:xfrm>
                <a:off x="6989607" y="302580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1" name="Graphic 10815">
              <a:extLst>
                <a:ext uri="{FF2B5EF4-FFF2-40B4-BE49-F238E27FC236}">
                  <a16:creationId xmlns:a16="http://schemas.microsoft.com/office/drawing/2014/main" id="{7B2422AB-F294-699F-EA03-69EE43AA138E}"/>
                </a:ext>
              </a:extLst>
            </p:cNvPr>
            <p:cNvGrpSpPr/>
            <p:nvPr/>
          </p:nvGrpSpPr>
          <p:grpSpPr>
            <a:xfrm>
              <a:off x="7790273" y="3267652"/>
              <a:ext cx="60239" cy="60321"/>
              <a:chOff x="6998083" y="2994450"/>
              <a:chExt cx="62749" cy="62834"/>
            </a:xfrm>
          </p:grpSpPr>
          <p:sp>
            <p:nvSpPr>
              <p:cNvPr id="11184" name="Freeform 14982">
                <a:extLst>
                  <a:ext uri="{FF2B5EF4-FFF2-40B4-BE49-F238E27FC236}">
                    <a16:creationId xmlns:a16="http://schemas.microsoft.com/office/drawing/2014/main" id="{E5CBAC62-FC76-AB6C-CB01-F0F468BFBB77}"/>
                  </a:ext>
                </a:extLst>
              </p:cNvPr>
              <p:cNvSpPr/>
              <p:nvPr/>
            </p:nvSpPr>
            <p:spPr>
              <a:xfrm>
                <a:off x="7029458" y="299445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5" name="Freeform 14983">
                <a:extLst>
                  <a:ext uri="{FF2B5EF4-FFF2-40B4-BE49-F238E27FC236}">
                    <a16:creationId xmlns:a16="http://schemas.microsoft.com/office/drawing/2014/main" id="{18ECADA1-EF27-3957-5E37-2FFEE109BF28}"/>
                  </a:ext>
                </a:extLst>
              </p:cNvPr>
              <p:cNvSpPr/>
              <p:nvPr/>
            </p:nvSpPr>
            <p:spPr>
              <a:xfrm>
                <a:off x="6998083" y="302580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2" name="Graphic 10815">
              <a:extLst>
                <a:ext uri="{FF2B5EF4-FFF2-40B4-BE49-F238E27FC236}">
                  <a16:creationId xmlns:a16="http://schemas.microsoft.com/office/drawing/2014/main" id="{29108BDF-863E-9C5D-01CA-601BCB7D66DD}"/>
                </a:ext>
              </a:extLst>
            </p:cNvPr>
            <p:cNvGrpSpPr/>
            <p:nvPr/>
          </p:nvGrpSpPr>
          <p:grpSpPr>
            <a:xfrm>
              <a:off x="7793916" y="3282095"/>
              <a:ext cx="60239" cy="60321"/>
              <a:chOff x="7001879" y="3009495"/>
              <a:chExt cx="62749" cy="62834"/>
            </a:xfrm>
          </p:grpSpPr>
          <p:sp>
            <p:nvSpPr>
              <p:cNvPr id="11182" name="Freeform 14985">
                <a:extLst>
                  <a:ext uri="{FF2B5EF4-FFF2-40B4-BE49-F238E27FC236}">
                    <a16:creationId xmlns:a16="http://schemas.microsoft.com/office/drawing/2014/main" id="{EA5F5E9C-42E8-06F0-A0FB-34A6CA0D857C}"/>
                  </a:ext>
                </a:extLst>
              </p:cNvPr>
              <p:cNvSpPr/>
              <p:nvPr/>
            </p:nvSpPr>
            <p:spPr>
              <a:xfrm>
                <a:off x="7033254" y="300949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3" name="Freeform 14986">
                <a:extLst>
                  <a:ext uri="{FF2B5EF4-FFF2-40B4-BE49-F238E27FC236}">
                    <a16:creationId xmlns:a16="http://schemas.microsoft.com/office/drawing/2014/main" id="{0461FF60-A3EF-0D9B-3739-3CDA29CE0703}"/>
                  </a:ext>
                </a:extLst>
              </p:cNvPr>
              <p:cNvSpPr/>
              <p:nvPr/>
            </p:nvSpPr>
            <p:spPr>
              <a:xfrm>
                <a:off x="7001879" y="3040849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3" name="Graphic 10815">
              <a:extLst>
                <a:ext uri="{FF2B5EF4-FFF2-40B4-BE49-F238E27FC236}">
                  <a16:creationId xmlns:a16="http://schemas.microsoft.com/office/drawing/2014/main" id="{B44ADA2D-F1C1-D92B-BFCF-75078C58E4CE}"/>
                </a:ext>
              </a:extLst>
            </p:cNvPr>
            <p:cNvGrpSpPr/>
            <p:nvPr/>
          </p:nvGrpSpPr>
          <p:grpSpPr>
            <a:xfrm>
              <a:off x="7801931" y="3282095"/>
              <a:ext cx="60361" cy="60321"/>
              <a:chOff x="7010228" y="3009495"/>
              <a:chExt cx="62876" cy="62834"/>
            </a:xfrm>
          </p:grpSpPr>
          <p:sp>
            <p:nvSpPr>
              <p:cNvPr id="11180" name="Freeform 14988">
                <a:extLst>
                  <a:ext uri="{FF2B5EF4-FFF2-40B4-BE49-F238E27FC236}">
                    <a16:creationId xmlns:a16="http://schemas.microsoft.com/office/drawing/2014/main" id="{8484EBC2-5622-FF80-3185-2E0252AA3D3F}"/>
                  </a:ext>
                </a:extLst>
              </p:cNvPr>
              <p:cNvSpPr/>
              <p:nvPr/>
            </p:nvSpPr>
            <p:spPr>
              <a:xfrm>
                <a:off x="7041730" y="300949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1" name="Freeform 14989">
                <a:extLst>
                  <a:ext uri="{FF2B5EF4-FFF2-40B4-BE49-F238E27FC236}">
                    <a16:creationId xmlns:a16="http://schemas.microsoft.com/office/drawing/2014/main" id="{6E0D3F76-7D72-6D46-D69B-0471644CC2DB}"/>
                  </a:ext>
                </a:extLst>
              </p:cNvPr>
              <p:cNvSpPr/>
              <p:nvPr/>
            </p:nvSpPr>
            <p:spPr>
              <a:xfrm>
                <a:off x="7010228" y="304084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4" name="Graphic 10815">
              <a:extLst>
                <a:ext uri="{FF2B5EF4-FFF2-40B4-BE49-F238E27FC236}">
                  <a16:creationId xmlns:a16="http://schemas.microsoft.com/office/drawing/2014/main" id="{BB79C69A-79D7-2B2D-B5CC-09539ED365F8}"/>
                </a:ext>
              </a:extLst>
            </p:cNvPr>
            <p:cNvGrpSpPr/>
            <p:nvPr/>
          </p:nvGrpSpPr>
          <p:grpSpPr>
            <a:xfrm>
              <a:off x="7813712" y="3297387"/>
              <a:ext cx="60361" cy="60321"/>
              <a:chOff x="7022500" y="3025425"/>
              <a:chExt cx="62876" cy="62834"/>
            </a:xfrm>
          </p:grpSpPr>
          <p:sp>
            <p:nvSpPr>
              <p:cNvPr id="11178" name="Freeform 14991">
                <a:extLst>
                  <a:ext uri="{FF2B5EF4-FFF2-40B4-BE49-F238E27FC236}">
                    <a16:creationId xmlns:a16="http://schemas.microsoft.com/office/drawing/2014/main" id="{A5EB7267-9A19-433B-E03E-1BFE78826F15}"/>
                  </a:ext>
                </a:extLst>
              </p:cNvPr>
              <p:cNvSpPr/>
              <p:nvPr/>
            </p:nvSpPr>
            <p:spPr>
              <a:xfrm>
                <a:off x="7053875" y="302542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9" name="Freeform 14992">
                <a:extLst>
                  <a:ext uri="{FF2B5EF4-FFF2-40B4-BE49-F238E27FC236}">
                    <a16:creationId xmlns:a16="http://schemas.microsoft.com/office/drawing/2014/main" id="{03EA61E6-63E6-26E6-BB08-897161E84D24}"/>
                  </a:ext>
                </a:extLst>
              </p:cNvPr>
              <p:cNvSpPr/>
              <p:nvPr/>
            </p:nvSpPr>
            <p:spPr>
              <a:xfrm>
                <a:off x="7022500" y="305690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5" name="Graphic 10815">
              <a:extLst>
                <a:ext uri="{FF2B5EF4-FFF2-40B4-BE49-F238E27FC236}">
                  <a16:creationId xmlns:a16="http://schemas.microsoft.com/office/drawing/2014/main" id="{427C12B1-E70A-9DC5-674D-3A783906A4CC}"/>
                </a:ext>
              </a:extLst>
            </p:cNvPr>
            <p:cNvGrpSpPr/>
            <p:nvPr/>
          </p:nvGrpSpPr>
          <p:grpSpPr>
            <a:xfrm>
              <a:off x="7821849" y="3297387"/>
              <a:ext cx="60361" cy="60321"/>
              <a:chOff x="7030976" y="3025425"/>
              <a:chExt cx="62876" cy="62834"/>
            </a:xfrm>
          </p:grpSpPr>
          <p:sp>
            <p:nvSpPr>
              <p:cNvPr id="11176" name="Freeform 14994">
                <a:extLst>
                  <a:ext uri="{FF2B5EF4-FFF2-40B4-BE49-F238E27FC236}">
                    <a16:creationId xmlns:a16="http://schemas.microsoft.com/office/drawing/2014/main" id="{4471D0B2-9E07-44C3-156F-847E0D13A95E}"/>
                  </a:ext>
                </a:extLst>
              </p:cNvPr>
              <p:cNvSpPr/>
              <p:nvPr/>
            </p:nvSpPr>
            <p:spPr>
              <a:xfrm>
                <a:off x="7062351" y="302542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7" name="Freeform 14995">
                <a:extLst>
                  <a:ext uri="{FF2B5EF4-FFF2-40B4-BE49-F238E27FC236}">
                    <a16:creationId xmlns:a16="http://schemas.microsoft.com/office/drawing/2014/main" id="{6E9F0BD9-1598-7877-9B86-3BC0B184EB55}"/>
                  </a:ext>
                </a:extLst>
              </p:cNvPr>
              <p:cNvSpPr/>
              <p:nvPr/>
            </p:nvSpPr>
            <p:spPr>
              <a:xfrm>
                <a:off x="7030976" y="305690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6" name="Graphic 10815">
              <a:extLst>
                <a:ext uri="{FF2B5EF4-FFF2-40B4-BE49-F238E27FC236}">
                  <a16:creationId xmlns:a16="http://schemas.microsoft.com/office/drawing/2014/main" id="{095862F2-DB59-5E30-EB49-57DCA7F2EA9C}"/>
                </a:ext>
              </a:extLst>
            </p:cNvPr>
            <p:cNvGrpSpPr/>
            <p:nvPr/>
          </p:nvGrpSpPr>
          <p:grpSpPr>
            <a:xfrm>
              <a:off x="7823671" y="3310010"/>
              <a:ext cx="60239" cy="60321"/>
              <a:chOff x="7032874" y="3038573"/>
              <a:chExt cx="62749" cy="62834"/>
            </a:xfrm>
          </p:grpSpPr>
          <p:sp>
            <p:nvSpPr>
              <p:cNvPr id="11174" name="Freeform 14997">
                <a:extLst>
                  <a:ext uri="{FF2B5EF4-FFF2-40B4-BE49-F238E27FC236}">
                    <a16:creationId xmlns:a16="http://schemas.microsoft.com/office/drawing/2014/main" id="{A9039528-2346-CA9D-42F4-8E6B158192D3}"/>
                  </a:ext>
                </a:extLst>
              </p:cNvPr>
              <p:cNvSpPr/>
              <p:nvPr/>
            </p:nvSpPr>
            <p:spPr>
              <a:xfrm>
                <a:off x="7064249" y="3038573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5" name="Freeform 14998">
                <a:extLst>
                  <a:ext uri="{FF2B5EF4-FFF2-40B4-BE49-F238E27FC236}">
                    <a16:creationId xmlns:a16="http://schemas.microsoft.com/office/drawing/2014/main" id="{5A2F3CEC-DCE5-A67B-FF06-19169A64E319}"/>
                  </a:ext>
                </a:extLst>
              </p:cNvPr>
              <p:cNvSpPr/>
              <p:nvPr/>
            </p:nvSpPr>
            <p:spPr>
              <a:xfrm>
                <a:off x="7032874" y="307005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7" name="Graphic 10815">
              <a:extLst>
                <a:ext uri="{FF2B5EF4-FFF2-40B4-BE49-F238E27FC236}">
                  <a16:creationId xmlns:a16="http://schemas.microsoft.com/office/drawing/2014/main" id="{82A802EF-300D-044F-D2AC-A7D6EB2CCCB4}"/>
                </a:ext>
              </a:extLst>
            </p:cNvPr>
            <p:cNvGrpSpPr/>
            <p:nvPr/>
          </p:nvGrpSpPr>
          <p:grpSpPr>
            <a:xfrm>
              <a:off x="7831808" y="3310010"/>
              <a:ext cx="60239" cy="60321"/>
              <a:chOff x="7041350" y="3038573"/>
              <a:chExt cx="62749" cy="62834"/>
            </a:xfrm>
          </p:grpSpPr>
          <p:sp>
            <p:nvSpPr>
              <p:cNvPr id="11172" name="Freeform 15000">
                <a:extLst>
                  <a:ext uri="{FF2B5EF4-FFF2-40B4-BE49-F238E27FC236}">
                    <a16:creationId xmlns:a16="http://schemas.microsoft.com/office/drawing/2014/main" id="{C12CF98C-A818-F0A5-27E7-D2E89D93CA5D}"/>
                  </a:ext>
                </a:extLst>
              </p:cNvPr>
              <p:cNvSpPr/>
              <p:nvPr/>
            </p:nvSpPr>
            <p:spPr>
              <a:xfrm>
                <a:off x="7072725" y="3038573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3" name="Freeform 15001">
                <a:extLst>
                  <a:ext uri="{FF2B5EF4-FFF2-40B4-BE49-F238E27FC236}">
                    <a16:creationId xmlns:a16="http://schemas.microsoft.com/office/drawing/2014/main" id="{8EBC1D51-716B-6ECF-C5F2-807707DF7E06}"/>
                  </a:ext>
                </a:extLst>
              </p:cNvPr>
              <p:cNvSpPr/>
              <p:nvPr/>
            </p:nvSpPr>
            <p:spPr>
              <a:xfrm>
                <a:off x="7041350" y="307005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8" name="Graphic 10815">
              <a:extLst>
                <a:ext uri="{FF2B5EF4-FFF2-40B4-BE49-F238E27FC236}">
                  <a16:creationId xmlns:a16="http://schemas.microsoft.com/office/drawing/2014/main" id="{8A4FE4A5-27B0-EA71-BA54-415E4CB3B633}"/>
                </a:ext>
              </a:extLst>
            </p:cNvPr>
            <p:cNvGrpSpPr/>
            <p:nvPr/>
          </p:nvGrpSpPr>
          <p:grpSpPr>
            <a:xfrm>
              <a:off x="7833632" y="3319963"/>
              <a:ext cx="60239" cy="60321"/>
              <a:chOff x="7043248" y="3048940"/>
              <a:chExt cx="62749" cy="62834"/>
            </a:xfrm>
          </p:grpSpPr>
          <p:sp>
            <p:nvSpPr>
              <p:cNvPr id="11170" name="Freeform 15003">
                <a:extLst>
                  <a:ext uri="{FF2B5EF4-FFF2-40B4-BE49-F238E27FC236}">
                    <a16:creationId xmlns:a16="http://schemas.microsoft.com/office/drawing/2014/main" id="{1E3C1A32-EEA6-F8B8-A5A8-F06F6D422BB4}"/>
                  </a:ext>
                </a:extLst>
              </p:cNvPr>
              <p:cNvSpPr/>
              <p:nvPr/>
            </p:nvSpPr>
            <p:spPr>
              <a:xfrm>
                <a:off x="7074623" y="304894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1" name="Freeform 15004">
                <a:extLst>
                  <a:ext uri="{FF2B5EF4-FFF2-40B4-BE49-F238E27FC236}">
                    <a16:creationId xmlns:a16="http://schemas.microsoft.com/office/drawing/2014/main" id="{A3AE1C35-2AE1-A118-F559-B8D0D3A2DCF1}"/>
                  </a:ext>
                </a:extLst>
              </p:cNvPr>
              <p:cNvSpPr/>
              <p:nvPr/>
            </p:nvSpPr>
            <p:spPr>
              <a:xfrm>
                <a:off x="7043248" y="308029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19" name="Graphic 10815">
              <a:extLst>
                <a:ext uri="{FF2B5EF4-FFF2-40B4-BE49-F238E27FC236}">
                  <a16:creationId xmlns:a16="http://schemas.microsoft.com/office/drawing/2014/main" id="{BF4D7652-4835-C2DE-7863-1EEBD4959455}"/>
                </a:ext>
              </a:extLst>
            </p:cNvPr>
            <p:cNvGrpSpPr/>
            <p:nvPr/>
          </p:nvGrpSpPr>
          <p:grpSpPr>
            <a:xfrm>
              <a:off x="7841648" y="3319963"/>
              <a:ext cx="60361" cy="60321"/>
              <a:chOff x="7051598" y="3048940"/>
              <a:chExt cx="62876" cy="62834"/>
            </a:xfrm>
          </p:grpSpPr>
          <p:sp>
            <p:nvSpPr>
              <p:cNvPr id="11168" name="Freeform 15006">
                <a:extLst>
                  <a:ext uri="{FF2B5EF4-FFF2-40B4-BE49-F238E27FC236}">
                    <a16:creationId xmlns:a16="http://schemas.microsoft.com/office/drawing/2014/main" id="{A3802D58-F304-DE0E-520F-DA3420BA4D10}"/>
                  </a:ext>
                </a:extLst>
              </p:cNvPr>
              <p:cNvSpPr/>
              <p:nvPr/>
            </p:nvSpPr>
            <p:spPr>
              <a:xfrm>
                <a:off x="7083099" y="304894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9" name="Freeform 15007">
                <a:extLst>
                  <a:ext uri="{FF2B5EF4-FFF2-40B4-BE49-F238E27FC236}">
                    <a16:creationId xmlns:a16="http://schemas.microsoft.com/office/drawing/2014/main" id="{88C8E530-C1FC-493D-DDBC-175394992E89}"/>
                  </a:ext>
                </a:extLst>
              </p:cNvPr>
              <p:cNvSpPr/>
              <p:nvPr/>
            </p:nvSpPr>
            <p:spPr>
              <a:xfrm>
                <a:off x="7051598" y="308029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0" name="Graphic 10815">
              <a:extLst>
                <a:ext uri="{FF2B5EF4-FFF2-40B4-BE49-F238E27FC236}">
                  <a16:creationId xmlns:a16="http://schemas.microsoft.com/office/drawing/2014/main" id="{497FCA6D-6659-C8EC-4FC6-51FC41819127}"/>
                </a:ext>
              </a:extLst>
            </p:cNvPr>
            <p:cNvGrpSpPr/>
            <p:nvPr/>
          </p:nvGrpSpPr>
          <p:grpSpPr>
            <a:xfrm>
              <a:off x="7844440" y="3332586"/>
              <a:ext cx="60239" cy="60321"/>
              <a:chOff x="7054508" y="3062089"/>
              <a:chExt cx="62749" cy="62834"/>
            </a:xfrm>
          </p:grpSpPr>
          <p:sp>
            <p:nvSpPr>
              <p:cNvPr id="11166" name="Freeform 15009">
                <a:extLst>
                  <a:ext uri="{FF2B5EF4-FFF2-40B4-BE49-F238E27FC236}">
                    <a16:creationId xmlns:a16="http://schemas.microsoft.com/office/drawing/2014/main" id="{252DC111-F07F-54B1-164B-CF9B68A86730}"/>
                  </a:ext>
                </a:extLst>
              </p:cNvPr>
              <p:cNvSpPr/>
              <p:nvPr/>
            </p:nvSpPr>
            <p:spPr>
              <a:xfrm>
                <a:off x="7085882" y="306208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7" name="Freeform 15010">
                <a:extLst>
                  <a:ext uri="{FF2B5EF4-FFF2-40B4-BE49-F238E27FC236}">
                    <a16:creationId xmlns:a16="http://schemas.microsoft.com/office/drawing/2014/main" id="{B753DD53-02D7-AA58-3B07-5986F9A698FB}"/>
                  </a:ext>
                </a:extLst>
              </p:cNvPr>
              <p:cNvSpPr/>
              <p:nvPr/>
            </p:nvSpPr>
            <p:spPr>
              <a:xfrm>
                <a:off x="7054508" y="309344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1" name="Graphic 10815">
              <a:extLst>
                <a:ext uri="{FF2B5EF4-FFF2-40B4-BE49-F238E27FC236}">
                  <a16:creationId xmlns:a16="http://schemas.microsoft.com/office/drawing/2014/main" id="{444C9982-CE3A-28EE-A02E-A18B285C1DF2}"/>
                </a:ext>
              </a:extLst>
            </p:cNvPr>
            <p:cNvGrpSpPr/>
            <p:nvPr/>
          </p:nvGrpSpPr>
          <p:grpSpPr>
            <a:xfrm>
              <a:off x="7852576" y="3332586"/>
              <a:ext cx="60239" cy="60321"/>
              <a:chOff x="7062984" y="3062089"/>
              <a:chExt cx="62749" cy="62834"/>
            </a:xfrm>
          </p:grpSpPr>
          <p:sp>
            <p:nvSpPr>
              <p:cNvPr id="11164" name="Freeform 15012">
                <a:extLst>
                  <a:ext uri="{FF2B5EF4-FFF2-40B4-BE49-F238E27FC236}">
                    <a16:creationId xmlns:a16="http://schemas.microsoft.com/office/drawing/2014/main" id="{64FA014B-8FEC-5909-2DF4-7E5172893836}"/>
                  </a:ext>
                </a:extLst>
              </p:cNvPr>
              <p:cNvSpPr/>
              <p:nvPr/>
            </p:nvSpPr>
            <p:spPr>
              <a:xfrm>
                <a:off x="7094359" y="3062089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5" name="Freeform 15013">
                <a:extLst>
                  <a:ext uri="{FF2B5EF4-FFF2-40B4-BE49-F238E27FC236}">
                    <a16:creationId xmlns:a16="http://schemas.microsoft.com/office/drawing/2014/main" id="{436331D1-7AB1-B873-A671-7B4FE810517F}"/>
                  </a:ext>
                </a:extLst>
              </p:cNvPr>
              <p:cNvSpPr/>
              <p:nvPr/>
            </p:nvSpPr>
            <p:spPr>
              <a:xfrm>
                <a:off x="7062984" y="309344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2" name="Graphic 10815">
              <a:extLst>
                <a:ext uri="{FF2B5EF4-FFF2-40B4-BE49-F238E27FC236}">
                  <a16:creationId xmlns:a16="http://schemas.microsoft.com/office/drawing/2014/main" id="{D2399F77-E65A-40FB-316F-81CC3072F363}"/>
                </a:ext>
              </a:extLst>
            </p:cNvPr>
            <p:cNvGrpSpPr/>
            <p:nvPr/>
          </p:nvGrpSpPr>
          <p:grpSpPr>
            <a:xfrm>
              <a:off x="7870552" y="3360500"/>
              <a:ext cx="60361" cy="60321"/>
              <a:chOff x="7081707" y="3091167"/>
              <a:chExt cx="62876" cy="62834"/>
            </a:xfrm>
          </p:grpSpPr>
          <p:sp>
            <p:nvSpPr>
              <p:cNvPr id="11162" name="Freeform 15015">
                <a:extLst>
                  <a:ext uri="{FF2B5EF4-FFF2-40B4-BE49-F238E27FC236}">
                    <a16:creationId xmlns:a16="http://schemas.microsoft.com/office/drawing/2014/main" id="{D6C6EAAF-935D-5169-C470-D365A9D50466}"/>
                  </a:ext>
                </a:extLst>
              </p:cNvPr>
              <p:cNvSpPr/>
              <p:nvPr/>
            </p:nvSpPr>
            <p:spPr>
              <a:xfrm>
                <a:off x="7113082" y="309116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3" name="Freeform 15016">
                <a:extLst>
                  <a:ext uri="{FF2B5EF4-FFF2-40B4-BE49-F238E27FC236}">
                    <a16:creationId xmlns:a16="http://schemas.microsoft.com/office/drawing/2014/main" id="{A3ABEF2C-3BC5-A3BD-5E57-306CF2C1B8D5}"/>
                  </a:ext>
                </a:extLst>
              </p:cNvPr>
              <p:cNvSpPr/>
              <p:nvPr/>
            </p:nvSpPr>
            <p:spPr>
              <a:xfrm>
                <a:off x="7081707" y="312264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3" name="Graphic 10815">
              <a:extLst>
                <a:ext uri="{FF2B5EF4-FFF2-40B4-BE49-F238E27FC236}">
                  <a16:creationId xmlns:a16="http://schemas.microsoft.com/office/drawing/2014/main" id="{9185653A-630F-F5F1-9068-C52A6AA5AAFC}"/>
                </a:ext>
              </a:extLst>
            </p:cNvPr>
            <p:cNvGrpSpPr/>
            <p:nvPr/>
          </p:nvGrpSpPr>
          <p:grpSpPr>
            <a:xfrm>
              <a:off x="7878689" y="3360500"/>
              <a:ext cx="60361" cy="60321"/>
              <a:chOff x="7090184" y="3091167"/>
              <a:chExt cx="62876" cy="62834"/>
            </a:xfrm>
          </p:grpSpPr>
          <p:sp>
            <p:nvSpPr>
              <p:cNvPr id="11160" name="Freeform 15018">
                <a:extLst>
                  <a:ext uri="{FF2B5EF4-FFF2-40B4-BE49-F238E27FC236}">
                    <a16:creationId xmlns:a16="http://schemas.microsoft.com/office/drawing/2014/main" id="{73E34CBB-C0EE-BD96-2BDC-6A1E34CF58AC}"/>
                  </a:ext>
                </a:extLst>
              </p:cNvPr>
              <p:cNvSpPr/>
              <p:nvPr/>
            </p:nvSpPr>
            <p:spPr>
              <a:xfrm>
                <a:off x="7121559" y="309116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1" name="Freeform 15019">
                <a:extLst>
                  <a:ext uri="{FF2B5EF4-FFF2-40B4-BE49-F238E27FC236}">
                    <a16:creationId xmlns:a16="http://schemas.microsoft.com/office/drawing/2014/main" id="{C83FEBED-9578-3C13-8FC7-2D6349BFBB0F}"/>
                  </a:ext>
                </a:extLst>
              </p:cNvPr>
              <p:cNvSpPr/>
              <p:nvPr/>
            </p:nvSpPr>
            <p:spPr>
              <a:xfrm>
                <a:off x="7090184" y="312264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4" name="Graphic 10815">
              <a:extLst>
                <a:ext uri="{FF2B5EF4-FFF2-40B4-BE49-F238E27FC236}">
                  <a16:creationId xmlns:a16="http://schemas.microsoft.com/office/drawing/2014/main" id="{1D6D202D-8AF8-8B23-E2E8-0813564BCF6E}"/>
                </a:ext>
              </a:extLst>
            </p:cNvPr>
            <p:cNvGrpSpPr/>
            <p:nvPr/>
          </p:nvGrpSpPr>
          <p:grpSpPr>
            <a:xfrm>
              <a:off x="7852576" y="3347028"/>
              <a:ext cx="60239" cy="60321"/>
              <a:chOff x="7062984" y="3077134"/>
              <a:chExt cx="62749" cy="62834"/>
            </a:xfrm>
          </p:grpSpPr>
          <p:sp>
            <p:nvSpPr>
              <p:cNvPr id="11158" name="Freeform 15021">
                <a:extLst>
                  <a:ext uri="{FF2B5EF4-FFF2-40B4-BE49-F238E27FC236}">
                    <a16:creationId xmlns:a16="http://schemas.microsoft.com/office/drawing/2014/main" id="{75429588-0367-A69C-D1B1-C0C0BED6DC50}"/>
                  </a:ext>
                </a:extLst>
              </p:cNvPr>
              <p:cNvSpPr/>
              <p:nvPr/>
            </p:nvSpPr>
            <p:spPr>
              <a:xfrm>
                <a:off x="7094359" y="30771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9" name="Freeform 15022">
                <a:extLst>
                  <a:ext uri="{FF2B5EF4-FFF2-40B4-BE49-F238E27FC236}">
                    <a16:creationId xmlns:a16="http://schemas.microsoft.com/office/drawing/2014/main" id="{AEBB7D50-1CA8-E4DA-6631-CAB076A39CA2}"/>
                  </a:ext>
                </a:extLst>
              </p:cNvPr>
              <p:cNvSpPr/>
              <p:nvPr/>
            </p:nvSpPr>
            <p:spPr>
              <a:xfrm>
                <a:off x="7062984" y="310848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5" name="Graphic 10815">
              <a:extLst>
                <a:ext uri="{FF2B5EF4-FFF2-40B4-BE49-F238E27FC236}">
                  <a16:creationId xmlns:a16="http://schemas.microsoft.com/office/drawing/2014/main" id="{E0CF684A-6AE8-A9D0-B13C-276325A77FF9}"/>
                </a:ext>
              </a:extLst>
            </p:cNvPr>
            <p:cNvGrpSpPr/>
            <p:nvPr/>
          </p:nvGrpSpPr>
          <p:grpSpPr>
            <a:xfrm>
              <a:off x="7860592" y="3347028"/>
              <a:ext cx="60361" cy="60321"/>
              <a:chOff x="7071334" y="3077134"/>
              <a:chExt cx="62876" cy="62834"/>
            </a:xfrm>
          </p:grpSpPr>
          <p:sp>
            <p:nvSpPr>
              <p:cNvPr id="11156" name="Freeform 15024">
                <a:extLst>
                  <a:ext uri="{FF2B5EF4-FFF2-40B4-BE49-F238E27FC236}">
                    <a16:creationId xmlns:a16="http://schemas.microsoft.com/office/drawing/2014/main" id="{0F13E542-E702-A2CE-DD4C-5C9805BE502B}"/>
                  </a:ext>
                </a:extLst>
              </p:cNvPr>
              <p:cNvSpPr/>
              <p:nvPr/>
            </p:nvSpPr>
            <p:spPr>
              <a:xfrm>
                <a:off x="7102835" y="30771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7" name="Freeform 15025">
                <a:extLst>
                  <a:ext uri="{FF2B5EF4-FFF2-40B4-BE49-F238E27FC236}">
                    <a16:creationId xmlns:a16="http://schemas.microsoft.com/office/drawing/2014/main" id="{D2DEA039-9E0B-2DAE-37F9-019DC7A877DF}"/>
                  </a:ext>
                </a:extLst>
              </p:cNvPr>
              <p:cNvSpPr/>
              <p:nvPr/>
            </p:nvSpPr>
            <p:spPr>
              <a:xfrm>
                <a:off x="7071334" y="310848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6" name="Graphic 10815">
              <a:extLst>
                <a:ext uri="{FF2B5EF4-FFF2-40B4-BE49-F238E27FC236}">
                  <a16:creationId xmlns:a16="http://schemas.microsoft.com/office/drawing/2014/main" id="{BC953454-EC57-8AF5-8931-D462F165E02B}"/>
                </a:ext>
              </a:extLst>
            </p:cNvPr>
            <p:cNvGrpSpPr/>
            <p:nvPr/>
          </p:nvGrpSpPr>
          <p:grpSpPr>
            <a:xfrm>
              <a:off x="7897635" y="3394848"/>
              <a:ext cx="60361" cy="60200"/>
              <a:chOff x="7109920" y="3126946"/>
              <a:chExt cx="62876" cy="62708"/>
            </a:xfrm>
          </p:grpSpPr>
          <p:sp>
            <p:nvSpPr>
              <p:cNvPr id="11154" name="Freeform 15027">
                <a:extLst>
                  <a:ext uri="{FF2B5EF4-FFF2-40B4-BE49-F238E27FC236}">
                    <a16:creationId xmlns:a16="http://schemas.microsoft.com/office/drawing/2014/main" id="{2ECD9009-1034-55DF-C8C4-A336D4C3158D}"/>
                  </a:ext>
                </a:extLst>
              </p:cNvPr>
              <p:cNvSpPr/>
              <p:nvPr/>
            </p:nvSpPr>
            <p:spPr>
              <a:xfrm>
                <a:off x="7141294" y="3126946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5" name="Freeform 15028">
                <a:extLst>
                  <a:ext uri="{FF2B5EF4-FFF2-40B4-BE49-F238E27FC236}">
                    <a16:creationId xmlns:a16="http://schemas.microsoft.com/office/drawing/2014/main" id="{0833C4C1-DE8E-C03F-2632-57BB3D3524E1}"/>
                  </a:ext>
                </a:extLst>
              </p:cNvPr>
              <p:cNvSpPr/>
              <p:nvPr/>
            </p:nvSpPr>
            <p:spPr>
              <a:xfrm>
                <a:off x="7109920" y="315830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7" name="Graphic 10815">
              <a:extLst>
                <a:ext uri="{FF2B5EF4-FFF2-40B4-BE49-F238E27FC236}">
                  <a16:creationId xmlns:a16="http://schemas.microsoft.com/office/drawing/2014/main" id="{838B4355-A300-789A-92D7-51733B5A5136}"/>
                </a:ext>
              </a:extLst>
            </p:cNvPr>
            <p:cNvGrpSpPr/>
            <p:nvPr/>
          </p:nvGrpSpPr>
          <p:grpSpPr>
            <a:xfrm>
              <a:off x="7905772" y="3394848"/>
              <a:ext cx="60361" cy="60200"/>
              <a:chOff x="7118396" y="3126946"/>
              <a:chExt cx="62876" cy="62708"/>
            </a:xfrm>
          </p:grpSpPr>
          <p:sp>
            <p:nvSpPr>
              <p:cNvPr id="11152" name="Freeform 15030">
                <a:extLst>
                  <a:ext uri="{FF2B5EF4-FFF2-40B4-BE49-F238E27FC236}">
                    <a16:creationId xmlns:a16="http://schemas.microsoft.com/office/drawing/2014/main" id="{FF7A3AE5-D636-80BE-5C90-FDB6439BAFAA}"/>
                  </a:ext>
                </a:extLst>
              </p:cNvPr>
              <p:cNvSpPr/>
              <p:nvPr/>
            </p:nvSpPr>
            <p:spPr>
              <a:xfrm>
                <a:off x="7149771" y="3126946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3" name="Freeform 15031">
                <a:extLst>
                  <a:ext uri="{FF2B5EF4-FFF2-40B4-BE49-F238E27FC236}">
                    <a16:creationId xmlns:a16="http://schemas.microsoft.com/office/drawing/2014/main" id="{1A8FD38E-8A01-B781-D1DF-C922DFD65566}"/>
                  </a:ext>
                </a:extLst>
              </p:cNvPr>
              <p:cNvSpPr/>
              <p:nvPr/>
            </p:nvSpPr>
            <p:spPr>
              <a:xfrm>
                <a:off x="7118396" y="315830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8" name="Graphic 10815">
              <a:extLst>
                <a:ext uri="{FF2B5EF4-FFF2-40B4-BE49-F238E27FC236}">
                  <a16:creationId xmlns:a16="http://schemas.microsoft.com/office/drawing/2014/main" id="{ED619CB9-AEEB-9E3E-595F-45DC85B15753}"/>
                </a:ext>
              </a:extLst>
            </p:cNvPr>
            <p:cNvGrpSpPr/>
            <p:nvPr/>
          </p:nvGrpSpPr>
          <p:grpSpPr>
            <a:xfrm>
              <a:off x="7885004" y="3384046"/>
              <a:ext cx="60361" cy="60200"/>
              <a:chOff x="7096762" y="3115694"/>
              <a:chExt cx="62876" cy="62708"/>
            </a:xfrm>
          </p:grpSpPr>
          <p:sp>
            <p:nvSpPr>
              <p:cNvPr id="11150" name="Freeform 15033">
                <a:extLst>
                  <a:ext uri="{FF2B5EF4-FFF2-40B4-BE49-F238E27FC236}">
                    <a16:creationId xmlns:a16="http://schemas.microsoft.com/office/drawing/2014/main" id="{DFDDE8C4-124F-785F-5823-9C72B7E30DDC}"/>
                  </a:ext>
                </a:extLst>
              </p:cNvPr>
              <p:cNvSpPr/>
              <p:nvPr/>
            </p:nvSpPr>
            <p:spPr>
              <a:xfrm>
                <a:off x="7128137" y="311569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1" name="Freeform 15034">
                <a:extLst>
                  <a:ext uri="{FF2B5EF4-FFF2-40B4-BE49-F238E27FC236}">
                    <a16:creationId xmlns:a16="http://schemas.microsoft.com/office/drawing/2014/main" id="{6D476797-7BF3-694D-0824-653D97214894}"/>
                  </a:ext>
                </a:extLst>
              </p:cNvPr>
              <p:cNvSpPr/>
              <p:nvPr/>
            </p:nvSpPr>
            <p:spPr>
              <a:xfrm>
                <a:off x="7096762" y="314704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29" name="Graphic 10815">
              <a:extLst>
                <a:ext uri="{FF2B5EF4-FFF2-40B4-BE49-F238E27FC236}">
                  <a16:creationId xmlns:a16="http://schemas.microsoft.com/office/drawing/2014/main" id="{4F16F64D-692A-F50A-5B6C-520F1666B10D}"/>
                </a:ext>
              </a:extLst>
            </p:cNvPr>
            <p:cNvGrpSpPr/>
            <p:nvPr/>
          </p:nvGrpSpPr>
          <p:grpSpPr>
            <a:xfrm>
              <a:off x="7893142" y="3384046"/>
              <a:ext cx="60361" cy="60200"/>
              <a:chOff x="7105239" y="3115694"/>
              <a:chExt cx="62876" cy="62708"/>
            </a:xfrm>
          </p:grpSpPr>
          <p:sp>
            <p:nvSpPr>
              <p:cNvPr id="11148" name="Freeform 15036">
                <a:extLst>
                  <a:ext uri="{FF2B5EF4-FFF2-40B4-BE49-F238E27FC236}">
                    <a16:creationId xmlns:a16="http://schemas.microsoft.com/office/drawing/2014/main" id="{5E60F8E7-8A90-43E6-AD4C-10ED2C869F6A}"/>
                  </a:ext>
                </a:extLst>
              </p:cNvPr>
              <p:cNvSpPr/>
              <p:nvPr/>
            </p:nvSpPr>
            <p:spPr>
              <a:xfrm>
                <a:off x="7136614" y="311569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9" name="Freeform 15037">
                <a:extLst>
                  <a:ext uri="{FF2B5EF4-FFF2-40B4-BE49-F238E27FC236}">
                    <a16:creationId xmlns:a16="http://schemas.microsoft.com/office/drawing/2014/main" id="{98339C2C-7BC7-6CC6-A10C-D40A5B76F2CB}"/>
                  </a:ext>
                </a:extLst>
              </p:cNvPr>
              <p:cNvSpPr/>
              <p:nvPr/>
            </p:nvSpPr>
            <p:spPr>
              <a:xfrm>
                <a:off x="7105239" y="314704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0" name="Graphic 10815">
              <a:extLst>
                <a:ext uri="{FF2B5EF4-FFF2-40B4-BE49-F238E27FC236}">
                  <a16:creationId xmlns:a16="http://schemas.microsoft.com/office/drawing/2014/main" id="{536B6408-B149-0EC9-A7B2-5F59439A5F88}"/>
                </a:ext>
              </a:extLst>
            </p:cNvPr>
            <p:cNvGrpSpPr/>
            <p:nvPr/>
          </p:nvGrpSpPr>
          <p:grpSpPr>
            <a:xfrm>
              <a:off x="7912938" y="3411113"/>
              <a:ext cx="60361" cy="60200"/>
              <a:chOff x="7125860" y="3143888"/>
              <a:chExt cx="62876" cy="62708"/>
            </a:xfrm>
          </p:grpSpPr>
          <p:sp>
            <p:nvSpPr>
              <p:cNvPr id="11146" name="Freeform 15039">
                <a:extLst>
                  <a:ext uri="{FF2B5EF4-FFF2-40B4-BE49-F238E27FC236}">
                    <a16:creationId xmlns:a16="http://schemas.microsoft.com/office/drawing/2014/main" id="{594D4648-4320-7EDF-B263-B92E2A50B39D}"/>
                  </a:ext>
                </a:extLst>
              </p:cNvPr>
              <p:cNvSpPr/>
              <p:nvPr/>
            </p:nvSpPr>
            <p:spPr>
              <a:xfrm>
                <a:off x="7157361" y="3143888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7" name="Freeform 15040">
                <a:extLst>
                  <a:ext uri="{FF2B5EF4-FFF2-40B4-BE49-F238E27FC236}">
                    <a16:creationId xmlns:a16="http://schemas.microsoft.com/office/drawing/2014/main" id="{0B55208D-AFCE-2614-C9F4-0C27873B49A4}"/>
                  </a:ext>
                </a:extLst>
              </p:cNvPr>
              <p:cNvSpPr/>
              <p:nvPr/>
            </p:nvSpPr>
            <p:spPr>
              <a:xfrm>
                <a:off x="7125860" y="317524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1" name="Graphic 10815">
              <a:extLst>
                <a:ext uri="{FF2B5EF4-FFF2-40B4-BE49-F238E27FC236}">
                  <a16:creationId xmlns:a16="http://schemas.microsoft.com/office/drawing/2014/main" id="{75376BED-3108-7146-B386-3B665E02427B}"/>
                </a:ext>
              </a:extLst>
            </p:cNvPr>
            <p:cNvGrpSpPr/>
            <p:nvPr/>
          </p:nvGrpSpPr>
          <p:grpSpPr>
            <a:xfrm>
              <a:off x="7921075" y="3411113"/>
              <a:ext cx="60361" cy="60200"/>
              <a:chOff x="7134336" y="3143888"/>
              <a:chExt cx="62876" cy="62708"/>
            </a:xfrm>
          </p:grpSpPr>
          <p:sp>
            <p:nvSpPr>
              <p:cNvPr id="11144" name="Freeform 15042">
                <a:extLst>
                  <a:ext uri="{FF2B5EF4-FFF2-40B4-BE49-F238E27FC236}">
                    <a16:creationId xmlns:a16="http://schemas.microsoft.com/office/drawing/2014/main" id="{6FA39B8F-9E66-2C3B-3EC2-BA5704EDCC30}"/>
                  </a:ext>
                </a:extLst>
              </p:cNvPr>
              <p:cNvSpPr/>
              <p:nvPr/>
            </p:nvSpPr>
            <p:spPr>
              <a:xfrm>
                <a:off x="7165838" y="3143888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5" name="Freeform 15043">
                <a:extLst>
                  <a:ext uri="{FF2B5EF4-FFF2-40B4-BE49-F238E27FC236}">
                    <a16:creationId xmlns:a16="http://schemas.microsoft.com/office/drawing/2014/main" id="{8FCC4B1D-0EA6-65B8-C19F-60A2B8F061E2}"/>
                  </a:ext>
                </a:extLst>
              </p:cNvPr>
              <p:cNvSpPr/>
              <p:nvPr/>
            </p:nvSpPr>
            <p:spPr>
              <a:xfrm>
                <a:off x="7134336" y="317524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2" name="Graphic 10815">
              <a:extLst>
                <a:ext uri="{FF2B5EF4-FFF2-40B4-BE49-F238E27FC236}">
                  <a16:creationId xmlns:a16="http://schemas.microsoft.com/office/drawing/2014/main" id="{1ED77CA8-386D-A1DF-D4CE-BC50B1EDF3D2}"/>
                </a:ext>
              </a:extLst>
            </p:cNvPr>
            <p:cNvGrpSpPr/>
            <p:nvPr/>
          </p:nvGrpSpPr>
          <p:grpSpPr>
            <a:xfrm>
              <a:off x="7925569" y="3425433"/>
              <a:ext cx="60361" cy="60321"/>
              <a:chOff x="7139017" y="3158806"/>
              <a:chExt cx="62876" cy="62834"/>
            </a:xfrm>
          </p:grpSpPr>
          <p:sp>
            <p:nvSpPr>
              <p:cNvPr id="11142" name="Freeform 15045">
                <a:extLst>
                  <a:ext uri="{FF2B5EF4-FFF2-40B4-BE49-F238E27FC236}">
                    <a16:creationId xmlns:a16="http://schemas.microsoft.com/office/drawing/2014/main" id="{BBE9D6DE-2695-6EFF-7451-1C264957B955}"/>
                  </a:ext>
                </a:extLst>
              </p:cNvPr>
              <p:cNvSpPr/>
              <p:nvPr/>
            </p:nvSpPr>
            <p:spPr>
              <a:xfrm>
                <a:off x="7170519" y="315880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3" name="Freeform 15046">
                <a:extLst>
                  <a:ext uri="{FF2B5EF4-FFF2-40B4-BE49-F238E27FC236}">
                    <a16:creationId xmlns:a16="http://schemas.microsoft.com/office/drawing/2014/main" id="{C2D2EDCC-511C-0B5B-1B4E-2FB5AC8E4D63}"/>
                  </a:ext>
                </a:extLst>
              </p:cNvPr>
              <p:cNvSpPr/>
              <p:nvPr/>
            </p:nvSpPr>
            <p:spPr>
              <a:xfrm>
                <a:off x="7139017" y="319028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3" name="Graphic 10815">
              <a:extLst>
                <a:ext uri="{FF2B5EF4-FFF2-40B4-BE49-F238E27FC236}">
                  <a16:creationId xmlns:a16="http://schemas.microsoft.com/office/drawing/2014/main" id="{A4704A73-E8E9-5F98-E526-EA91B26C44B6}"/>
                </a:ext>
              </a:extLst>
            </p:cNvPr>
            <p:cNvGrpSpPr/>
            <p:nvPr/>
          </p:nvGrpSpPr>
          <p:grpSpPr>
            <a:xfrm>
              <a:off x="7933707" y="3425433"/>
              <a:ext cx="60361" cy="60321"/>
              <a:chOff x="7147494" y="3158806"/>
              <a:chExt cx="62876" cy="62834"/>
            </a:xfrm>
          </p:grpSpPr>
          <p:sp>
            <p:nvSpPr>
              <p:cNvPr id="11140" name="Freeform 15048">
                <a:extLst>
                  <a:ext uri="{FF2B5EF4-FFF2-40B4-BE49-F238E27FC236}">
                    <a16:creationId xmlns:a16="http://schemas.microsoft.com/office/drawing/2014/main" id="{07CB5B68-67E2-12E0-E66E-F2F0630D7B48}"/>
                  </a:ext>
                </a:extLst>
              </p:cNvPr>
              <p:cNvSpPr/>
              <p:nvPr/>
            </p:nvSpPr>
            <p:spPr>
              <a:xfrm>
                <a:off x="7178995" y="315880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1" name="Freeform 15049">
                <a:extLst>
                  <a:ext uri="{FF2B5EF4-FFF2-40B4-BE49-F238E27FC236}">
                    <a16:creationId xmlns:a16="http://schemas.microsoft.com/office/drawing/2014/main" id="{2613327F-28B2-442C-CDE8-96C6D699EEBF}"/>
                  </a:ext>
                </a:extLst>
              </p:cNvPr>
              <p:cNvSpPr/>
              <p:nvPr/>
            </p:nvSpPr>
            <p:spPr>
              <a:xfrm>
                <a:off x="7147494" y="319028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4" name="Graphic 10815">
              <a:extLst>
                <a:ext uri="{FF2B5EF4-FFF2-40B4-BE49-F238E27FC236}">
                  <a16:creationId xmlns:a16="http://schemas.microsoft.com/office/drawing/2014/main" id="{9F1E2C9A-688F-564A-FEBB-0ACDD88D9B0A}"/>
                </a:ext>
              </a:extLst>
            </p:cNvPr>
            <p:cNvGrpSpPr/>
            <p:nvPr/>
          </p:nvGrpSpPr>
          <p:grpSpPr>
            <a:xfrm>
              <a:off x="7930184" y="3432716"/>
              <a:ext cx="60239" cy="60321"/>
              <a:chOff x="7143825" y="3166392"/>
              <a:chExt cx="62749" cy="62834"/>
            </a:xfrm>
          </p:grpSpPr>
          <p:sp>
            <p:nvSpPr>
              <p:cNvPr id="11138" name="Freeform 15051">
                <a:extLst>
                  <a:ext uri="{FF2B5EF4-FFF2-40B4-BE49-F238E27FC236}">
                    <a16:creationId xmlns:a16="http://schemas.microsoft.com/office/drawing/2014/main" id="{3D894E18-DF85-DFF7-D819-A3E31573E1B0}"/>
                  </a:ext>
                </a:extLst>
              </p:cNvPr>
              <p:cNvSpPr/>
              <p:nvPr/>
            </p:nvSpPr>
            <p:spPr>
              <a:xfrm>
                <a:off x="7175200" y="316639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9" name="Freeform 15052">
                <a:extLst>
                  <a:ext uri="{FF2B5EF4-FFF2-40B4-BE49-F238E27FC236}">
                    <a16:creationId xmlns:a16="http://schemas.microsoft.com/office/drawing/2014/main" id="{57938900-1DCE-5171-971B-10577BADEFC8}"/>
                  </a:ext>
                </a:extLst>
              </p:cNvPr>
              <p:cNvSpPr/>
              <p:nvPr/>
            </p:nvSpPr>
            <p:spPr>
              <a:xfrm>
                <a:off x="7143825" y="319774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5" name="Graphic 10815">
              <a:extLst>
                <a:ext uri="{FF2B5EF4-FFF2-40B4-BE49-F238E27FC236}">
                  <a16:creationId xmlns:a16="http://schemas.microsoft.com/office/drawing/2014/main" id="{76EA1E2C-81D9-471A-DC6B-B78A2CCB96CE}"/>
                </a:ext>
              </a:extLst>
            </p:cNvPr>
            <p:cNvGrpSpPr/>
            <p:nvPr/>
          </p:nvGrpSpPr>
          <p:grpSpPr>
            <a:xfrm>
              <a:off x="7938200" y="3432716"/>
              <a:ext cx="60361" cy="60321"/>
              <a:chOff x="7152174" y="3166392"/>
              <a:chExt cx="62876" cy="62834"/>
            </a:xfrm>
          </p:grpSpPr>
          <p:sp>
            <p:nvSpPr>
              <p:cNvPr id="11136" name="Freeform 15054">
                <a:extLst>
                  <a:ext uri="{FF2B5EF4-FFF2-40B4-BE49-F238E27FC236}">
                    <a16:creationId xmlns:a16="http://schemas.microsoft.com/office/drawing/2014/main" id="{336C78F4-F310-C333-786A-26D6ADDC8F77}"/>
                  </a:ext>
                </a:extLst>
              </p:cNvPr>
              <p:cNvSpPr/>
              <p:nvPr/>
            </p:nvSpPr>
            <p:spPr>
              <a:xfrm>
                <a:off x="7183676" y="316639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7" name="Freeform 15055">
                <a:extLst>
                  <a:ext uri="{FF2B5EF4-FFF2-40B4-BE49-F238E27FC236}">
                    <a16:creationId xmlns:a16="http://schemas.microsoft.com/office/drawing/2014/main" id="{AA6546EC-5234-8D27-1393-36D47D4065F8}"/>
                  </a:ext>
                </a:extLst>
              </p:cNvPr>
              <p:cNvSpPr/>
              <p:nvPr/>
            </p:nvSpPr>
            <p:spPr>
              <a:xfrm>
                <a:off x="7152174" y="319774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6" name="Graphic 10815">
              <a:extLst>
                <a:ext uri="{FF2B5EF4-FFF2-40B4-BE49-F238E27FC236}">
                  <a16:creationId xmlns:a16="http://schemas.microsoft.com/office/drawing/2014/main" id="{29CC62ED-D0A4-E22C-CD68-08958F65F452}"/>
                </a:ext>
              </a:extLst>
            </p:cNvPr>
            <p:cNvGrpSpPr/>
            <p:nvPr/>
          </p:nvGrpSpPr>
          <p:grpSpPr>
            <a:xfrm>
              <a:off x="7937350" y="3453471"/>
              <a:ext cx="60361" cy="60200"/>
              <a:chOff x="7151289" y="3188011"/>
              <a:chExt cx="62876" cy="62708"/>
            </a:xfrm>
          </p:grpSpPr>
          <p:sp>
            <p:nvSpPr>
              <p:cNvPr id="11134" name="Freeform 15057">
                <a:extLst>
                  <a:ext uri="{FF2B5EF4-FFF2-40B4-BE49-F238E27FC236}">
                    <a16:creationId xmlns:a16="http://schemas.microsoft.com/office/drawing/2014/main" id="{CB836C16-0E53-3B80-C753-52A34DB15F12}"/>
                  </a:ext>
                </a:extLst>
              </p:cNvPr>
              <p:cNvSpPr/>
              <p:nvPr/>
            </p:nvSpPr>
            <p:spPr>
              <a:xfrm>
                <a:off x="7182664" y="3188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5" name="Freeform 15058">
                <a:extLst>
                  <a:ext uri="{FF2B5EF4-FFF2-40B4-BE49-F238E27FC236}">
                    <a16:creationId xmlns:a16="http://schemas.microsoft.com/office/drawing/2014/main" id="{47C609B3-6133-197E-7D47-F21245318C23}"/>
                  </a:ext>
                </a:extLst>
              </p:cNvPr>
              <p:cNvSpPr/>
              <p:nvPr/>
            </p:nvSpPr>
            <p:spPr>
              <a:xfrm>
                <a:off x="7151289" y="321936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7" name="Graphic 10815">
              <a:extLst>
                <a:ext uri="{FF2B5EF4-FFF2-40B4-BE49-F238E27FC236}">
                  <a16:creationId xmlns:a16="http://schemas.microsoft.com/office/drawing/2014/main" id="{7D8056EE-B6BB-0C68-9971-8B7CC65F4418}"/>
                </a:ext>
              </a:extLst>
            </p:cNvPr>
            <p:cNvGrpSpPr/>
            <p:nvPr/>
          </p:nvGrpSpPr>
          <p:grpSpPr>
            <a:xfrm>
              <a:off x="7945487" y="3453471"/>
              <a:ext cx="60239" cy="60200"/>
              <a:chOff x="7159765" y="3188011"/>
              <a:chExt cx="62749" cy="62708"/>
            </a:xfrm>
          </p:grpSpPr>
          <p:sp>
            <p:nvSpPr>
              <p:cNvPr id="11132" name="Freeform 15060">
                <a:extLst>
                  <a:ext uri="{FF2B5EF4-FFF2-40B4-BE49-F238E27FC236}">
                    <a16:creationId xmlns:a16="http://schemas.microsoft.com/office/drawing/2014/main" id="{66901061-22DF-80DC-723F-698B197D2B03}"/>
                  </a:ext>
                </a:extLst>
              </p:cNvPr>
              <p:cNvSpPr/>
              <p:nvPr/>
            </p:nvSpPr>
            <p:spPr>
              <a:xfrm>
                <a:off x="7191140" y="3188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3" name="Freeform 15061">
                <a:extLst>
                  <a:ext uri="{FF2B5EF4-FFF2-40B4-BE49-F238E27FC236}">
                    <a16:creationId xmlns:a16="http://schemas.microsoft.com/office/drawing/2014/main" id="{1168A06E-73F4-70E5-6FE6-D707D7615B9D}"/>
                  </a:ext>
                </a:extLst>
              </p:cNvPr>
              <p:cNvSpPr/>
              <p:nvPr/>
            </p:nvSpPr>
            <p:spPr>
              <a:xfrm>
                <a:off x="7159765" y="321936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8" name="Graphic 10815">
              <a:extLst>
                <a:ext uri="{FF2B5EF4-FFF2-40B4-BE49-F238E27FC236}">
                  <a16:creationId xmlns:a16="http://schemas.microsoft.com/office/drawing/2014/main" id="{19024EB7-448F-153C-5B48-66782B815AA9}"/>
                </a:ext>
              </a:extLst>
            </p:cNvPr>
            <p:cNvGrpSpPr/>
            <p:nvPr/>
          </p:nvGrpSpPr>
          <p:grpSpPr>
            <a:xfrm>
              <a:off x="7945487" y="3461603"/>
              <a:ext cx="60239" cy="60200"/>
              <a:chOff x="7159765" y="3196482"/>
              <a:chExt cx="62749" cy="62708"/>
            </a:xfrm>
          </p:grpSpPr>
          <p:sp>
            <p:nvSpPr>
              <p:cNvPr id="11130" name="Freeform 15063">
                <a:extLst>
                  <a:ext uri="{FF2B5EF4-FFF2-40B4-BE49-F238E27FC236}">
                    <a16:creationId xmlns:a16="http://schemas.microsoft.com/office/drawing/2014/main" id="{631492C1-AA1E-8705-93BC-4328AC5AE5AA}"/>
                  </a:ext>
                </a:extLst>
              </p:cNvPr>
              <p:cNvSpPr/>
              <p:nvPr/>
            </p:nvSpPr>
            <p:spPr>
              <a:xfrm>
                <a:off x="7191140" y="319648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1" name="Freeform 15064">
                <a:extLst>
                  <a:ext uri="{FF2B5EF4-FFF2-40B4-BE49-F238E27FC236}">
                    <a16:creationId xmlns:a16="http://schemas.microsoft.com/office/drawing/2014/main" id="{498C62C7-2DE0-D72E-AC2F-BC1AAD3C8B3E}"/>
                  </a:ext>
                </a:extLst>
              </p:cNvPr>
              <p:cNvSpPr/>
              <p:nvPr/>
            </p:nvSpPr>
            <p:spPr>
              <a:xfrm>
                <a:off x="7159765" y="322783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39" name="Graphic 10815">
              <a:extLst>
                <a:ext uri="{FF2B5EF4-FFF2-40B4-BE49-F238E27FC236}">
                  <a16:creationId xmlns:a16="http://schemas.microsoft.com/office/drawing/2014/main" id="{9F0E5098-DD6A-34EF-C437-F60E53BC5CCC}"/>
                </a:ext>
              </a:extLst>
            </p:cNvPr>
            <p:cNvGrpSpPr/>
            <p:nvPr/>
          </p:nvGrpSpPr>
          <p:grpSpPr>
            <a:xfrm>
              <a:off x="7953624" y="3461603"/>
              <a:ext cx="60239" cy="60200"/>
              <a:chOff x="7168241" y="3196482"/>
              <a:chExt cx="62749" cy="62708"/>
            </a:xfrm>
          </p:grpSpPr>
          <p:sp>
            <p:nvSpPr>
              <p:cNvPr id="11128" name="Freeform 15066">
                <a:extLst>
                  <a:ext uri="{FF2B5EF4-FFF2-40B4-BE49-F238E27FC236}">
                    <a16:creationId xmlns:a16="http://schemas.microsoft.com/office/drawing/2014/main" id="{6A8D7549-FD46-A941-DB94-8DE32DB996F0}"/>
                  </a:ext>
                </a:extLst>
              </p:cNvPr>
              <p:cNvSpPr/>
              <p:nvPr/>
            </p:nvSpPr>
            <p:spPr>
              <a:xfrm>
                <a:off x="7199616" y="319648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9" name="Freeform 15067">
                <a:extLst>
                  <a:ext uri="{FF2B5EF4-FFF2-40B4-BE49-F238E27FC236}">
                    <a16:creationId xmlns:a16="http://schemas.microsoft.com/office/drawing/2014/main" id="{9647A562-5EFB-947E-1DF3-6FB30712A92C}"/>
                  </a:ext>
                </a:extLst>
              </p:cNvPr>
              <p:cNvSpPr/>
              <p:nvPr/>
            </p:nvSpPr>
            <p:spPr>
              <a:xfrm>
                <a:off x="7168241" y="322783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0" name="Graphic 10815">
              <a:extLst>
                <a:ext uri="{FF2B5EF4-FFF2-40B4-BE49-F238E27FC236}">
                  <a16:creationId xmlns:a16="http://schemas.microsoft.com/office/drawing/2014/main" id="{4F4ECCDE-8E8D-B6E3-C036-2A3C91317AF8}"/>
                </a:ext>
              </a:extLst>
            </p:cNvPr>
            <p:cNvGrpSpPr/>
            <p:nvPr/>
          </p:nvGrpSpPr>
          <p:grpSpPr>
            <a:xfrm>
              <a:off x="7954475" y="3466094"/>
              <a:ext cx="60361" cy="60200"/>
              <a:chOff x="7169127" y="3201160"/>
              <a:chExt cx="62876" cy="62708"/>
            </a:xfrm>
          </p:grpSpPr>
          <p:sp>
            <p:nvSpPr>
              <p:cNvPr id="11126" name="Freeform 15069">
                <a:extLst>
                  <a:ext uri="{FF2B5EF4-FFF2-40B4-BE49-F238E27FC236}">
                    <a16:creationId xmlns:a16="http://schemas.microsoft.com/office/drawing/2014/main" id="{AEF3C7E9-473C-9E08-D369-A7E62822763A}"/>
                  </a:ext>
                </a:extLst>
              </p:cNvPr>
              <p:cNvSpPr/>
              <p:nvPr/>
            </p:nvSpPr>
            <p:spPr>
              <a:xfrm>
                <a:off x="7200502" y="3201160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7" name="Freeform 15070">
                <a:extLst>
                  <a:ext uri="{FF2B5EF4-FFF2-40B4-BE49-F238E27FC236}">
                    <a16:creationId xmlns:a16="http://schemas.microsoft.com/office/drawing/2014/main" id="{992EF4E8-B883-58C4-E090-8BC01991E335}"/>
                  </a:ext>
                </a:extLst>
              </p:cNvPr>
              <p:cNvSpPr/>
              <p:nvPr/>
            </p:nvSpPr>
            <p:spPr>
              <a:xfrm>
                <a:off x="7169127" y="323251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1" name="Graphic 10815">
              <a:extLst>
                <a:ext uri="{FF2B5EF4-FFF2-40B4-BE49-F238E27FC236}">
                  <a16:creationId xmlns:a16="http://schemas.microsoft.com/office/drawing/2014/main" id="{B3B06963-2383-BA09-E968-708E79DF0705}"/>
                </a:ext>
              </a:extLst>
            </p:cNvPr>
            <p:cNvGrpSpPr/>
            <p:nvPr/>
          </p:nvGrpSpPr>
          <p:grpSpPr>
            <a:xfrm>
              <a:off x="7962612" y="3466094"/>
              <a:ext cx="60361" cy="60200"/>
              <a:chOff x="7177603" y="3201160"/>
              <a:chExt cx="62876" cy="62708"/>
            </a:xfrm>
          </p:grpSpPr>
          <p:sp>
            <p:nvSpPr>
              <p:cNvPr id="11124" name="Freeform 15072">
                <a:extLst>
                  <a:ext uri="{FF2B5EF4-FFF2-40B4-BE49-F238E27FC236}">
                    <a16:creationId xmlns:a16="http://schemas.microsoft.com/office/drawing/2014/main" id="{F5391621-6CA7-961E-D043-E6CCD7AA0EF5}"/>
                  </a:ext>
                </a:extLst>
              </p:cNvPr>
              <p:cNvSpPr/>
              <p:nvPr/>
            </p:nvSpPr>
            <p:spPr>
              <a:xfrm>
                <a:off x="7208978" y="3201160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5" name="Freeform 15073">
                <a:extLst>
                  <a:ext uri="{FF2B5EF4-FFF2-40B4-BE49-F238E27FC236}">
                    <a16:creationId xmlns:a16="http://schemas.microsoft.com/office/drawing/2014/main" id="{C789E82C-F1BB-07F1-3D3A-49C7A3E415C9}"/>
                  </a:ext>
                </a:extLst>
              </p:cNvPr>
              <p:cNvSpPr/>
              <p:nvPr/>
            </p:nvSpPr>
            <p:spPr>
              <a:xfrm>
                <a:off x="7177603" y="323251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2" name="Graphic 10815">
              <a:extLst>
                <a:ext uri="{FF2B5EF4-FFF2-40B4-BE49-F238E27FC236}">
                  <a16:creationId xmlns:a16="http://schemas.microsoft.com/office/drawing/2014/main" id="{70470AB2-87A1-0D52-2DDA-42931AB8932C}"/>
                </a:ext>
              </a:extLst>
            </p:cNvPr>
            <p:cNvGrpSpPr/>
            <p:nvPr/>
          </p:nvGrpSpPr>
          <p:grpSpPr>
            <a:xfrm>
              <a:off x="7959940" y="3501292"/>
              <a:ext cx="60239" cy="60200"/>
              <a:chOff x="7174820" y="3237824"/>
              <a:chExt cx="62749" cy="62708"/>
            </a:xfrm>
          </p:grpSpPr>
          <p:sp>
            <p:nvSpPr>
              <p:cNvPr id="11122" name="Freeform 15075">
                <a:extLst>
                  <a:ext uri="{FF2B5EF4-FFF2-40B4-BE49-F238E27FC236}">
                    <a16:creationId xmlns:a16="http://schemas.microsoft.com/office/drawing/2014/main" id="{1A257804-48F9-5118-63C4-6C266A379F18}"/>
                  </a:ext>
                </a:extLst>
              </p:cNvPr>
              <p:cNvSpPr/>
              <p:nvPr/>
            </p:nvSpPr>
            <p:spPr>
              <a:xfrm>
                <a:off x="7206195" y="323782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3" name="Freeform 15076">
                <a:extLst>
                  <a:ext uri="{FF2B5EF4-FFF2-40B4-BE49-F238E27FC236}">
                    <a16:creationId xmlns:a16="http://schemas.microsoft.com/office/drawing/2014/main" id="{9E8921FF-FF36-C17B-828C-3A8AB33D3628}"/>
                  </a:ext>
                </a:extLst>
              </p:cNvPr>
              <p:cNvSpPr/>
              <p:nvPr/>
            </p:nvSpPr>
            <p:spPr>
              <a:xfrm>
                <a:off x="7174820" y="326917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3" name="Graphic 10815">
              <a:extLst>
                <a:ext uri="{FF2B5EF4-FFF2-40B4-BE49-F238E27FC236}">
                  <a16:creationId xmlns:a16="http://schemas.microsoft.com/office/drawing/2014/main" id="{449B351F-B9C4-6F99-F87F-779C0D8F46DA}"/>
                </a:ext>
              </a:extLst>
            </p:cNvPr>
            <p:cNvGrpSpPr/>
            <p:nvPr/>
          </p:nvGrpSpPr>
          <p:grpSpPr>
            <a:xfrm>
              <a:off x="7968077" y="3501292"/>
              <a:ext cx="60239" cy="60200"/>
              <a:chOff x="7183296" y="3237824"/>
              <a:chExt cx="62749" cy="62708"/>
            </a:xfrm>
          </p:grpSpPr>
          <p:sp>
            <p:nvSpPr>
              <p:cNvPr id="11120" name="Freeform 15078">
                <a:extLst>
                  <a:ext uri="{FF2B5EF4-FFF2-40B4-BE49-F238E27FC236}">
                    <a16:creationId xmlns:a16="http://schemas.microsoft.com/office/drawing/2014/main" id="{D7F90C36-82FB-3A61-A920-4A05822B5A33}"/>
                  </a:ext>
                </a:extLst>
              </p:cNvPr>
              <p:cNvSpPr/>
              <p:nvPr/>
            </p:nvSpPr>
            <p:spPr>
              <a:xfrm>
                <a:off x="7214671" y="323782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1" name="Freeform 15079">
                <a:extLst>
                  <a:ext uri="{FF2B5EF4-FFF2-40B4-BE49-F238E27FC236}">
                    <a16:creationId xmlns:a16="http://schemas.microsoft.com/office/drawing/2014/main" id="{AB2758F4-34FD-A338-EB6A-8DD43A9CDFDC}"/>
                  </a:ext>
                </a:extLst>
              </p:cNvPr>
              <p:cNvSpPr/>
              <p:nvPr/>
            </p:nvSpPr>
            <p:spPr>
              <a:xfrm>
                <a:off x="7183296" y="326917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4" name="Graphic 10815">
              <a:extLst>
                <a:ext uri="{FF2B5EF4-FFF2-40B4-BE49-F238E27FC236}">
                  <a16:creationId xmlns:a16="http://schemas.microsoft.com/office/drawing/2014/main" id="{854F926F-D0B3-4C94-9912-E8A8ABA85A8D}"/>
                </a:ext>
              </a:extLst>
            </p:cNvPr>
            <p:cNvGrpSpPr/>
            <p:nvPr/>
          </p:nvGrpSpPr>
          <p:grpSpPr>
            <a:xfrm>
              <a:off x="7970750" y="3503961"/>
              <a:ext cx="60361" cy="60200"/>
              <a:chOff x="7186080" y="3240605"/>
              <a:chExt cx="62876" cy="62708"/>
            </a:xfrm>
          </p:grpSpPr>
          <p:sp>
            <p:nvSpPr>
              <p:cNvPr id="11118" name="Freeform 15081">
                <a:extLst>
                  <a:ext uri="{FF2B5EF4-FFF2-40B4-BE49-F238E27FC236}">
                    <a16:creationId xmlns:a16="http://schemas.microsoft.com/office/drawing/2014/main" id="{604B4F9A-8F45-2842-99BF-7E5FEB30483B}"/>
                  </a:ext>
                </a:extLst>
              </p:cNvPr>
              <p:cNvSpPr/>
              <p:nvPr/>
            </p:nvSpPr>
            <p:spPr>
              <a:xfrm>
                <a:off x="7217454" y="3240605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9" name="Freeform 15082">
                <a:extLst>
                  <a:ext uri="{FF2B5EF4-FFF2-40B4-BE49-F238E27FC236}">
                    <a16:creationId xmlns:a16="http://schemas.microsoft.com/office/drawing/2014/main" id="{E399FA7E-C789-2DF4-7905-DD1017B19C7E}"/>
                  </a:ext>
                </a:extLst>
              </p:cNvPr>
              <p:cNvSpPr/>
              <p:nvPr/>
            </p:nvSpPr>
            <p:spPr>
              <a:xfrm>
                <a:off x="7186080" y="327196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5" name="Graphic 10815">
              <a:extLst>
                <a:ext uri="{FF2B5EF4-FFF2-40B4-BE49-F238E27FC236}">
                  <a16:creationId xmlns:a16="http://schemas.microsoft.com/office/drawing/2014/main" id="{D64ED88D-63A7-A094-31EB-2D2379DFC3EE}"/>
                </a:ext>
              </a:extLst>
            </p:cNvPr>
            <p:cNvGrpSpPr/>
            <p:nvPr/>
          </p:nvGrpSpPr>
          <p:grpSpPr>
            <a:xfrm>
              <a:off x="7978887" y="3503961"/>
              <a:ext cx="60239" cy="60200"/>
              <a:chOff x="7194556" y="3240605"/>
              <a:chExt cx="62749" cy="62708"/>
            </a:xfrm>
          </p:grpSpPr>
          <p:sp>
            <p:nvSpPr>
              <p:cNvPr id="11116" name="Freeform 15084">
                <a:extLst>
                  <a:ext uri="{FF2B5EF4-FFF2-40B4-BE49-F238E27FC236}">
                    <a16:creationId xmlns:a16="http://schemas.microsoft.com/office/drawing/2014/main" id="{59634B3A-C6C9-DD0B-4FDF-F447FC9BD48C}"/>
                  </a:ext>
                </a:extLst>
              </p:cNvPr>
              <p:cNvSpPr/>
              <p:nvPr/>
            </p:nvSpPr>
            <p:spPr>
              <a:xfrm>
                <a:off x="7225931" y="3240605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7" name="Freeform 15085">
                <a:extLst>
                  <a:ext uri="{FF2B5EF4-FFF2-40B4-BE49-F238E27FC236}">
                    <a16:creationId xmlns:a16="http://schemas.microsoft.com/office/drawing/2014/main" id="{7BD45BE8-96CA-4DA5-0345-8D941F40F9AE}"/>
                  </a:ext>
                </a:extLst>
              </p:cNvPr>
              <p:cNvSpPr/>
              <p:nvPr/>
            </p:nvSpPr>
            <p:spPr>
              <a:xfrm>
                <a:off x="7194556" y="3271960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6" name="Graphic 10815">
              <a:extLst>
                <a:ext uri="{FF2B5EF4-FFF2-40B4-BE49-F238E27FC236}">
                  <a16:creationId xmlns:a16="http://schemas.microsoft.com/office/drawing/2014/main" id="{8E003046-9CAC-0359-2E32-FFC2CF1B9F55}"/>
                </a:ext>
              </a:extLst>
            </p:cNvPr>
            <p:cNvGrpSpPr/>
            <p:nvPr/>
          </p:nvGrpSpPr>
          <p:grpSpPr>
            <a:xfrm>
              <a:off x="7987873" y="3531877"/>
              <a:ext cx="60361" cy="60321"/>
              <a:chOff x="7203918" y="3269684"/>
              <a:chExt cx="62876" cy="62834"/>
            </a:xfrm>
          </p:grpSpPr>
          <p:sp>
            <p:nvSpPr>
              <p:cNvPr id="11114" name="Freeform 15087">
                <a:extLst>
                  <a:ext uri="{FF2B5EF4-FFF2-40B4-BE49-F238E27FC236}">
                    <a16:creationId xmlns:a16="http://schemas.microsoft.com/office/drawing/2014/main" id="{8298E9C4-0A76-216E-2EA7-9344AC0F9D5B}"/>
                  </a:ext>
                </a:extLst>
              </p:cNvPr>
              <p:cNvSpPr/>
              <p:nvPr/>
            </p:nvSpPr>
            <p:spPr>
              <a:xfrm>
                <a:off x="7235293" y="326968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5" name="Freeform 15088">
                <a:extLst>
                  <a:ext uri="{FF2B5EF4-FFF2-40B4-BE49-F238E27FC236}">
                    <a16:creationId xmlns:a16="http://schemas.microsoft.com/office/drawing/2014/main" id="{DE4A3A77-C8C1-5AC6-71D3-E66A77A84AC8}"/>
                  </a:ext>
                </a:extLst>
              </p:cNvPr>
              <p:cNvSpPr/>
              <p:nvPr/>
            </p:nvSpPr>
            <p:spPr>
              <a:xfrm>
                <a:off x="7203918" y="33011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7" name="Graphic 10815">
              <a:extLst>
                <a:ext uri="{FF2B5EF4-FFF2-40B4-BE49-F238E27FC236}">
                  <a16:creationId xmlns:a16="http://schemas.microsoft.com/office/drawing/2014/main" id="{A7DA9A4A-90E6-C07A-1F62-D4DA1ED3EFDB}"/>
                </a:ext>
              </a:extLst>
            </p:cNvPr>
            <p:cNvGrpSpPr/>
            <p:nvPr/>
          </p:nvGrpSpPr>
          <p:grpSpPr>
            <a:xfrm>
              <a:off x="7996010" y="3531877"/>
              <a:ext cx="60361" cy="60321"/>
              <a:chOff x="7212394" y="3269684"/>
              <a:chExt cx="62876" cy="62834"/>
            </a:xfrm>
          </p:grpSpPr>
          <p:sp>
            <p:nvSpPr>
              <p:cNvPr id="11112" name="Freeform 15090">
                <a:extLst>
                  <a:ext uri="{FF2B5EF4-FFF2-40B4-BE49-F238E27FC236}">
                    <a16:creationId xmlns:a16="http://schemas.microsoft.com/office/drawing/2014/main" id="{9E5236F6-A173-266F-944C-4476E17C54C4}"/>
                  </a:ext>
                </a:extLst>
              </p:cNvPr>
              <p:cNvSpPr/>
              <p:nvPr/>
            </p:nvSpPr>
            <p:spPr>
              <a:xfrm>
                <a:off x="7243769" y="326968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3" name="Freeform 15091">
                <a:extLst>
                  <a:ext uri="{FF2B5EF4-FFF2-40B4-BE49-F238E27FC236}">
                    <a16:creationId xmlns:a16="http://schemas.microsoft.com/office/drawing/2014/main" id="{187E002F-3909-8650-D200-B0E63E3FEEBD}"/>
                  </a:ext>
                </a:extLst>
              </p:cNvPr>
              <p:cNvSpPr/>
              <p:nvPr/>
            </p:nvSpPr>
            <p:spPr>
              <a:xfrm>
                <a:off x="7212394" y="33011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8" name="Graphic 10815">
              <a:extLst>
                <a:ext uri="{FF2B5EF4-FFF2-40B4-BE49-F238E27FC236}">
                  <a16:creationId xmlns:a16="http://schemas.microsoft.com/office/drawing/2014/main" id="{418C79F5-6270-0CD6-73BA-2A76F5BCDAA2}"/>
                </a:ext>
              </a:extLst>
            </p:cNvPr>
            <p:cNvGrpSpPr/>
            <p:nvPr/>
          </p:nvGrpSpPr>
          <p:grpSpPr>
            <a:xfrm>
              <a:off x="8023946" y="3589649"/>
              <a:ext cx="60361" cy="60200"/>
              <a:chOff x="7241492" y="3329864"/>
              <a:chExt cx="62876" cy="62708"/>
            </a:xfrm>
          </p:grpSpPr>
          <p:sp>
            <p:nvSpPr>
              <p:cNvPr id="11110" name="Freeform 15093">
                <a:extLst>
                  <a:ext uri="{FF2B5EF4-FFF2-40B4-BE49-F238E27FC236}">
                    <a16:creationId xmlns:a16="http://schemas.microsoft.com/office/drawing/2014/main" id="{D10AE3DD-5E08-AC82-9144-C202707D9D0C}"/>
                  </a:ext>
                </a:extLst>
              </p:cNvPr>
              <p:cNvSpPr/>
              <p:nvPr/>
            </p:nvSpPr>
            <p:spPr>
              <a:xfrm>
                <a:off x="7272993" y="332986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1" name="Freeform 15094">
                <a:extLst>
                  <a:ext uri="{FF2B5EF4-FFF2-40B4-BE49-F238E27FC236}">
                    <a16:creationId xmlns:a16="http://schemas.microsoft.com/office/drawing/2014/main" id="{BA169380-2684-4B07-83C7-A157DF5C33B4}"/>
                  </a:ext>
                </a:extLst>
              </p:cNvPr>
              <p:cNvSpPr/>
              <p:nvPr/>
            </p:nvSpPr>
            <p:spPr>
              <a:xfrm>
                <a:off x="7241492" y="336121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49" name="Graphic 10815">
              <a:extLst>
                <a:ext uri="{FF2B5EF4-FFF2-40B4-BE49-F238E27FC236}">
                  <a16:creationId xmlns:a16="http://schemas.microsoft.com/office/drawing/2014/main" id="{8B314076-CDC3-FB36-B662-44FCBD1A28A1}"/>
                </a:ext>
              </a:extLst>
            </p:cNvPr>
            <p:cNvGrpSpPr/>
            <p:nvPr/>
          </p:nvGrpSpPr>
          <p:grpSpPr>
            <a:xfrm>
              <a:off x="8032083" y="3589649"/>
              <a:ext cx="60361" cy="60200"/>
              <a:chOff x="7249968" y="3329864"/>
              <a:chExt cx="62876" cy="62708"/>
            </a:xfrm>
          </p:grpSpPr>
          <p:sp>
            <p:nvSpPr>
              <p:cNvPr id="11108" name="Freeform 15096">
                <a:extLst>
                  <a:ext uri="{FF2B5EF4-FFF2-40B4-BE49-F238E27FC236}">
                    <a16:creationId xmlns:a16="http://schemas.microsoft.com/office/drawing/2014/main" id="{FF019598-2ECE-6AFF-727B-037AC3B0BF0E}"/>
                  </a:ext>
                </a:extLst>
              </p:cNvPr>
              <p:cNvSpPr/>
              <p:nvPr/>
            </p:nvSpPr>
            <p:spPr>
              <a:xfrm>
                <a:off x="7281343" y="332986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9" name="Freeform 15097">
                <a:extLst>
                  <a:ext uri="{FF2B5EF4-FFF2-40B4-BE49-F238E27FC236}">
                    <a16:creationId xmlns:a16="http://schemas.microsoft.com/office/drawing/2014/main" id="{39E2CB60-B299-D889-533D-8ABA862C00BD}"/>
                  </a:ext>
                </a:extLst>
              </p:cNvPr>
              <p:cNvSpPr/>
              <p:nvPr/>
            </p:nvSpPr>
            <p:spPr>
              <a:xfrm>
                <a:off x="7249968" y="336121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0" name="Graphic 10815">
              <a:extLst>
                <a:ext uri="{FF2B5EF4-FFF2-40B4-BE49-F238E27FC236}">
                  <a16:creationId xmlns:a16="http://schemas.microsoft.com/office/drawing/2014/main" id="{C8D578DF-56D6-DBBC-D6E3-B9942561A515}"/>
                </a:ext>
              </a:extLst>
            </p:cNvPr>
            <p:cNvGrpSpPr/>
            <p:nvPr/>
          </p:nvGrpSpPr>
          <p:grpSpPr>
            <a:xfrm>
              <a:off x="8031232" y="3589649"/>
              <a:ext cx="60239" cy="60200"/>
              <a:chOff x="7249082" y="3329864"/>
              <a:chExt cx="62749" cy="62708"/>
            </a:xfrm>
          </p:grpSpPr>
          <p:sp>
            <p:nvSpPr>
              <p:cNvPr id="11106" name="Freeform 15099">
                <a:extLst>
                  <a:ext uri="{FF2B5EF4-FFF2-40B4-BE49-F238E27FC236}">
                    <a16:creationId xmlns:a16="http://schemas.microsoft.com/office/drawing/2014/main" id="{5472BB90-248D-90A8-BDCE-77D4342F5FBB}"/>
                  </a:ext>
                </a:extLst>
              </p:cNvPr>
              <p:cNvSpPr/>
              <p:nvPr/>
            </p:nvSpPr>
            <p:spPr>
              <a:xfrm>
                <a:off x="7280457" y="332986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7" name="Freeform 15100">
                <a:extLst>
                  <a:ext uri="{FF2B5EF4-FFF2-40B4-BE49-F238E27FC236}">
                    <a16:creationId xmlns:a16="http://schemas.microsoft.com/office/drawing/2014/main" id="{523EB3D4-CD7D-7ACB-3432-75ED03B4C0F8}"/>
                  </a:ext>
                </a:extLst>
              </p:cNvPr>
              <p:cNvSpPr/>
              <p:nvPr/>
            </p:nvSpPr>
            <p:spPr>
              <a:xfrm>
                <a:off x="7249082" y="336121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1" name="Graphic 10815">
              <a:extLst>
                <a:ext uri="{FF2B5EF4-FFF2-40B4-BE49-F238E27FC236}">
                  <a16:creationId xmlns:a16="http://schemas.microsoft.com/office/drawing/2014/main" id="{1D66F6EA-F47F-0F76-9021-D85A2CF4E062}"/>
                </a:ext>
              </a:extLst>
            </p:cNvPr>
            <p:cNvGrpSpPr/>
            <p:nvPr/>
          </p:nvGrpSpPr>
          <p:grpSpPr>
            <a:xfrm>
              <a:off x="8039369" y="3589649"/>
              <a:ext cx="60239" cy="60200"/>
              <a:chOff x="7257559" y="3329864"/>
              <a:chExt cx="62749" cy="62708"/>
            </a:xfrm>
          </p:grpSpPr>
          <p:sp>
            <p:nvSpPr>
              <p:cNvPr id="11104" name="Freeform 15102">
                <a:extLst>
                  <a:ext uri="{FF2B5EF4-FFF2-40B4-BE49-F238E27FC236}">
                    <a16:creationId xmlns:a16="http://schemas.microsoft.com/office/drawing/2014/main" id="{110A1901-F25B-6594-C3A7-1686B6A3A561}"/>
                  </a:ext>
                </a:extLst>
              </p:cNvPr>
              <p:cNvSpPr/>
              <p:nvPr/>
            </p:nvSpPr>
            <p:spPr>
              <a:xfrm>
                <a:off x="7288933" y="332986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5" name="Freeform 15103">
                <a:extLst>
                  <a:ext uri="{FF2B5EF4-FFF2-40B4-BE49-F238E27FC236}">
                    <a16:creationId xmlns:a16="http://schemas.microsoft.com/office/drawing/2014/main" id="{CC18D899-BCD9-79CC-1231-C87E000BCFBE}"/>
                  </a:ext>
                </a:extLst>
              </p:cNvPr>
              <p:cNvSpPr/>
              <p:nvPr/>
            </p:nvSpPr>
            <p:spPr>
              <a:xfrm>
                <a:off x="7257559" y="336121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2" name="Graphic 10815">
              <a:extLst>
                <a:ext uri="{FF2B5EF4-FFF2-40B4-BE49-F238E27FC236}">
                  <a16:creationId xmlns:a16="http://schemas.microsoft.com/office/drawing/2014/main" id="{4DF3F834-9589-CE9A-F879-23B564DAB371}"/>
                </a:ext>
              </a:extLst>
            </p:cNvPr>
            <p:cNvGrpSpPr/>
            <p:nvPr/>
          </p:nvGrpSpPr>
          <p:grpSpPr>
            <a:xfrm>
              <a:off x="8044712" y="3632857"/>
              <a:ext cx="60361" cy="60321"/>
              <a:chOff x="7263125" y="3374872"/>
              <a:chExt cx="62876" cy="62834"/>
            </a:xfrm>
          </p:grpSpPr>
          <p:sp>
            <p:nvSpPr>
              <p:cNvPr id="11102" name="Freeform 15105">
                <a:extLst>
                  <a:ext uri="{FF2B5EF4-FFF2-40B4-BE49-F238E27FC236}">
                    <a16:creationId xmlns:a16="http://schemas.microsoft.com/office/drawing/2014/main" id="{C0398065-BF85-B080-4ADA-B547752915AA}"/>
                  </a:ext>
                </a:extLst>
              </p:cNvPr>
              <p:cNvSpPr/>
              <p:nvPr/>
            </p:nvSpPr>
            <p:spPr>
              <a:xfrm>
                <a:off x="7294500" y="337487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3" name="Freeform 15106">
                <a:extLst>
                  <a:ext uri="{FF2B5EF4-FFF2-40B4-BE49-F238E27FC236}">
                    <a16:creationId xmlns:a16="http://schemas.microsoft.com/office/drawing/2014/main" id="{2F6BF6FA-4CBB-3AB3-0843-596B06B249D5}"/>
                  </a:ext>
                </a:extLst>
              </p:cNvPr>
              <p:cNvSpPr/>
              <p:nvPr/>
            </p:nvSpPr>
            <p:spPr>
              <a:xfrm>
                <a:off x="7263125" y="340635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3" name="Graphic 10815">
              <a:extLst>
                <a:ext uri="{FF2B5EF4-FFF2-40B4-BE49-F238E27FC236}">
                  <a16:creationId xmlns:a16="http://schemas.microsoft.com/office/drawing/2014/main" id="{F40B96EC-138D-814D-74AC-297ED5CAEF4B}"/>
                </a:ext>
              </a:extLst>
            </p:cNvPr>
            <p:cNvGrpSpPr/>
            <p:nvPr/>
          </p:nvGrpSpPr>
          <p:grpSpPr>
            <a:xfrm>
              <a:off x="8052849" y="3632857"/>
              <a:ext cx="60361" cy="60321"/>
              <a:chOff x="7271601" y="3374872"/>
              <a:chExt cx="62876" cy="62834"/>
            </a:xfrm>
          </p:grpSpPr>
          <p:sp>
            <p:nvSpPr>
              <p:cNvPr id="11100" name="Freeform 15108">
                <a:extLst>
                  <a:ext uri="{FF2B5EF4-FFF2-40B4-BE49-F238E27FC236}">
                    <a16:creationId xmlns:a16="http://schemas.microsoft.com/office/drawing/2014/main" id="{DED38427-73C9-8637-B605-EB6A9F888F2D}"/>
                  </a:ext>
                </a:extLst>
              </p:cNvPr>
              <p:cNvSpPr/>
              <p:nvPr/>
            </p:nvSpPr>
            <p:spPr>
              <a:xfrm>
                <a:off x="7302976" y="337487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1" name="Freeform 15109">
                <a:extLst>
                  <a:ext uri="{FF2B5EF4-FFF2-40B4-BE49-F238E27FC236}">
                    <a16:creationId xmlns:a16="http://schemas.microsoft.com/office/drawing/2014/main" id="{375891C0-B65C-3D62-8A95-5BDD349A5166}"/>
                  </a:ext>
                </a:extLst>
              </p:cNvPr>
              <p:cNvSpPr/>
              <p:nvPr/>
            </p:nvSpPr>
            <p:spPr>
              <a:xfrm>
                <a:off x="7271601" y="340635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4" name="Graphic 10815">
              <a:extLst>
                <a:ext uri="{FF2B5EF4-FFF2-40B4-BE49-F238E27FC236}">
                  <a16:creationId xmlns:a16="http://schemas.microsoft.com/office/drawing/2014/main" id="{5283A905-91E0-2DD7-820C-C7EB6D10BA33}"/>
                </a:ext>
              </a:extLst>
            </p:cNvPr>
            <p:cNvGrpSpPr/>
            <p:nvPr/>
          </p:nvGrpSpPr>
          <p:grpSpPr>
            <a:xfrm>
              <a:off x="8090744" y="3690631"/>
              <a:ext cx="60361" cy="60321"/>
              <a:chOff x="7311073" y="3435052"/>
              <a:chExt cx="62876" cy="62834"/>
            </a:xfrm>
          </p:grpSpPr>
          <p:sp>
            <p:nvSpPr>
              <p:cNvPr id="11098" name="Freeform 15111">
                <a:extLst>
                  <a:ext uri="{FF2B5EF4-FFF2-40B4-BE49-F238E27FC236}">
                    <a16:creationId xmlns:a16="http://schemas.microsoft.com/office/drawing/2014/main" id="{A5BE676A-53B7-DAB1-02A5-5370640516C2}"/>
                  </a:ext>
                </a:extLst>
              </p:cNvPr>
              <p:cNvSpPr/>
              <p:nvPr/>
            </p:nvSpPr>
            <p:spPr>
              <a:xfrm>
                <a:off x="7342448" y="343505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9" name="Freeform 15112">
                <a:extLst>
                  <a:ext uri="{FF2B5EF4-FFF2-40B4-BE49-F238E27FC236}">
                    <a16:creationId xmlns:a16="http://schemas.microsoft.com/office/drawing/2014/main" id="{E326C210-9171-520D-B7DC-BFA547DAD099}"/>
                  </a:ext>
                </a:extLst>
              </p:cNvPr>
              <p:cNvSpPr/>
              <p:nvPr/>
            </p:nvSpPr>
            <p:spPr>
              <a:xfrm>
                <a:off x="7311073" y="346640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5" name="Graphic 10815">
              <a:extLst>
                <a:ext uri="{FF2B5EF4-FFF2-40B4-BE49-F238E27FC236}">
                  <a16:creationId xmlns:a16="http://schemas.microsoft.com/office/drawing/2014/main" id="{4E76419B-F9DF-3CFE-FBDE-922F03B16AE7}"/>
                </a:ext>
              </a:extLst>
            </p:cNvPr>
            <p:cNvGrpSpPr/>
            <p:nvPr/>
          </p:nvGrpSpPr>
          <p:grpSpPr>
            <a:xfrm>
              <a:off x="8098881" y="3690631"/>
              <a:ext cx="60361" cy="60321"/>
              <a:chOff x="7319549" y="3435052"/>
              <a:chExt cx="62876" cy="62834"/>
            </a:xfrm>
          </p:grpSpPr>
          <p:sp>
            <p:nvSpPr>
              <p:cNvPr id="11096" name="Freeform 15114">
                <a:extLst>
                  <a:ext uri="{FF2B5EF4-FFF2-40B4-BE49-F238E27FC236}">
                    <a16:creationId xmlns:a16="http://schemas.microsoft.com/office/drawing/2014/main" id="{C01D2105-94CE-EF75-ADB4-18BD773400F5}"/>
                  </a:ext>
                </a:extLst>
              </p:cNvPr>
              <p:cNvSpPr/>
              <p:nvPr/>
            </p:nvSpPr>
            <p:spPr>
              <a:xfrm>
                <a:off x="7350924" y="343505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7" name="Freeform 15115">
                <a:extLst>
                  <a:ext uri="{FF2B5EF4-FFF2-40B4-BE49-F238E27FC236}">
                    <a16:creationId xmlns:a16="http://schemas.microsoft.com/office/drawing/2014/main" id="{344A1D32-3A21-5A5A-50C4-54245E97E4E1}"/>
                  </a:ext>
                </a:extLst>
              </p:cNvPr>
              <p:cNvSpPr/>
              <p:nvPr/>
            </p:nvSpPr>
            <p:spPr>
              <a:xfrm>
                <a:off x="7319549" y="346640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6" name="Graphic 10815">
              <a:extLst>
                <a:ext uri="{FF2B5EF4-FFF2-40B4-BE49-F238E27FC236}">
                  <a16:creationId xmlns:a16="http://schemas.microsoft.com/office/drawing/2014/main" id="{3DB76809-5280-F84E-8C52-58434E99E0D3}"/>
                </a:ext>
              </a:extLst>
            </p:cNvPr>
            <p:cNvGrpSpPr/>
            <p:nvPr/>
          </p:nvGrpSpPr>
          <p:grpSpPr>
            <a:xfrm>
              <a:off x="8102525" y="3690631"/>
              <a:ext cx="60239" cy="60321"/>
              <a:chOff x="7323345" y="3435052"/>
              <a:chExt cx="62749" cy="62834"/>
            </a:xfrm>
          </p:grpSpPr>
          <p:sp>
            <p:nvSpPr>
              <p:cNvPr id="11094" name="Freeform 15117">
                <a:extLst>
                  <a:ext uri="{FF2B5EF4-FFF2-40B4-BE49-F238E27FC236}">
                    <a16:creationId xmlns:a16="http://schemas.microsoft.com/office/drawing/2014/main" id="{1D59AF47-5234-5269-5601-0AA2A3F1C56C}"/>
                  </a:ext>
                </a:extLst>
              </p:cNvPr>
              <p:cNvSpPr/>
              <p:nvPr/>
            </p:nvSpPr>
            <p:spPr>
              <a:xfrm>
                <a:off x="7354719" y="343505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5" name="Freeform 15118">
                <a:extLst>
                  <a:ext uri="{FF2B5EF4-FFF2-40B4-BE49-F238E27FC236}">
                    <a16:creationId xmlns:a16="http://schemas.microsoft.com/office/drawing/2014/main" id="{CB9923D2-785A-1ADC-4153-6046699F42D2}"/>
                  </a:ext>
                </a:extLst>
              </p:cNvPr>
              <p:cNvSpPr/>
              <p:nvPr/>
            </p:nvSpPr>
            <p:spPr>
              <a:xfrm>
                <a:off x="7323345" y="346640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7" name="Graphic 10815">
              <a:extLst>
                <a:ext uri="{FF2B5EF4-FFF2-40B4-BE49-F238E27FC236}">
                  <a16:creationId xmlns:a16="http://schemas.microsoft.com/office/drawing/2014/main" id="{18DE8F69-09EF-212C-FF59-844016A2D2F5}"/>
                </a:ext>
              </a:extLst>
            </p:cNvPr>
            <p:cNvGrpSpPr/>
            <p:nvPr/>
          </p:nvGrpSpPr>
          <p:grpSpPr>
            <a:xfrm>
              <a:off x="8110661" y="3690631"/>
              <a:ext cx="60239" cy="60321"/>
              <a:chOff x="7331821" y="3435052"/>
              <a:chExt cx="62749" cy="62834"/>
            </a:xfrm>
          </p:grpSpPr>
          <p:sp>
            <p:nvSpPr>
              <p:cNvPr id="11092" name="Freeform 15120">
                <a:extLst>
                  <a:ext uri="{FF2B5EF4-FFF2-40B4-BE49-F238E27FC236}">
                    <a16:creationId xmlns:a16="http://schemas.microsoft.com/office/drawing/2014/main" id="{F4EC547C-230B-560E-62A9-C940ED777AC9}"/>
                  </a:ext>
                </a:extLst>
              </p:cNvPr>
              <p:cNvSpPr/>
              <p:nvPr/>
            </p:nvSpPr>
            <p:spPr>
              <a:xfrm>
                <a:off x="7363196" y="343505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3" name="Freeform 15121">
                <a:extLst>
                  <a:ext uri="{FF2B5EF4-FFF2-40B4-BE49-F238E27FC236}">
                    <a16:creationId xmlns:a16="http://schemas.microsoft.com/office/drawing/2014/main" id="{83B1D464-F280-336B-FD91-C14A150DC497}"/>
                  </a:ext>
                </a:extLst>
              </p:cNvPr>
              <p:cNvSpPr/>
              <p:nvPr/>
            </p:nvSpPr>
            <p:spPr>
              <a:xfrm>
                <a:off x="7331821" y="346640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8" name="Graphic 10815">
              <a:extLst>
                <a:ext uri="{FF2B5EF4-FFF2-40B4-BE49-F238E27FC236}">
                  <a16:creationId xmlns:a16="http://schemas.microsoft.com/office/drawing/2014/main" id="{12218C38-C593-9E5F-ECAF-52E8092E63B7}"/>
                </a:ext>
              </a:extLst>
            </p:cNvPr>
            <p:cNvGrpSpPr/>
            <p:nvPr/>
          </p:nvGrpSpPr>
          <p:grpSpPr>
            <a:xfrm>
              <a:off x="8116004" y="3706894"/>
              <a:ext cx="60361" cy="60200"/>
              <a:chOff x="7337387" y="3451994"/>
              <a:chExt cx="62876" cy="62708"/>
            </a:xfrm>
          </p:grpSpPr>
          <p:sp>
            <p:nvSpPr>
              <p:cNvPr id="11090" name="Freeform 15123">
                <a:extLst>
                  <a:ext uri="{FF2B5EF4-FFF2-40B4-BE49-F238E27FC236}">
                    <a16:creationId xmlns:a16="http://schemas.microsoft.com/office/drawing/2014/main" id="{73E0C3C9-D49C-BB93-5FD5-7165DEAFB650}"/>
                  </a:ext>
                </a:extLst>
              </p:cNvPr>
              <p:cNvSpPr/>
              <p:nvPr/>
            </p:nvSpPr>
            <p:spPr>
              <a:xfrm>
                <a:off x="7368762" y="345199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1" name="Freeform 15124">
                <a:extLst>
                  <a:ext uri="{FF2B5EF4-FFF2-40B4-BE49-F238E27FC236}">
                    <a16:creationId xmlns:a16="http://schemas.microsoft.com/office/drawing/2014/main" id="{032AAAAD-E35C-A5E0-03CB-426CEC978A8A}"/>
                  </a:ext>
                </a:extLst>
              </p:cNvPr>
              <p:cNvSpPr/>
              <p:nvPr/>
            </p:nvSpPr>
            <p:spPr>
              <a:xfrm>
                <a:off x="7337387" y="348334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59" name="Graphic 10815">
              <a:extLst>
                <a:ext uri="{FF2B5EF4-FFF2-40B4-BE49-F238E27FC236}">
                  <a16:creationId xmlns:a16="http://schemas.microsoft.com/office/drawing/2014/main" id="{7363D7E1-DB23-BFC1-AB09-791DB707C95F}"/>
                </a:ext>
              </a:extLst>
            </p:cNvPr>
            <p:cNvGrpSpPr/>
            <p:nvPr/>
          </p:nvGrpSpPr>
          <p:grpSpPr>
            <a:xfrm>
              <a:off x="8124142" y="3706894"/>
              <a:ext cx="60361" cy="60200"/>
              <a:chOff x="7345864" y="3451994"/>
              <a:chExt cx="62876" cy="62708"/>
            </a:xfrm>
          </p:grpSpPr>
          <p:sp>
            <p:nvSpPr>
              <p:cNvPr id="11088" name="Freeform 15126">
                <a:extLst>
                  <a:ext uri="{FF2B5EF4-FFF2-40B4-BE49-F238E27FC236}">
                    <a16:creationId xmlns:a16="http://schemas.microsoft.com/office/drawing/2014/main" id="{D4E54E54-2C25-8E4A-DDC1-24FBE3FADCAF}"/>
                  </a:ext>
                </a:extLst>
              </p:cNvPr>
              <p:cNvSpPr/>
              <p:nvPr/>
            </p:nvSpPr>
            <p:spPr>
              <a:xfrm>
                <a:off x="7377239" y="345199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9" name="Freeform 15127">
                <a:extLst>
                  <a:ext uri="{FF2B5EF4-FFF2-40B4-BE49-F238E27FC236}">
                    <a16:creationId xmlns:a16="http://schemas.microsoft.com/office/drawing/2014/main" id="{CADBB26F-6469-B6E3-28A2-77A0E562AC16}"/>
                  </a:ext>
                </a:extLst>
              </p:cNvPr>
              <p:cNvSpPr/>
              <p:nvPr/>
            </p:nvSpPr>
            <p:spPr>
              <a:xfrm>
                <a:off x="7345864" y="348334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0" name="Graphic 10815">
              <a:extLst>
                <a:ext uri="{FF2B5EF4-FFF2-40B4-BE49-F238E27FC236}">
                  <a16:creationId xmlns:a16="http://schemas.microsoft.com/office/drawing/2014/main" id="{26E5EE97-1C73-C064-DEA6-DEC9512668CC}"/>
                </a:ext>
              </a:extLst>
            </p:cNvPr>
            <p:cNvGrpSpPr/>
            <p:nvPr/>
          </p:nvGrpSpPr>
          <p:grpSpPr>
            <a:xfrm>
              <a:off x="8128636" y="3716725"/>
              <a:ext cx="60361" cy="60321"/>
              <a:chOff x="7350545" y="3462234"/>
              <a:chExt cx="62876" cy="62834"/>
            </a:xfrm>
          </p:grpSpPr>
          <p:sp>
            <p:nvSpPr>
              <p:cNvPr id="11086" name="Freeform 15129">
                <a:extLst>
                  <a:ext uri="{FF2B5EF4-FFF2-40B4-BE49-F238E27FC236}">
                    <a16:creationId xmlns:a16="http://schemas.microsoft.com/office/drawing/2014/main" id="{0F1A5549-A86D-5FF6-4962-5CF1084306BB}"/>
                  </a:ext>
                </a:extLst>
              </p:cNvPr>
              <p:cNvSpPr/>
              <p:nvPr/>
            </p:nvSpPr>
            <p:spPr>
              <a:xfrm>
                <a:off x="7381919" y="34622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7" name="Freeform 15130">
                <a:extLst>
                  <a:ext uri="{FF2B5EF4-FFF2-40B4-BE49-F238E27FC236}">
                    <a16:creationId xmlns:a16="http://schemas.microsoft.com/office/drawing/2014/main" id="{90AFBA89-848C-FA68-86C9-61241F8B6745}"/>
                  </a:ext>
                </a:extLst>
              </p:cNvPr>
              <p:cNvSpPr/>
              <p:nvPr/>
            </p:nvSpPr>
            <p:spPr>
              <a:xfrm>
                <a:off x="7350545" y="349371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1" name="Graphic 10815">
              <a:extLst>
                <a:ext uri="{FF2B5EF4-FFF2-40B4-BE49-F238E27FC236}">
                  <a16:creationId xmlns:a16="http://schemas.microsoft.com/office/drawing/2014/main" id="{D77C5AE0-99BE-3F8B-35BD-AD38887C6858}"/>
                </a:ext>
              </a:extLst>
            </p:cNvPr>
            <p:cNvGrpSpPr/>
            <p:nvPr/>
          </p:nvGrpSpPr>
          <p:grpSpPr>
            <a:xfrm>
              <a:off x="8136773" y="3716725"/>
              <a:ext cx="60361" cy="60321"/>
              <a:chOff x="7359021" y="3462234"/>
              <a:chExt cx="62876" cy="62834"/>
            </a:xfrm>
          </p:grpSpPr>
          <p:sp>
            <p:nvSpPr>
              <p:cNvPr id="11084" name="Freeform 15132">
                <a:extLst>
                  <a:ext uri="{FF2B5EF4-FFF2-40B4-BE49-F238E27FC236}">
                    <a16:creationId xmlns:a16="http://schemas.microsoft.com/office/drawing/2014/main" id="{DD2594F9-19E8-AC42-263C-FEFA79B8D56C}"/>
                  </a:ext>
                </a:extLst>
              </p:cNvPr>
              <p:cNvSpPr/>
              <p:nvPr/>
            </p:nvSpPr>
            <p:spPr>
              <a:xfrm>
                <a:off x="7390396" y="346223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5" name="Freeform 15133">
                <a:extLst>
                  <a:ext uri="{FF2B5EF4-FFF2-40B4-BE49-F238E27FC236}">
                    <a16:creationId xmlns:a16="http://schemas.microsoft.com/office/drawing/2014/main" id="{7D1485D1-8C93-830B-D87D-A977A92892C9}"/>
                  </a:ext>
                </a:extLst>
              </p:cNvPr>
              <p:cNvSpPr/>
              <p:nvPr/>
            </p:nvSpPr>
            <p:spPr>
              <a:xfrm>
                <a:off x="7359021" y="349371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2" name="Graphic 10815">
              <a:extLst>
                <a:ext uri="{FF2B5EF4-FFF2-40B4-BE49-F238E27FC236}">
                  <a16:creationId xmlns:a16="http://schemas.microsoft.com/office/drawing/2014/main" id="{B93EAC7A-E22E-86FC-A55F-7FB18E44E067}"/>
                </a:ext>
              </a:extLst>
            </p:cNvPr>
            <p:cNvGrpSpPr/>
            <p:nvPr/>
          </p:nvGrpSpPr>
          <p:grpSpPr>
            <a:xfrm>
              <a:off x="8143938" y="3724857"/>
              <a:ext cx="60361" cy="60321"/>
              <a:chOff x="7366485" y="3470705"/>
              <a:chExt cx="62876" cy="62834"/>
            </a:xfrm>
          </p:grpSpPr>
          <p:sp>
            <p:nvSpPr>
              <p:cNvPr id="11082" name="Freeform 15135">
                <a:extLst>
                  <a:ext uri="{FF2B5EF4-FFF2-40B4-BE49-F238E27FC236}">
                    <a16:creationId xmlns:a16="http://schemas.microsoft.com/office/drawing/2014/main" id="{91F4DB31-3328-EB42-AE34-014ED925EF4B}"/>
                  </a:ext>
                </a:extLst>
              </p:cNvPr>
              <p:cNvSpPr/>
              <p:nvPr/>
            </p:nvSpPr>
            <p:spPr>
              <a:xfrm>
                <a:off x="7397986" y="347070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3" name="Freeform 15136">
                <a:extLst>
                  <a:ext uri="{FF2B5EF4-FFF2-40B4-BE49-F238E27FC236}">
                    <a16:creationId xmlns:a16="http://schemas.microsoft.com/office/drawing/2014/main" id="{66919D79-CD1E-3AD8-1688-5B3A9781CE1F}"/>
                  </a:ext>
                </a:extLst>
              </p:cNvPr>
              <p:cNvSpPr/>
              <p:nvPr/>
            </p:nvSpPr>
            <p:spPr>
              <a:xfrm>
                <a:off x="7366485" y="350218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3" name="Graphic 10815">
              <a:extLst>
                <a:ext uri="{FF2B5EF4-FFF2-40B4-BE49-F238E27FC236}">
                  <a16:creationId xmlns:a16="http://schemas.microsoft.com/office/drawing/2014/main" id="{2675154E-852A-0565-6C26-C43980B04F98}"/>
                </a:ext>
              </a:extLst>
            </p:cNvPr>
            <p:cNvGrpSpPr/>
            <p:nvPr/>
          </p:nvGrpSpPr>
          <p:grpSpPr>
            <a:xfrm>
              <a:off x="8152075" y="3724857"/>
              <a:ext cx="60361" cy="60321"/>
              <a:chOff x="7374961" y="3470705"/>
              <a:chExt cx="62876" cy="62834"/>
            </a:xfrm>
          </p:grpSpPr>
          <p:sp>
            <p:nvSpPr>
              <p:cNvPr id="11080" name="Freeform 15138">
                <a:extLst>
                  <a:ext uri="{FF2B5EF4-FFF2-40B4-BE49-F238E27FC236}">
                    <a16:creationId xmlns:a16="http://schemas.microsoft.com/office/drawing/2014/main" id="{1FFA1A68-15F9-E36F-C289-16BAD0445937}"/>
                  </a:ext>
                </a:extLst>
              </p:cNvPr>
              <p:cNvSpPr/>
              <p:nvPr/>
            </p:nvSpPr>
            <p:spPr>
              <a:xfrm>
                <a:off x="7406463" y="3470705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1" name="Freeform 15139">
                <a:extLst>
                  <a:ext uri="{FF2B5EF4-FFF2-40B4-BE49-F238E27FC236}">
                    <a16:creationId xmlns:a16="http://schemas.microsoft.com/office/drawing/2014/main" id="{F7F39868-458B-DAB4-B8DB-5161484008F4}"/>
                  </a:ext>
                </a:extLst>
              </p:cNvPr>
              <p:cNvSpPr/>
              <p:nvPr/>
            </p:nvSpPr>
            <p:spPr>
              <a:xfrm>
                <a:off x="7374961" y="350218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4" name="Graphic 10815">
              <a:extLst>
                <a:ext uri="{FF2B5EF4-FFF2-40B4-BE49-F238E27FC236}">
                  <a16:creationId xmlns:a16="http://schemas.microsoft.com/office/drawing/2014/main" id="{DA0FEBDC-B9AA-E3F7-58EC-78D35E3423DC}"/>
                </a:ext>
              </a:extLst>
            </p:cNvPr>
            <p:cNvGrpSpPr/>
            <p:nvPr/>
          </p:nvGrpSpPr>
          <p:grpSpPr>
            <a:xfrm>
              <a:off x="8143938" y="3746583"/>
              <a:ext cx="60361" cy="60200"/>
              <a:chOff x="7366485" y="3493336"/>
              <a:chExt cx="62876" cy="62708"/>
            </a:xfrm>
          </p:grpSpPr>
          <p:sp>
            <p:nvSpPr>
              <p:cNvPr id="11078" name="Freeform 15141">
                <a:extLst>
                  <a:ext uri="{FF2B5EF4-FFF2-40B4-BE49-F238E27FC236}">
                    <a16:creationId xmlns:a16="http://schemas.microsoft.com/office/drawing/2014/main" id="{8AD597DF-21C9-6173-B3FC-3D482BE697E2}"/>
                  </a:ext>
                </a:extLst>
              </p:cNvPr>
              <p:cNvSpPr/>
              <p:nvPr/>
            </p:nvSpPr>
            <p:spPr>
              <a:xfrm>
                <a:off x="7397986" y="3493336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9" name="Freeform 15142">
                <a:extLst>
                  <a:ext uri="{FF2B5EF4-FFF2-40B4-BE49-F238E27FC236}">
                    <a16:creationId xmlns:a16="http://schemas.microsoft.com/office/drawing/2014/main" id="{3F48998E-DC0C-1DB1-4498-6E2EA15A37DC}"/>
                  </a:ext>
                </a:extLst>
              </p:cNvPr>
              <p:cNvSpPr/>
              <p:nvPr/>
            </p:nvSpPr>
            <p:spPr>
              <a:xfrm>
                <a:off x="7366485" y="352469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5" name="Graphic 10815">
              <a:extLst>
                <a:ext uri="{FF2B5EF4-FFF2-40B4-BE49-F238E27FC236}">
                  <a16:creationId xmlns:a16="http://schemas.microsoft.com/office/drawing/2014/main" id="{430BE6A5-E166-EF94-153E-692994BCE3DB}"/>
                </a:ext>
              </a:extLst>
            </p:cNvPr>
            <p:cNvGrpSpPr/>
            <p:nvPr/>
          </p:nvGrpSpPr>
          <p:grpSpPr>
            <a:xfrm>
              <a:off x="8152075" y="3746583"/>
              <a:ext cx="60361" cy="60200"/>
              <a:chOff x="7374961" y="3493336"/>
              <a:chExt cx="62876" cy="62708"/>
            </a:xfrm>
          </p:grpSpPr>
          <p:sp>
            <p:nvSpPr>
              <p:cNvPr id="11076" name="Freeform 15144">
                <a:extLst>
                  <a:ext uri="{FF2B5EF4-FFF2-40B4-BE49-F238E27FC236}">
                    <a16:creationId xmlns:a16="http://schemas.microsoft.com/office/drawing/2014/main" id="{E888D269-5E67-7590-C5D9-4F95138CC74A}"/>
                  </a:ext>
                </a:extLst>
              </p:cNvPr>
              <p:cNvSpPr/>
              <p:nvPr/>
            </p:nvSpPr>
            <p:spPr>
              <a:xfrm>
                <a:off x="7406463" y="3493336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7" name="Freeform 15145">
                <a:extLst>
                  <a:ext uri="{FF2B5EF4-FFF2-40B4-BE49-F238E27FC236}">
                    <a16:creationId xmlns:a16="http://schemas.microsoft.com/office/drawing/2014/main" id="{A8E84BE5-5C94-96DF-46B3-310E80DC3FEF}"/>
                  </a:ext>
                </a:extLst>
              </p:cNvPr>
              <p:cNvSpPr/>
              <p:nvPr/>
            </p:nvSpPr>
            <p:spPr>
              <a:xfrm>
                <a:off x="7374961" y="352469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6" name="Graphic 10815">
              <a:extLst>
                <a:ext uri="{FF2B5EF4-FFF2-40B4-BE49-F238E27FC236}">
                  <a16:creationId xmlns:a16="http://schemas.microsoft.com/office/drawing/2014/main" id="{3B916751-504B-73C3-FECF-C6A76A2493B2}"/>
                </a:ext>
              </a:extLst>
            </p:cNvPr>
            <p:cNvGrpSpPr/>
            <p:nvPr/>
          </p:nvGrpSpPr>
          <p:grpSpPr>
            <a:xfrm>
              <a:off x="8169323" y="3773649"/>
              <a:ext cx="60239" cy="60200"/>
              <a:chOff x="7392926" y="3521529"/>
              <a:chExt cx="62749" cy="62708"/>
            </a:xfrm>
          </p:grpSpPr>
          <p:sp>
            <p:nvSpPr>
              <p:cNvPr id="11074" name="Freeform 15147">
                <a:extLst>
                  <a:ext uri="{FF2B5EF4-FFF2-40B4-BE49-F238E27FC236}">
                    <a16:creationId xmlns:a16="http://schemas.microsoft.com/office/drawing/2014/main" id="{DC2A9874-1510-179C-6CC0-6AF7D9496F9C}"/>
                  </a:ext>
                </a:extLst>
              </p:cNvPr>
              <p:cNvSpPr/>
              <p:nvPr/>
            </p:nvSpPr>
            <p:spPr>
              <a:xfrm>
                <a:off x="7424301" y="3521529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5" name="Freeform 15148">
                <a:extLst>
                  <a:ext uri="{FF2B5EF4-FFF2-40B4-BE49-F238E27FC236}">
                    <a16:creationId xmlns:a16="http://schemas.microsoft.com/office/drawing/2014/main" id="{B105AD48-2307-5030-2406-12F8E7EE183F}"/>
                  </a:ext>
                </a:extLst>
              </p:cNvPr>
              <p:cNvSpPr/>
              <p:nvPr/>
            </p:nvSpPr>
            <p:spPr>
              <a:xfrm>
                <a:off x="7392926" y="3552883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7" name="Graphic 10815">
              <a:extLst>
                <a:ext uri="{FF2B5EF4-FFF2-40B4-BE49-F238E27FC236}">
                  <a16:creationId xmlns:a16="http://schemas.microsoft.com/office/drawing/2014/main" id="{33501003-8357-5BDA-101F-24EC3EFD383A}"/>
                </a:ext>
              </a:extLst>
            </p:cNvPr>
            <p:cNvGrpSpPr/>
            <p:nvPr/>
          </p:nvGrpSpPr>
          <p:grpSpPr>
            <a:xfrm>
              <a:off x="8177339" y="3773649"/>
              <a:ext cx="60361" cy="60200"/>
              <a:chOff x="7401276" y="3521529"/>
              <a:chExt cx="62876" cy="62708"/>
            </a:xfrm>
          </p:grpSpPr>
          <p:sp>
            <p:nvSpPr>
              <p:cNvPr id="11072" name="Freeform 15150">
                <a:extLst>
                  <a:ext uri="{FF2B5EF4-FFF2-40B4-BE49-F238E27FC236}">
                    <a16:creationId xmlns:a16="http://schemas.microsoft.com/office/drawing/2014/main" id="{D19FB64A-F89D-B694-114C-66E8FA4000E0}"/>
                  </a:ext>
                </a:extLst>
              </p:cNvPr>
              <p:cNvSpPr/>
              <p:nvPr/>
            </p:nvSpPr>
            <p:spPr>
              <a:xfrm>
                <a:off x="7432777" y="3521529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3" name="Freeform 15151">
                <a:extLst>
                  <a:ext uri="{FF2B5EF4-FFF2-40B4-BE49-F238E27FC236}">
                    <a16:creationId xmlns:a16="http://schemas.microsoft.com/office/drawing/2014/main" id="{22257CED-F6FB-222B-B030-D8DAD326C651}"/>
                  </a:ext>
                </a:extLst>
              </p:cNvPr>
              <p:cNvSpPr/>
              <p:nvPr/>
            </p:nvSpPr>
            <p:spPr>
              <a:xfrm>
                <a:off x="7401276" y="355288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8" name="Graphic 10815">
              <a:extLst>
                <a:ext uri="{FF2B5EF4-FFF2-40B4-BE49-F238E27FC236}">
                  <a16:creationId xmlns:a16="http://schemas.microsoft.com/office/drawing/2014/main" id="{EC87BE06-7E07-C28C-52C3-A3E9D181D4E5}"/>
                </a:ext>
              </a:extLst>
            </p:cNvPr>
            <p:cNvGrpSpPr/>
            <p:nvPr/>
          </p:nvGrpSpPr>
          <p:grpSpPr>
            <a:xfrm>
              <a:off x="8175638" y="3782631"/>
              <a:ext cx="60239" cy="60200"/>
              <a:chOff x="7399505" y="3530885"/>
              <a:chExt cx="62749" cy="62708"/>
            </a:xfrm>
          </p:grpSpPr>
          <p:sp>
            <p:nvSpPr>
              <p:cNvPr id="11070" name="Freeform 15153">
                <a:extLst>
                  <a:ext uri="{FF2B5EF4-FFF2-40B4-BE49-F238E27FC236}">
                    <a16:creationId xmlns:a16="http://schemas.microsoft.com/office/drawing/2014/main" id="{50866994-A0CF-621F-2354-EEBC28060485}"/>
                  </a:ext>
                </a:extLst>
              </p:cNvPr>
              <p:cNvSpPr/>
              <p:nvPr/>
            </p:nvSpPr>
            <p:spPr>
              <a:xfrm>
                <a:off x="7430879" y="3530885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1" name="Freeform 15154">
                <a:extLst>
                  <a:ext uri="{FF2B5EF4-FFF2-40B4-BE49-F238E27FC236}">
                    <a16:creationId xmlns:a16="http://schemas.microsoft.com/office/drawing/2014/main" id="{ED29F13B-3B5A-EBE6-7B51-4117287C398A}"/>
                  </a:ext>
                </a:extLst>
              </p:cNvPr>
              <p:cNvSpPr/>
              <p:nvPr/>
            </p:nvSpPr>
            <p:spPr>
              <a:xfrm>
                <a:off x="7399505" y="3562239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69" name="Graphic 10815">
              <a:extLst>
                <a:ext uri="{FF2B5EF4-FFF2-40B4-BE49-F238E27FC236}">
                  <a16:creationId xmlns:a16="http://schemas.microsoft.com/office/drawing/2014/main" id="{9E64517C-D836-F709-EC9A-2DE048D74341}"/>
                </a:ext>
              </a:extLst>
            </p:cNvPr>
            <p:cNvGrpSpPr/>
            <p:nvPr/>
          </p:nvGrpSpPr>
          <p:grpSpPr>
            <a:xfrm>
              <a:off x="8183654" y="3782631"/>
              <a:ext cx="60361" cy="60200"/>
              <a:chOff x="7407854" y="3530885"/>
              <a:chExt cx="62876" cy="62708"/>
            </a:xfrm>
          </p:grpSpPr>
          <p:sp>
            <p:nvSpPr>
              <p:cNvPr id="11068" name="Freeform 15156">
                <a:extLst>
                  <a:ext uri="{FF2B5EF4-FFF2-40B4-BE49-F238E27FC236}">
                    <a16:creationId xmlns:a16="http://schemas.microsoft.com/office/drawing/2014/main" id="{588C078A-C84B-D22A-1F6C-2D4C84E532C2}"/>
                  </a:ext>
                </a:extLst>
              </p:cNvPr>
              <p:cNvSpPr/>
              <p:nvPr/>
            </p:nvSpPr>
            <p:spPr>
              <a:xfrm>
                <a:off x="7439356" y="3530885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9" name="Freeform 15157">
                <a:extLst>
                  <a:ext uri="{FF2B5EF4-FFF2-40B4-BE49-F238E27FC236}">
                    <a16:creationId xmlns:a16="http://schemas.microsoft.com/office/drawing/2014/main" id="{958BF479-4375-3443-7F63-E40528A28024}"/>
                  </a:ext>
                </a:extLst>
              </p:cNvPr>
              <p:cNvSpPr/>
              <p:nvPr/>
            </p:nvSpPr>
            <p:spPr>
              <a:xfrm>
                <a:off x="7407854" y="356223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0" name="Graphic 10815">
              <a:extLst>
                <a:ext uri="{FF2B5EF4-FFF2-40B4-BE49-F238E27FC236}">
                  <a16:creationId xmlns:a16="http://schemas.microsoft.com/office/drawing/2014/main" id="{B5E00B6B-F08E-E964-843B-2EADD66696CE}"/>
                </a:ext>
              </a:extLst>
            </p:cNvPr>
            <p:cNvGrpSpPr/>
            <p:nvPr/>
          </p:nvGrpSpPr>
          <p:grpSpPr>
            <a:xfrm>
              <a:off x="8184624" y="3782631"/>
              <a:ext cx="60239" cy="60200"/>
              <a:chOff x="7408866" y="3530885"/>
              <a:chExt cx="62749" cy="62708"/>
            </a:xfrm>
          </p:grpSpPr>
          <p:sp>
            <p:nvSpPr>
              <p:cNvPr id="11066" name="Freeform 15159">
                <a:extLst>
                  <a:ext uri="{FF2B5EF4-FFF2-40B4-BE49-F238E27FC236}">
                    <a16:creationId xmlns:a16="http://schemas.microsoft.com/office/drawing/2014/main" id="{29528A22-9067-8F13-DA8D-A7B643CBD327}"/>
                  </a:ext>
                </a:extLst>
              </p:cNvPr>
              <p:cNvSpPr/>
              <p:nvPr/>
            </p:nvSpPr>
            <p:spPr>
              <a:xfrm>
                <a:off x="7440241" y="3530885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7" name="Freeform 15160">
                <a:extLst>
                  <a:ext uri="{FF2B5EF4-FFF2-40B4-BE49-F238E27FC236}">
                    <a16:creationId xmlns:a16="http://schemas.microsoft.com/office/drawing/2014/main" id="{DFFE668C-241A-3ED2-EADE-D2665DF10843}"/>
                  </a:ext>
                </a:extLst>
              </p:cNvPr>
              <p:cNvSpPr/>
              <p:nvPr/>
            </p:nvSpPr>
            <p:spPr>
              <a:xfrm>
                <a:off x="7408866" y="3562239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1" name="Graphic 10815">
              <a:extLst>
                <a:ext uri="{FF2B5EF4-FFF2-40B4-BE49-F238E27FC236}">
                  <a16:creationId xmlns:a16="http://schemas.microsoft.com/office/drawing/2014/main" id="{A9675FE7-940C-882D-7EEB-4E4078E799C1}"/>
                </a:ext>
              </a:extLst>
            </p:cNvPr>
            <p:cNvGrpSpPr/>
            <p:nvPr/>
          </p:nvGrpSpPr>
          <p:grpSpPr>
            <a:xfrm>
              <a:off x="8192762" y="3782631"/>
              <a:ext cx="60239" cy="60200"/>
              <a:chOff x="7417343" y="3530885"/>
              <a:chExt cx="62749" cy="62708"/>
            </a:xfrm>
          </p:grpSpPr>
          <p:sp>
            <p:nvSpPr>
              <p:cNvPr id="11064" name="Freeform 15162">
                <a:extLst>
                  <a:ext uri="{FF2B5EF4-FFF2-40B4-BE49-F238E27FC236}">
                    <a16:creationId xmlns:a16="http://schemas.microsoft.com/office/drawing/2014/main" id="{42353C98-4F58-B4E0-EF32-5A25651829D2}"/>
                  </a:ext>
                </a:extLst>
              </p:cNvPr>
              <p:cNvSpPr/>
              <p:nvPr/>
            </p:nvSpPr>
            <p:spPr>
              <a:xfrm>
                <a:off x="7448718" y="3530885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5" name="Freeform 15163">
                <a:extLst>
                  <a:ext uri="{FF2B5EF4-FFF2-40B4-BE49-F238E27FC236}">
                    <a16:creationId xmlns:a16="http://schemas.microsoft.com/office/drawing/2014/main" id="{03185EF6-DA8C-ACCE-EDA7-F4043D98709B}"/>
                  </a:ext>
                </a:extLst>
              </p:cNvPr>
              <p:cNvSpPr/>
              <p:nvPr/>
            </p:nvSpPr>
            <p:spPr>
              <a:xfrm>
                <a:off x="7417343" y="3562239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2" name="Graphic 10815">
              <a:extLst>
                <a:ext uri="{FF2B5EF4-FFF2-40B4-BE49-F238E27FC236}">
                  <a16:creationId xmlns:a16="http://schemas.microsoft.com/office/drawing/2014/main" id="{CBDABE27-D654-F121-4EBE-8B1E165F8F6F}"/>
                </a:ext>
              </a:extLst>
            </p:cNvPr>
            <p:cNvGrpSpPr/>
            <p:nvPr/>
          </p:nvGrpSpPr>
          <p:grpSpPr>
            <a:xfrm>
              <a:off x="8188268" y="3796102"/>
              <a:ext cx="60239" cy="60321"/>
              <a:chOff x="7412662" y="3544918"/>
              <a:chExt cx="62749" cy="62834"/>
            </a:xfrm>
          </p:grpSpPr>
          <p:sp>
            <p:nvSpPr>
              <p:cNvPr id="11062" name="Freeform 15165">
                <a:extLst>
                  <a:ext uri="{FF2B5EF4-FFF2-40B4-BE49-F238E27FC236}">
                    <a16:creationId xmlns:a16="http://schemas.microsoft.com/office/drawing/2014/main" id="{F8693F77-AEEE-67BC-AABF-064AD4D894F9}"/>
                  </a:ext>
                </a:extLst>
              </p:cNvPr>
              <p:cNvSpPr/>
              <p:nvPr/>
            </p:nvSpPr>
            <p:spPr>
              <a:xfrm>
                <a:off x="7444037" y="354491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3" name="Freeform 15166">
                <a:extLst>
                  <a:ext uri="{FF2B5EF4-FFF2-40B4-BE49-F238E27FC236}">
                    <a16:creationId xmlns:a16="http://schemas.microsoft.com/office/drawing/2014/main" id="{C8BEB445-299F-C2B1-546E-631716603EB6}"/>
                  </a:ext>
                </a:extLst>
              </p:cNvPr>
              <p:cNvSpPr/>
              <p:nvPr/>
            </p:nvSpPr>
            <p:spPr>
              <a:xfrm>
                <a:off x="7412662" y="3576399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3" name="Graphic 10815">
              <a:extLst>
                <a:ext uri="{FF2B5EF4-FFF2-40B4-BE49-F238E27FC236}">
                  <a16:creationId xmlns:a16="http://schemas.microsoft.com/office/drawing/2014/main" id="{4D10C83D-D9E6-A0F0-6B27-90EB345B3098}"/>
                </a:ext>
              </a:extLst>
            </p:cNvPr>
            <p:cNvGrpSpPr/>
            <p:nvPr/>
          </p:nvGrpSpPr>
          <p:grpSpPr>
            <a:xfrm>
              <a:off x="8196284" y="3796102"/>
              <a:ext cx="60361" cy="60321"/>
              <a:chOff x="7421012" y="3544918"/>
              <a:chExt cx="62876" cy="62834"/>
            </a:xfrm>
          </p:grpSpPr>
          <p:sp>
            <p:nvSpPr>
              <p:cNvPr id="11060" name="Freeform 15168">
                <a:extLst>
                  <a:ext uri="{FF2B5EF4-FFF2-40B4-BE49-F238E27FC236}">
                    <a16:creationId xmlns:a16="http://schemas.microsoft.com/office/drawing/2014/main" id="{7F4CC664-28EA-4EA1-624B-F4D7A772F58D}"/>
                  </a:ext>
                </a:extLst>
              </p:cNvPr>
              <p:cNvSpPr/>
              <p:nvPr/>
            </p:nvSpPr>
            <p:spPr>
              <a:xfrm>
                <a:off x="7452513" y="354491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1" name="Freeform 15169">
                <a:extLst>
                  <a:ext uri="{FF2B5EF4-FFF2-40B4-BE49-F238E27FC236}">
                    <a16:creationId xmlns:a16="http://schemas.microsoft.com/office/drawing/2014/main" id="{8D45CFBC-EAF5-A730-AC3A-6A2E3FB3167D}"/>
                  </a:ext>
                </a:extLst>
              </p:cNvPr>
              <p:cNvSpPr/>
              <p:nvPr/>
            </p:nvSpPr>
            <p:spPr>
              <a:xfrm>
                <a:off x="7421012" y="357639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4" name="Graphic 10815">
              <a:extLst>
                <a:ext uri="{FF2B5EF4-FFF2-40B4-BE49-F238E27FC236}">
                  <a16:creationId xmlns:a16="http://schemas.microsoft.com/office/drawing/2014/main" id="{20507593-73A7-5DB5-BE0A-60873CC4DE96}"/>
                </a:ext>
              </a:extLst>
            </p:cNvPr>
            <p:cNvGrpSpPr/>
            <p:nvPr/>
          </p:nvGrpSpPr>
          <p:grpSpPr>
            <a:xfrm>
              <a:off x="8213530" y="3829479"/>
              <a:ext cx="60239" cy="60321"/>
              <a:chOff x="7438976" y="3579686"/>
              <a:chExt cx="62749" cy="62834"/>
            </a:xfrm>
          </p:grpSpPr>
          <p:sp>
            <p:nvSpPr>
              <p:cNvPr id="11058" name="Freeform 15171">
                <a:extLst>
                  <a:ext uri="{FF2B5EF4-FFF2-40B4-BE49-F238E27FC236}">
                    <a16:creationId xmlns:a16="http://schemas.microsoft.com/office/drawing/2014/main" id="{C922F874-E4E6-93FC-88B7-16EEFF4A124F}"/>
                  </a:ext>
                </a:extLst>
              </p:cNvPr>
              <p:cNvSpPr/>
              <p:nvPr/>
            </p:nvSpPr>
            <p:spPr>
              <a:xfrm>
                <a:off x="7470351" y="357968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9" name="Freeform 15172">
                <a:extLst>
                  <a:ext uri="{FF2B5EF4-FFF2-40B4-BE49-F238E27FC236}">
                    <a16:creationId xmlns:a16="http://schemas.microsoft.com/office/drawing/2014/main" id="{A8990163-8B68-D7F7-440F-C0FD64EB4939}"/>
                  </a:ext>
                </a:extLst>
              </p:cNvPr>
              <p:cNvSpPr/>
              <p:nvPr/>
            </p:nvSpPr>
            <p:spPr>
              <a:xfrm>
                <a:off x="7438976" y="3611040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5" name="Graphic 10815">
              <a:extLst>
                <a:ext uri="{FF2B5EF4-FFF2-40B4-BE49-F238E27FC236}">
                  <a16:creationId xmlns:a16="http://schemas.microsoft.com/office/drawing/2014/main" id="{21FDE4B3-C9F5-5794-8AC0-9E43761AE30A}"/>
                </a:ext>
              </a:extLst>
            </p:cNvPr>
            <p:cNvGrpSpPr/>
            <p:nvPr/>
          </p:nvGrpSpPr>
          <p:grpSpPr>
            <a:xfrm>
              <a:off x="8221546" y="3829479"/>
              <a:ext cx="60361" cy="60321"/>
              <a:chOff x="7447326" y="3579686"/>
              <a:chExt cx="62876" cy="62834"/>
            </a:xfrm>
          </p:grpSpPr>
          <p:sp>
            <p:nvSpPr>
              <p:cNvPr id="11056" name="Freeform 15174">
                <a:extLst>
                  <a:ext uri="{FF2B5EF4-FFF2-40B4-BE49-F238E27FC236}">
                    <a16:creationId xmlns:a16="http://schemas.microsoft.com/office/drawing/2014/main" id="{18CC164A-DF80-3F4A-DF20-B1DA818F19D9}"/>
                  </a:ext>
                </a:extLst>
              </p:cNvPr>
              <p:cNvSpPr/>
              <p:nvPr/>
            </p:nvSpPr>
            <p:spPr>
              <a:xfrm>
                <a:off x="7478827" y="357968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7" name="Freeform 15175">
                <a:extLst>
                  <a:ext uri="{FF2B5EF4-FFF2-40B4-BE49-F238E27FC236}">
                    <a16:creationId xmlns:a16="http://schemas.microsoft.com/office/drawing/2014/main" id="{205DFDF8-AEF5-A6A6-970C-42B2A0F07483}"/>
                  </a:ext>
                </a:extLst>
              </p:cNvPr>
              <p:cNvSpPr/>
              <p:nvPr/>
            </p:nvSpPr>
            <p:spPr>
              <a:xfrm>
                <a:off x="7447326" y="361104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6" name="Graphic 10815">
              <a:extLst>
                <a:ext uri="{FF2B5EF4-FFF2-40B4-BE49-F238E27FC236}">
                  <a16:creationId xmlns:a16="http://schemas.microsoft.com/office/drawing/2014/main" id="{A2FBB5E1-A5A3-34C1-583B-F36B165EFEE3}"/>
                </a:ext>
              </a:extLst>
            </p:cNvPr>
            <p:cNvGrpSpPr/>
            <p:nvPr/>
          </p:nvGrpSpPr>
          <p:grpSpPr>
            <a:xfrm>
              <a:off x="8220695" y="3829479"/>
              <a:ext cx="60361" cy="60321"/>
              <a:chOff x="7446440" y="3579686"/>
              <a:chExt cx="62876" cy="62834"/>
            </a:xfrm>
          </p:grpSpPr>
          <p:sp>
            <p:nvSpPr>
              <p:cNvPr id="11054" name="Freeform 15177">
                <a:extLst>
                  <a:ext uri="{FF2B5EF4-FFF2-40B4-BE49-F238E27FC236}">
                    <a16:creationId xmlns:a16="http://schemas.microsoft.com/office/drawing/2014/main" id="{488D5E99-F1CD-E24C-1B9D-532178059FB1}"/>
                  </a:ext>
                </a:extLst>
              </p:cNvPr>
              <p:cNvSpPr/>
              <p:nvPr/>
            </p:nvSpPr>
            <p:spPr>
              <a:xfrm>
                <a:off x="7477815" y="357968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5" name="Freeform 15178">
                <a:extLst>
                  <a:ext uri="{FF2B5EF4-FFF2-40B4-BE49-F238E27FC236}">
                    <a16:creationId xmlns:a16="http://schemas.microsoft.com/office/drawing/2014/main" id="{33B282A6-BA2D-8665-33D7-62A83F3D7C32}"/>
                  </a:ext>
                </a:extLst>
              </p:cNvPr>
              <p:cNvSpPr/>
              <p:nvPr/>
            </p:nvSpPr>
            <p:spPr>
              <a:xfrm>
                <a:off x="7446440" y="361104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7" name="Graphic 10815">
              <a:extLst>
                <a:ext uri="{FF2B5EF4-FFF2-40B4-BE49-F238E27FC236}">
                  <a16:creationId xmlns:a16="http://schemas.microsoft.com/office/drawing/2014/main" id="{120DCDFF-81F3-B976-9F05-91E5F308E992}"/>
                </a:ext>
              </a:extLst>
            </p:cNvPr>
            <p:cNvGrpSpPr/>
            <p:nvPr/>
          </p:nvGrpSpPr>
          <p:grpSpPr>
            <a:xfrm>
              <a:off x="8228832" y="3829479"/>
              <a:ext cx="60361" cy="60321"/>
              <a:chOff x="7454917" y="3579686"/>
              <a:chExt cx="62876" cy="62834"/>
            </a:xfrm>
          </p:grpSpPr>
          <p:sp>
            <p:nvSpPr>
              <p:cNvPr id="11052" name="Freeform 15180">
                <a:extLst>
                  <a:ext uri="{FF2B5EF4-FFF2-40B4-BE49-F238E27FC236}">
                    <a16:creationId xmlns:a16="http://schemas.microsoft.com/office/drawing/2014/main" id="{21EA61EB-294C-2968-0C6E-A618CA57E151}"/>
                  </a:ext>
                </a:extLst>
              </p:cNvPr>
              <p:cNvSpPr/>
              <p:nvPr/>
            </p:nvSpPr>
            <p:spPr>
              <a:xfrm>
                <a:off x="7486291" y="3579686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3" name="Freeform 15181">
                <a:extLst>
                  <a:ext uri="{FF2B5EF4-FFF2-40B4-BE49-F238E27FC236}">
                    <a16:creationId xmlns:a16="http://schemas.microsoft.com/office/drawing/2014/main" id="{CC68E25B-F8A5-27CE-47FB-9E5FD004C2C4}"/>
                  </a:ext>
                </a:extLst>
              </p:cNvPr>
              <p:cNvSpPr/>
              <p:nvPr/>
            </p:nvSpPr>
            <p:spPr>
              <a:xfrm>
                <a:off x="7454917" y="361104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8" name="Graphic 10815">
              <a:extLst>
                <a:ext uri="{FF2B5EF4-FFF2-40B4-BE49-F238E27FC236}">
                  <a16:creationId xmlns:a16="http://schemas.microsoft.com/office/drawing/2014/main" id="{86399BAB-3B2D-8EBD-3A92-94D827C9040B}"/>
                </a:ext>
              </a:extLst>
            </p:cNvPr>
            <p:cNvGrpSpPr/>
            <p:nvPr/>
          </p:nvGrpSpPr>
          <p:grpSpPr>
            <a:xfrm>
              <a:off x="8228832" y="3847563"/>
              <a:ext cx="60361" cy="60200"/>
              <a:chOff x="7454917" y="3598524"/>
              <a:chExt cx="62876" cy="62708"/>
            </a:xfrm>
          </p:grpSpPr>
          <p:sp>
            <p:nvSpPr>
              <p:cNvPr id="11050" name="Freeform 15183">
                <a:extLst>
                  <a:ext uri="{FF2B5EF4-FFF2-40B4-BE49-F238E27FC236}">
                    <a16:creationId xmlns:a16="http://schemas.microsoft.com/office/drawing/2014/main" id="{19F4F825-E038-2983-F5A5-CB4E0363BFC6}"/>
                  </a:ext>
                </a:extLst>
              </p:cNvPr>
              <p:cNvSpPr/>
              <p:nvPr/>
            </p:nvSpPr>
            <p:spPr>
              <a:xfrm>
                <a:off x="7486291" y="359852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1" name="Freeform 15184">
                <a:extLst>
                  <a:ext uri="{FF2B5EF4-FFF2-40B4-BE49-F238E27FC236}">
                    <a16:creationId xmlns:a16="http://schemas.microsoft.com/office/drawing/2014/main" id="{89F0BCC6-6904-68B2-67D6-E9D76E684A4B}"/>
                  </a:ext>
                </a:extLst>
              </p:cNvPr>
              <p:cNvSpPr/>
              <p:nvPr/>
            </p:nvSpPr>
            <p:spPr>
              <a:xfrm>
                <a:off x="7454917" y="362987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79" name="Graphic 10815">
              <a:extLst>
                <a:ext uri="{FF2B5EF4-FFF2-40B4-BE49-F238E27FC236}">
                  <a16:creationId xmlns:a16="http://schemas.microsoft.com/office/drawing/2014/main" id="{27C39309-E01B-4436-5172-B8E0E053C032}"/>
                </a:ext>
              </a:extLst>
            </p:cNvPr>
            <p:cNvGrpSpPr/>
            <p:nvPr/>
          </p:nvGrpSpPr>
          <p:grpSpPr>
            <a:xfrm>
              <a:off x="8236969" y="3847563"/>
              <a:ext cx="60239" cy="60200"/>
              <a:chOff x="7463393" y="3598524"/>
              <a:chExt cx="62749" cy="62708"/>
            </a:xfrm>
          </p:grpSpPr>
          <p:sp>
            <p:nvSpPr>
              <p:cNvPr id="11048" name="Freeform 15186">
                <a:extLst>
                  <a:ext uri="{FF2B5EF4-FFF2-40B4-BE49-F238E27FC236}">
                    <a16:creationId xmlns:a16="http://schemas.microsoft.com/office/drawing/2014/main" id="{2679CE40-EAB1-5646-79F3-A7C0F93F8D54}"/>
                  </a:ext>
                </a:extLst>
              </p:cNvPr>
              <p:cNvSpPr/>
              <p:nvPr/>
            </p:nvSpPr>
            <p:spPr>
              <a:xfrm>
                <a:off x="7494768" y="3598524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9" name="Freeform 15187">
                <a:extLst>
                  <a:ext uri="{FF2B5EF4-FFF2-40B4-BE49-F238E27FC236}">
                    <a16:creationId xmlns:a16="http://schemas.microsoft.com/office/drawing/2014/main" id="{DE43D443-B5BB-D858-9923-556B3C328D8B}"/>
                  </a:ext>
                </a:extLst>
              </p:cNvPr>
              <p:cNvSpPr/>
              <p:nvPr/>
            </p:nvSpPr>
            <p:spPr>
              <a:xfrm>
                <a:off x="7463393" y="362987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0" name="Graphic 10815">
              <a:extLst>
                <a:ext uri="{FF2B5EF4-FFF2-40B4-BE49-F238E27FC236}">
                  <a16:creationId xmlns:a16="http://schemas.microsoft.com/office/drawing/2014/main" id="{5D0319AB-D2CA-A661-218B-82E128F3DD13}"/>
                </a:ext>
              </a:extLst>
            </p:cNvPr>
            <p:cNvGrpSpPr/>
            <p:nvPr/>
          </p:nvGrpSpPr>
          <p:grpSpPr>
            <a:xfrm>
              <a:off x="8230655" y="3861037"/>
              <a:ext cx="60239" cy="60321"/>
              <a:chOff x="7456814" y="3612558"/>
              <a:chExt cx="62749" cy="62834"/>
            </a:xfrm>
          </p:grpSpPr>
          <p:sp>
            <p:nvSpPr>
              <p:cNvPr id="11046" name="Freeform 15189">
                <a:extLst>
                  <a:ext uri="{FF2B5EF4-FFF2-40B4-BE49-F238E27FC236}">
                    <a16:creationId xmlns:a16="http://schemas.microsoft.com/office/drawing/2014/main" id="{78BD840C-4ABB-939A-AE00-9BEDF8A9304A}"/>
                  </a:ext>
                </a:extLst>
              </p:cNvPr>
              <p:cNvSpPr/>
              <p:nvPr/>
            </p:nvSpPr>
            <p:spPr>
              <a:xfrm>
                <a:off x="7488189" y="361255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7" name="Freeform 15190">
                <a:extLst>
                  <a:ext uri="{FF2B5EF4-FFF2-40B4-BE49-F238E27FC236}">
                    <a16:creationId xmlns:a16="http://schemas.microsoft.com/office/drawing/2014/main" id="{FC772C72-D31C-F009-9597-C7968DA031AC}"/>
                  </a:ext>
                </a:extLst>
              </p:cNvPr>
              <p:cNvSpPr/>
              <p:nvPr/>
            </p:nvSpPr>
            <p:spPr>
              <a:xfrm>
                <a:off x="7456814" y="364403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1" name="Graphic 10815">
              <a:extLst>
                <a:ext uri="{FF2B5EF4-FFF2-40B4-BE49-F238E27FC236}">
                  <a16:creationId xmlns:a16="http://schemas.microsoft.com/office/drawing/2014/main" id="{CCE9E1D1-DAC8-FA9F-3825-F19C4E8EC481}"/>
                </a:ext>
              </a:extLst>
            </p:cNvPr>
            <p:cNvGrpSpPr/>
            <p:nvPr/>
          </p:nvGrpSpPr>
          <p:grpSpPr>
            <a:xfrm>
              <a:off x="8238793" y="3861037"/>
              <a:ext cx="60239" cy="60321"/>
              <a:chOff x="7465291" y="3612558"/>
              <a:chExt cx="62749" cy="62834"/>
            </a:xfrm>
          </p:grpSpPr>
          <p:sp>
            <p:nvSpPr>
              <p:cNvPr id="11044" name="Freeform 15192">
                <a:extLst>
                  <a:ext uri="{FF2B5EF4-FFF2-40B4-BE49-F238E27FC236}">
                    <a16:creationId xmlns:a16="http://schemas.microsoft.com/office/drawing/2014/main" id="{F7957490-FEF0-1DED-9A20-136D2F4D7E0C}"/>
                  </a:ext>
                </a:extLst>
              </p:cNvPr>
              <p:cNvSpPr/>
              <p:nvPr/>
            </p:nvSpPr>
            <p:spPr>
              <a:xfrm>
                <a:off x="7496665" y="361255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5" name="Freeform 15193">
                <a:extLst>
                  <a:ext uri="{FF2B5EF4-FFF2-40B4-BE49-F238E27FC236}">
                    <a16:creationId xmlns:a16="http://schemas.microsoft.com/office/drawing/2014/main" id="{6DCCA9B7-CE06-B3A4-E146-1766448CDA7D}"/>
                  </a:ext>
                </a:extLst>
              </p:cNvPr>
              <p:cNvSpPr/>
              <p:nvPr/>
            </p:nvSpPr>
            <p:spPr>
              <a:xfrm>
                <a:off x="7465291" y="364403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2" name="Graphic 10815">
              <a:extLst>
                <a:ext uri="{FF2B5EF4-FFF2-40B4-BE49-F238E27FC236}">
                  <a16:creationId xmlns:a16="http://schemas.microsoft.com/office/drawing/2014/main" id="{5E72CCAB-D270-1C7E-5028-78D3A39163DC}"/>
                </a:ext>
              </a:extLst>
            </p:cNvPr>
            <p:cNvGrpSpPr/>
            <p:nvPr/>
          </p:nvGrpSpPr>
          <p:grpSpPr>
            <a:xfrm>
              <a:off x="8254096" y="3861037"/>
              <a:ext cx="60361" cy="60321"/>
              <a:chOff x="7481231" y="3612558"/>
              <a:chExt cx="62876" cy="62834"/>
            </a:xfrm>
          </p:grpSpPr>
          <p:sp>
            <p:nvSpPr>
              <p:cNvPr id="11042" name="Freeform 15195">
                <a:extLst>
                  <a:ext uri="{FF2B5EF4-FFF2-40B4-BE49-F238E27FC236}">
                    <a16:creationId xmlns:a16="http://schemas.microsoft.com/office/drawing/2014/main" id="{B921C38C-8551-30DC-57B2-5BE5F78C9CA1}"/>
                  </a:ext>
                </a:extLst>
              </p:cNvPr>
              <p:cNvSpPr/>
              <p:nvPr/>
            </p:nvSpPr>
            <p:spPr>
              <a:xfrm>
                <a:off x="7512606" y="361255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3" name="Freeform 15196">
                <a:extLst>
                  <a:ext uri="{FF2B5EF4-FFF2-40B4-BE49-F238E27FC236}">
                    <a16:creationId xmlns:a16="http://schemas.microsoft.com/office/drawing/2014/main" id="{DA570BD5-BE42-8202-0A5D-DE180D732EE9}"/>
                  </a:ext>
                </a:extLst>
              </p:cNvPr>
              <p:cNvSpPr/>
              <p:nvPr/>
            </p:nvSpPr>
            <p:spPr>
              <a:xfrm>
                <a:off x="7481231" y="364403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3" name="Graphic 10815">
              <a:extLst>
                <a:ext uri="{FF2B5EF4-FFF2-40B4-BE49-F238E27FC236}">
                  <a16:creationId xmlns:a16="http://schemas.microsoft.com/office/drawing/2014/main" id="{840C1850-5C4E-B7DF-DBDD-C502C9DD1D30}"/>
                </a:ext>
              </a:extLst>
            </p:cNvPr>
            <p:cNvGrpSpPr/>
            <p:nvPr/>
          </p:nvGrpSpPr>
          <p:grpSpPr>
            <a:xfrm>
              <a:off x="8262233" y="3861037"/>
              <a:ext cx="60239" cy="60321"/>
              <a:chOff x="7489707" y="3612558"/>
              <a:chExt cx="62749" cy="62834"/>
            </a:xfrm>
          </p:grpSpPr>
          <p:sp>
            <p:nvSpPr>
              <p:cNvPr id="11040" name="Freeform 15198">
                <a:extLst>
                  <a:ext uri="{FF2B5EF4-FFF2-40B4-BE49-F238E27FC236}">
                    <a16:creationId xmlns:a16="http://schemas.microsoft.com/office/drawing/2014/main" id="{FA4F59D9-38CD-7754-BC29-63B47E1B3DFA}"/>
                  </a:ext>
                </a:extLst>
              </p:cNvPr>
              <p:cNvSpPr/>
              <p:nvPr/>
            </p:nvSpPr>
            <p:spPr>
              <a:xfrm>
                <a:off x="7521082" y="361255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1" name="Freeform 15199">
                <a:extLst>
                  <a:ext uri="{FF2B5EF4-FFF2-40B4-BE49-F238E27FC236}">
                    <a16:creationId xmlns:a16="http://schemas.microsoft.com/office/drawing/2014/main" id="{79D9CC22-DCD6-FDA8-2FB0-A2EE394100CE}"/>
                  </a:ext>
                </a:extLst>
              </p:cNvPr>
              <p:cNvSpPr/>
              <p:nvPr/>
            </p:nvSpPr>
            <p:spPr>
              <a:xfrm>
                <a:off x="7489707" y="3644038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4" name="Graphic 10815">
              <a:extLst>
                <a:ext uri="{FF2B5EF4-FFF2-40B4-BE49-F238E27FC236}">
                  <a16:creationId xmlns:a16="http://schemas.microsoft.com/office/drawing/2014/main" id="{F0690D95-36D5-B00E-05E2-4CC1DC2CDFDB}"/>
                </a:ext>
              </a:extLst>
            </p:cNvPr>
            <p:cNvGrpSpPr/>
            <p:nvPr/>
          </p:nvGrpSpPr>
          <p:grpSpPr>
            <a:xfrm>
              <a:off x="8254096" y="3879969"/>
              <a:ext cx="60361" cy="60321"/>
              <a:chOff x="7481231" y="3632280"/>
              <a:chExt cx="62876" cy="62834"/>
            </a:xfrm>
          </p:grpSpPr>
          <p:sp>
            <p:nvSpPr>
              <p:cNvPr id="11038" name="Freeform 15201">
                <a:extLst>
                  <a:ext uri="{FF2B5EF4-FFF2-40B4-BE49-F238E27FC236}">
                    <a16:creationId xmlns:a16="http://schemas.microsoft.com/office/drawing/2014/main" id="{B9FE051B-B79E-EFE5-0546-E6B7FB759289}"/>
                  </a:ext>
                </a:extLst>
              </p:cNvPr>
              <p:cNvSpPr/>
              <p:nvPr/>
            </p:nvSpPr>
            <p:spPr>
              <a:xfrm>
                <a:off x="7512606" y="363228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9" name="Freeform 15202">
                <a:extLst>
                  <a:ext uri="{FF2B5EF4-FFF2-40B4-BE49-F238E27FC236}">
                    <a16:creationId xmlns:a16="http://schemas.microsoft.com/office/drawing/2014/main" id="{D625C280-4F61-03B8-3B47-36292FC3E0A4}"/>
                  </a:ext>
                </a:extLst>
              </p:cNvPr>
              <p:cNvSpPr/>
              <p:nvPr/>
            </p:nvSpPr>
            <p:spPr>
              <a:xfrm>
                <a:off x="7481231" y="366376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5" name="Graphic 10815">
              <a:extLst>
                <a:ext uri="{FF2B5EF4-FFF2-40B4-BE49-F238E27FC236}">
                  <a16:creationId xmlns:a16="http://schemas.microsoft.com/office/drawing/2014/main" id="{126A4D90-8AD8-E966-6098-56A43A7118C6}"/>
                </a:ext>
              </a:extLst>
            </p:cNvPr>
            <p:cNvGrpSpPr/>
            <p:nvPr/>
          </p:nvGrpSpPr>
          <p:grpSpPr>
            <a:xfrm>
              <a:off x="8262233" y="3879969"/>
              <a:ext cx="60239" cy="60321"/>
              <a:chOff x="7489707" y="3632280"/>
              <a:chExt cx="62749" cy="62834"/>
            </a:xfrm>
          </p:grpSpPr>
          <p:sp>
            <p:nvSpPr>
              <p:cNvPr id="11036" name="Freeform 15204">
                <a:extLst>
                  <a:ext uri="{FF2B5EF4-FFF2-40B4-BE49-F238E27FC236}">
                    <a16:creationId xmlns:a16="http://schemas.microsoft.com/office/drawing/2014/main" id="{6D4846E4-FEA8-265B-AF92-5A1043983050}"/>
                  </a:ext>
                </a:extLst>
              </p:cNvPr>
              <p:cNvSpPr/>
              <p:nvPr/>
            </p:nvSpPr>
            <p:spPr>
              <a:xfrm>
                <a:off x="7521082" y="363228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7" name="Freeform 15205">
                <a:extLst>
                  <a:ext uri="{FF2B5EF4-FFF2-40B4-BE49-F238E27FC236}">
                    <a16:creationId xmlns:a16="http://schemas.microsoft.com/office/drawing/2014/main" id="{6201EE33-AB0A-1E43-A6E6-17C2C1DC7B0D}"/>
                  </a:ext>
                </a:extLst>
              </p:cNvPr>
              <p:cNvSpPr/>
              <p:nvPr/>
            </p:nvSpPr>
            <p:spPr>
              <a:xfrm>
                <a:off x="7489707" y="3663761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6" name="Graphic 10815">
              <a:extLst>
                <a:ext uri="{FF2B5EF4-FFF2-40B4-BE49-F238E27FC236}">
                  <a16:creationId xmlns:a16="http://schemas.microsoft.com/office/drawing/2014/main" id="{A280F0A7-B33A-BA30-F6A5-AD5E31B2DE6A}"/>
                </a:ext>
              </a:extLst>
            </p:cNvPr>
            <p:cNvGrpSpPr/>
            <p:nvPr/>
          </p:nvGrpSpPr>
          <p:grpSpPr>
            <a:xfrm>
              <a:off x="8254096" y="3903394"/>
              <a:ext cx="60361" cy="60321"/>
              <a:chOff x="7481231" y="3656681"/>
              <a:chExt cx="62876" cy="62834"/>
            </a:xfrm>
          </p:grpSpPr>
          <p:sp>
            <p:nvSpPr>
              <p:cNvPr id="11034" name="Freeform 15207">
                <a:extLst>
                  <a:ext uri="{FF2B5EF4-FFF2-40B4-BE49-F238E27FC236}">
                    <a16:creationId xmlns:a16="http://schemas.microsoft.com/office/drawing/2014/main" id="{BE1F578E-2331-6FAF-2FF6-2F1A1BC8426B}"/>
                  </a:ext>
                </a:extLst>
              </p:cNvPr>
              <p:cNvSpPr/>
              <p:nvPr/>
            </p:nvSpPr>
            <p:spPr>
              <a:xfrm>
                <a:off x="7512606" y="365668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5" name="Freeform 15208">
                <a:extLst>
                  <a:ext uri="{FF2B5EF4-FFF2-40B4-BE49-F238E27FC236}">
                    <a16:creationId xmlns:a16="http://schemas.microsoft.com/office/drawing/2014/main" id="{15B85322-6739-2B2F-ACA5-A8A545B52832}"/>
                  </a:ext>
                </a:extLst>
              </p:cNvPr>
              <p:cNvSpPr/>
              <p:nvPr/>
            </p:nvSpPr>
            <p:spPr>
              <a:xfrm>
                <a:off x="7481231" y="368816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7" name="Graphic 10815">
              <a:extLst>
                <a:ext uri="{FF2B5EF4-FFF2-40B4-BE49-F238E27FC236}">
                  <a16:creationId xmlns:a16="http://schemas.microsoft.com/office/drawing/2014/main" id="{3630448D-ADF8-209B-A3BC-BEBB487BA32A}"/>
                </a:ext>
              </a:extLst>
            </p:cNvPr>
            <p:cNvGrpSpPr/>
            <p:nvPr/>
          </p:nvGrpSpPr>
          <p:grpSpPr>
            <a:xfrm>
              <a:off x="8262233" y="3903394"/>
              <a:ext cx="60239" cy="60321"/>
              <a:chOff x="7489707" y="3656681"/>
              <a:chExt cx="62749" cy="62834"/>
            </a:xfrm>
          </p:grpSpPr>
          <p:sp>
            <p:nvSpPr>
              <p:cNvPr id="11032" name="Freeform 15210">
                <a:extLst>
                  <a:ext uri="{FF2B5EF4-FFF2-40B4-BE49-F238E27FC236}">
                    <a16:creationId xmlns:a16="http://schemas.microsoft.com/office/drawing/2014/main" id="{ED6565A7-8D6E-D91E-5C4E-02A2DE1A13E4}"/>
                  </a:ext>
                </a:extLst>
              </p:cNvPr>
              <p:cNvSpPr/>
              <p:nvPr/>
            </p:nvSpPr>
            <p:spPr>
              <a:xfrm>
                <a:off x="7521082" y="3656681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3" name="Freeform 15211">
                <a:extLst>
                  <a:ext uri="{FF2B5EF4-FFF2-40B4-BE49-F238E27FC236}">
                    <a16:creationId xmlns:a16="http://schemas.microsoft.com/office/drawing/2014/main" id="{B0830F06-0107-832A-17CA-1A15E21EA6EF}"/>
                  </a:ext>
                </a:extLst>
              </p:cNvPr>
              <p:cNvSpPr/>
              <p:nvPr/>
            </p:nvSpPr>
            <p:spPr>
              <a:xfrm>
                <a:off x="7489707" y="3688162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8" name="Graphic 10815">
              <a:extLst>
                <a:ext uri="{FF2B5EF4-FFF2-40B4-BE49-F238E27FC236}">
                  <a16:creationId xmlns:a16="http://schemas.microsoft.com/office/drawing/2014/main" id="{CD606090-447C-07C4-6941-9B17CC9C5C8F}"/>
                </a:ext>
              </a:extLst>
            </p:cNvPr>
            <p:cNvGrpSpPr/>
            <p:nvPr/>
          </p:nvGrpSpPr>
          <p:grpSpPr>
            <a:xfrm>
              <a:off x="8290165" y="3904365"/>
              <a:ext cx="60361" cy="60200"/>
              <a:chOff x="7518805" y="3657692"/>
              <a:chExt cx="62876" cy="62708"/>
            </a:xfrm>
          </p:grpSpPr>
          <p:sp>
            <p:nvSpPr>
              <p:cNvPr id="11030" name="Freeform 15213">
                <a:extLst>
                  <a:ext uri="{FF2B5EF4-FFF2-40B4-BE49-F238E27FC236}">
                    <a16:creationId xmlns:a16="http://schemas.microsoft.com/office/drawing/2014/main" id="{2F2B75DF-2B2B-AE04-3FF0-FD1D1041B7D8}"/>
                  </a:ext>
                </a:extLst>
              </p:cNvPr>
              <p:cNvSpPr/>
              <p:nvPr/>
            </p:nvSpPr>
            <p:spPr>
              <a:xfrm>
                <a:off x="7550180" y="365769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1" name="Freeform 15214">
                <a:extLst>
                  <a:ext uri="{FF2B5EF4-FFF2-40B4-BE49-F238E27FC236}">
                    <a16:creationId xmlns:a16="http://schemas.microsoft.com/office/drawing/2014/main" id="{F9EDC0F9-0CB4-3EE7-1484-48BD1140B220}"/>
                  </a:ext>
                </a:extLst>
              </p:cNvPr>
              <p:cNvSpPr/>
              <p:nvPr/>
            </p:nvSpPr>
            <p:spPr>
              <a:xfrm>
                <a:off x="7518805" y="368904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89" name="Graphic 10815">
              <a:extLst>
                <a:ext uri="{FF2B5EF4-FFF2-40B4-BE49-F238E27FC236}">
                  <a16:creationId xmlns:a16="http://schemas.microsoft.com/office/drawing/2014/main" id="{9FC4B4B8-961C-5455-B204-F2A7FFDA9E39}"/>
                </a:ext>
              </a:extLst>
            </p:cNvPr>
            <p:cNvGrpSpPr/>
            <p:nvPr/>
          </p:nvGrpSpPr>
          <p:grpSpPr>
            <a:xfrm>
              <a:off x="8298303" y="3904365"/>
              <a:ext cx="60361" cy="60200"/>
              <a:chOff x="7527281" y="3657692"/>
              <a:chExt cx="62876" cy="62708"/>
            </a:xfrm>
          </p:grpSpPr>
          <p:sp>
            <p:nvSpPr>
              <p:cNvPr id="11028" name="Freeform 15216">
                <a:extLst>
                  <a:ext uri="{FF2B5EF4-FFF2-40B4-BE49-F238E27FC236}">
                    <a16:creationId xmlns:a16="http://schemas.microsoft.com/office/drawing/2014/main" id="{8EB1092B-7DAE-512C-9E57-B4EFE463368C}"/>
                  </a:ext>
                </a:extLst>
              </p:cNvPr>
              <p:cNvSpPr/>
              <p:nvPr/>
            </p:nvSpPr>
            <p:spPr>
              <a:xfrm>
                <a:off x="7558656" y="365769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9" name="Freeform 15217">
                <a:extLst>
                  <a:ext uri="{FF2B5EF4-FFF2-40B4-BE49-F238E27FC236}">
                    <a16:creationId xmlns:a16="http://schemas.microsoft.com/office/drawing/2014/main" id="{F5229DFA-8C04-0BAC-0B72-7A6E5D6BC175}"/>
                  </a:ext>
                </a:extLst>
              </p:cNvPr>
              <p:cNvSpPr/>
              <p:nvPr/>
            </p:nvSpPr>
            <p:spPr>
              <a:xfrm>
                <a:off x="7527281" y="3689047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0" name="Graphic 10815">
              <a:extLst>
                <a:ext uri="{FF2B5EF4-FFF2-40B4-BE49-F238E27FC236}">
                  <a16:creationId xmlns:a16="http://schemas.microsoft.com/office/drawing/2014/main" id="{08B4404D-1B8E-413D-95A3-B20CA6DE66DC}"/>
                </a:ext>
              </a:extLst>
            </p:cNvPr>
            <p:cNvGrpSpPr/>
            <p:nvPr/>
          </p:nvGrpSpPr>
          <p:grpSpPr>
            <a:xfrm>
              <a:off x="8331703" y="3959347"/>
              <a:ext cx="60361" cy="60321"/>
              <a:chOff x="7562072" y="3714964"/>
              <a:chExt cx="62876" cy="62834"/>
            </a:xfrm>
          </p:grpSpPr>
          <p:sp>
            <p:nvSpPr>
              <p:cNvPr id="11026" name="Freeform 15219">
                <a:extLst>
                  <a:ext uri="{FF2B5EF4-FFF2-40B4-BE49-F238E27FC236}">
                    <a16:creationId xmlns:a16="http://schemas.microsoft.com/office/drawing/2014/main" id="{E7A42FCC-251C-037A-29C3-08A93C086667}"/>
                  </a:ext>
                </a:extLst>
              </p:cNvPr>
              <p:cNvSpPr/>
              <p:nvPr/>
            </p:nvSpPr>
            <p:spPr>
              <a:xfrm>
                <a:off x="7593447" y="371496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7" name="Freeform 15220">
                <a:extLst>
                  <a:ext uri="{FF2B5EF4-FFF2-40B4-BE49-F238E27FC236}">
                    <a16:creationId xmlns:a16="http://schemas.microsoft.com/office/drawing/2014/main" id="{0E091DFF-48AC-F535-FCF0-CBBBFA5728AC}"/>
                  </a:ext>
                </a:extLst>
              </p:cNvPr>
              <p:cNvSpPr/>
              <p:nvPr/>
            </p:nvSpPr>
            <p:spPr>
              <a:xfrm>
                <a:off x="7562072" y="3746319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1" name="Graphic 10815">
              <a:extLst>
                <a:ext uri="{FF2B5EF4-FFF2-40B4-BE49-F238E27FC236}">
                  <a16:creationId xmlns:a16="http://schemas.microsoft.com/office/drawing/2014/main" id="{9DAEB39C-C43A-691A-304B-2817F9BBA2B1}"/>
                </a:ext>
              </a:extLst>
            </p:cNvPr>
            <p:cNvGrpSpPr/>
            <p:nvPr/>
          </p:nvGrpSpPr>
          <p:grpSpPr>
            <a:xfrm>
              <a:off x="8339840" y="3959347"/>
              <a:ext cx="60239" cy="60321"/>
              <a:chOff x="7570548" y="3714964"/>
              <a:chExt cx="62749" cy="62834"/>
            </a:xfrm>
          </p:grpSpPr>
          <p:sp>
            <p:nvSpPr>
              <p:cNvPr id="11024" name="Freeform 15222">
                <a:extLst>
                  <a:ext uri="{FF2B5EF4-FFF2-40B4-BE49-F238E27FC236}">
                    <a16:creationId xmlns:a16="http://schemas.microsoft.com/office/drawing/2014/main" id="{2FE08A85-26A1-D3B2-ED66-FE0172CCB6CF}"/>
                  </a:ext>
                </a:extLst>
              </p:cNvPr>
              <p:cNvSpPr/>
              <p:nvPr/>
            </p:nvSpPr>
            <p:spPr>
              <a:xfrm>
                <a:off x="7601923" y="371496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5" name="Freeform 15223">
                <a:extLst>
                  <a:ext uri="{FF2B5EF4-FFF2-40B4-BE49-F238E27FC236}">
                    <a16:creationId xmlns:a16="http://schemas.microsoft.com/office/drawing/2014/main" id="{C57B1A8F-72EA-AF36-F04C-7FC7300913AF}"/>
                  </a:ext>
                </a:extLst>
              </p:cNvPr>
              <p:cNvSpPr/>
              <p:nvPr/>
            </p:nvSpPr>
            <p:spPr>
              <a:xfrm>
                <a:off x="7570548" y="3746319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2" name="Graphic 10815">
              <a:extLst>
                <a:ext uri="{FF2B5EF4-FFF2-40B4-BE49-F238E27FC236}">
                  <a16:creationId xmlns:a16="http://schemas.microsoft.com/office/drawing/2014/main" id="{807C429E-6574-D1CC-A602-9668C69415E1}"/>
                </a:ext>
              </a:extLst>
            </p:cNvPr>
            <p:cNvGrpSpPr/>
            <p:nvPr/>
          </p:nvGrpSpPr>
          <p:grpSpPr>
            <a:xfrm>
              <a:off x="8375911" y="3983743"/>
              <a:ext cx="60361" cy="60200"/>
              <a:chOff x="7608122" y="3740377"/>
              <a:chExt cx="62876" cy="62708"/>
            </a:xfrm>
          </p:grpSpPr>
          <p:sp>
            <p:nvSpPr>
              <p:cNvPr id="11022" name="Freeform 15225">
                <a:extLst>
                  <a:ext uri="{FF2B5EF4-FFF2-40B4-BE49-F238E27FC236}">
                    <a16:creationId xmlns:a16="http://schemas.microsoft.com/office/drawing/2014/main" id="{46B698B6-CDCC-52E2-DEEF-D6E7276DDDB4}"/>
                  </a:ext>
                </a:extLst>
              </p:cNvPr>
              <p:cNvSpPr/>
              <p:nvPr/>
            </p:nvSpPr>
            <p:spPr>
              <a:xfrm>
                <a:off x="7639497" y="3740377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3" name="Freeform 15226">
                <a:extLst>
                  <a:ext uri="{FF2B5EF4-FFF2-40B4-BE49-F238E27FC236}">
                    <a16:creationId xmlns:a16="http://schemas.microsoft.com/office/drawing/2014/main" id="{9C2456F0-6042-F977-BC70-A77A79561608}"/>
                  </a:ext>
                </a:extLst>
              </p:cNvPr>
              <p:cNvSpPr/>
              <p:nvPr/>
            </p:nvSpPr>
            <p:spPr>
              <a:xfrm>
                <a:off x="7608122" y="377173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3" name="Graphic 10815">
              <a:extLst>
                <a:ext uri="{FF2B5EF4-FFF2-40B4-BE49-F238E27FC236}">
                  <a16:creationId xmlns:a16="http://schemas.microsoft.com/office/drawing/2014/main" id="{4C2ABA87-E8CE-28AB-71BB-7428DF2200B7}"/>
                </a:ext>
              </a:extLst>
            </p:cNvPr>
            <p:cNvGrpSpPr/>
            <p:nvPr/>
          </p:nvGrpSpPr>
          <p:grpSpPr>
            <a:xfrm>
              <a:off x="8384048" y="3983743"/>
              <a:ext cx="60361" cy="60200"/>
              <a:chOff x="7616598" y="3740377"/>
              <a:chExt cx="62876" cy="62708"/>
            </a:xfrm>
          </p:grpSpPr>
          <p:sp>
            <p:nvSpPr>
              <p:cNvPr id="11020" name="Freeform 15228">
                <a:extLst>
                  <a:ext uri="{FF2B5EF4-FFF2-40B4-BE49-F238E27FC236}">
                    <a16:creationId xmlns:a16="http://schemas.microsoft.com/office/drawing/2014/main" id="{EFF13F5F-37C6-A958-1232-DC792361A5B1}"/>
                  </a:ext>
                </a:extLst>
              </p:cNvPr>
              <p:cNvSpPr/>
              <p:nvPr/>
            </p:nvSpPr>
            <p:spPr>
              <a:xfrm>
                <a:off x="7647973" y="3740377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1" name="Freeform 15229">
                <a:extLst>
                  <a:ext uri="{FF2B5EF4-FFF2-40B4-BE49-F238E27FC236}">
                    <a16:creationId xmlns:a16="http://schemas.microsoft.com/office/drawing/2014/main" id="{2524AD91-0E92-ED7E-DC3B-AE146E10066F}"/>
                  </a:ext>
                </a:extLst>
              </p:cNvPr>
              <p:cNvSpPr/>
              <p:nvPr/>
            </p:nvSpPr>
            <p:spPr>
              <a:xfrm>
                <a:off x="7616598" y="377173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4" name="Graphic 10815">
              <a:extLst>
                <a:ext uri="{FF2B5EF4-FFF2-40B4-BE49-F238E27FC236}">
                  <a16:creationId xmlns:a16="http://schemas.microsoft.com/office/drawing/2014/main" id="{6AC97030-33D1-3617-EC75-96E75E67E29B}"/>
                </a:ext>
              </a:extLst>
            </p:cNvPr>
            <p:cNvGrpSpPr/>
            <p:nvPr/>
          </p:nvGrpSpPr>
          <p:grpSpPr>
            <a:xfrm>
              <a:off x="8500397" y="4072100"/>
              <a:ext cx="60361" cy="60200"/>
              <a:chOff x="7737796" y="3832416"/>
              <a:chExt cx="62876" cy="62708"/>
            </a:xfrm>
          </p:grpSpPr>
          <p:sp>
            <p:nvSpPr>
              <p:cNvPr id="11018" name="Freeform 15231">
                <a:extLst>
                  <a:ext uri="{FF2B5EF4-FFF2-40B4-BE49-F238E27FC236}">
                    <a16:creationId xmlns:a16="http://schemas.microsoft.com/office/drawing/2014/main" id="{06E2E573-C724-07C3-2D6C-CA41F84B6CEC}"/>
                  </a:ext>
                </a:extLst>
              </p:cNvPr>
              <p:cNvSpPr/>
              <p:nvPr/>
            </p:nvSpPr>
            <p:spPr>
              <a:xfrm>
                <a:off x="7769298" y="3832416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9" name="Freeform 15232">
                <a:extLst>
                  <a:ext uri="{FF2B5EF4-FFF2-40B4-BE49-F238E27FC236}">
                    <a16:creationId xmlns:a16="http://schemas.microsoft.com/office/drawing/2014/main" id="{B1F00EC6-7B1B-732B-FFDF-EA73BD81E84A}"/>
                  </a:ext>
                </a:extLst>
              </p:cNvPr>
              <p:cNvSpPr/>
              <p:nvPr/>
            </p:nvSpPr>
            <p:spPr>
              <a:xfrm>
                <a:off x="7737796" y="386377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7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7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5" name="Graphic 10815">
              <a:extLst>
                <a:ext uri="{FF2B5EF4-FFF2-40B4-BE49-F238E27FC236}">
                  <a16:creationId xmlns:a16="http://schemas.microsoft.com/office/drawing/2014/main" id="{114C9AA1-68B8-A5A5-1BF2-4DFD30F84066}"/>
                </a:ext>
              </a:extLst>
            </p:cNvPr>
            <p:cNvGrpSpPr/>
            <p:nvPr/>
          </p:nvGrpSpPr>
          <p:grpSpPr>
            <a:xfrm>
              <a:off x="8508535" y="4072100"/>
              <a:ext cx="60361" cy="60200"/>
              <a:chOff x="7746273" y="3832416"/>
              <a:chExt cx="62876" cy="62708"/>
            </a:xfrm>
          </p:grpSpPr>
          <p:sp>
            <p:nvSpPr>
              <p:cNvPr id="11016" name="Freeform 15234">
                <a:extLst>
                  <a:ext uri="{FF2B5EF4-FFF2-40B4-BE49-F238E27FC236}">
                    <a16:creationId xmlns:a16="http://schemas.microsoft.com/office/drawing/2014/main" id="{6A46AEBD-E59D-E23D-255E-03BD407D391D}"/>
                  </a:ext>
                </a:extLst>
              </p:cNvPr>
              <p:cNvSpPr/>
              <p:nvPr/>
            </p:nvSpPr>
            <p:spPr>
              <a:xfrm>
                <a:off x="7777774" y="3832416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7" name="Freeform 15235">
                <a:extLst>
                  <a:ext uri="{FF2B5EF4-FFF2-40B4-BE49-F238E27FC236}">
                    <a16:creationId xmlns:a16="http://schemas.microsoft.com/office/drawing/2014/main" id="{22B1C3A0-9BA5-FBA6-4A95-5A7B4ECE2235}"/>
                  </a:ext>
                </a:extLst>
              </p:cNvPr>
              <p:cNvSpPr/>
              <p:nvPr/>
            </p:nvSpPr>
            <p:spPr>
              <a:xfrm>
                <a:off x="7746273" y="386377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6" name="Graphic 10815">
              <a:extLst>
                <a:ext uri="{FF2B5EF4-FFF2-40B4-BE49-F238E27FC236}">
                  <a16:creationId xmlns:a16="http://schemas.microsoft.com/office/drawing/2014/main" id="{035E70B0-7663-341F-28F3-4036E0564FE0}"/>
                </a:ext>
              </a:extLst>
            </p:cNvPr>
            <p:cNvGrpSpPr/>
            <p:nvPr/>
          </p:nvGrpSpPr>
          <p:grpSpPr>
            <a:xfrm>
              <a:off x="8508535" y="4082902"/>
              <a:ext cx="60361" cy="60321"/>
              <a:chOff x="7746273" y="3843668"/>
              <a:chExt cx="62876" cy="62834"/>
            </a:xfrm>
          </p:grpSpPr>
          <p:sp>
            <p:nvSpPr>
              <p:cNvPr id="11014" name="Freeform 15237">
                <a:extLst>
                  <a:ext uri="{FF2B5EF4-FFF2-40B4-BE49-F238E27FC236}">
                    <a16:creationId xmlns:a16="http://schemas.microsoft.com/office/drawing/2014/main" id="{07553B81-F1E0-2372-E5AC-ADC30AFAB17D}"/>
                  </a:ext>
                </a:extLst>
              </p:cNvPr>
              <p:cNvSpPr/>
              <p:nvPr/>
            </p:nvSpPr>
            <p:spPr>
              <a:xfrm>
                <a:off x="7777774" y="384366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5" name="Freeform 15238">
                <a:extLst>
                  <a:ext uri="{FF2B5EF4-FFF2-40B4-BE49-F238E27FC236}">
                    <a16:creationId xmlns:a16="http://schemas.microsoft.com/office/drawing/2014/main" id="{6CE61A95-6E84-6596-DA71-35BC9021693C}"/>
                  </a:ext>
                </a:extLst>
              </p:cNvPr>
              <p:cNvSpPr/>
              <p:nvPr/>
            </p:nvSpPr>
            <p:spPr>
              <a:xfrm>
                <a:off x="7746273" y="387502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7" name="Graphic 10815">
              <a:extLst>
                <a:ext uri="{FF2B5EF4-FFF2-40B4-BE49-F238E27FC236}">
                  <a16:creationId xmlns:a16="http://schemas.microsoft.com/office/drawing/2014/main" id="{2F1DC01C-64C9-56A1-5B31-69A17DE20217}"/>
                </a:ext>
              </a:extLst>
            </p:cNvPr>
            <p:cNvGrpSpPr/>
            <p:nvPr/>
          </p:nvGrpSpPr>
          <p:grpSpPr>
            <a:xfrm>
              <a:off x="8516672" y="4082902"/>
              <a:ext cx="60361" cy="60321"/>
              <a:chOff x="7754749" y="3843668"/>
              <a:chExt cx="62876" cy="62834"/>
            </a:xfrm>
          </p:grpSpPr>
          <p:sp>
            <p:nvSpPr>
              <p:cNvPr id="11012" name="Freeform 15240">
                <a:extLst>
                  <a:ext uri="{FF2B5EF4-FFF2-40B4-BE49-F238E27FC236}">
                    <a16:creationId xmlns:a16="http://schemas.microsoft.com/office/drawing/2014/main" id="{B1ADC283-0D81-45C6-99EB-059D24DAA72F}"/>
                  </a:ext>
                </a:extLst>
              </p:cNvPr>
              <p:cNvSpPr/>
              <p:nvPr/>
            </p:nvSpPr>
            <p:spPr>
              <a:xfrm>
                <a:off x="7786124" y="384366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3" name="Freeform 15241">
                <a:extLst>
                  <a:ext uri="{FF2B5EF4-FFF2-40B4-BE49-F238E27FC236}">
                    <a16:creationId xmlns:a16="http://schemas.microsoft.com/office/drawing/2014/main" id="{03CFEA15-B228-0B60-BD52-96FE3998120E}"/>
                  </a:ext>
                </a:extLst>
              </p:cNvPr>
              <p:cNvSpPr/>
              <p:nvPr/>
            </p:nvSpPr>
            <p:spPr>
              <a:xfrm>
                <a:off x="7754749" y="3875023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8" name="Graphic 10815">
              <a:extLst>
                <a:ext uri="{FF2B5EF4-FFF2-40B4-BE49-F238E27FC236}">
                  <a16:creationId xmlns:a16="http://schemas.microsoft.com/office/drawing/2014/main" id="{8948C8B5-51DD-490F-0A16-71C9D7172354}"/>
                </a:ext>
              </a:extLst>
            </p:cNvPr>
            <p:cNvGrpSpPr/>
            <p:nvPr/>
          </p:nvGrpSpPr>
          <p:grpSpPr>
            <a:xfrm>
              <a:off x="8519345" y="4086544"/>
              <a:ext cx="60361" cy="60200"/>
              <a:chOff x="7757532" y="3847461"/>
              <a:chExt cx="62876" cy="62708"/>
            </a:xfrm>
          </p:grpSpPr>
          <p:sp>
            <p:nvSpPr>
              <p:cNvPr id="11010" name="Freeform 15243">
                <a:extLst>
                  <a:ext uri="{FF2B5EF4-FFF2-40B4-BE49-F238E27FC236}">
                    <a16:creationId xmlns:a16="http://schemas.microsoft.com/office/drawing/2014/main" id="{4666FC1C-B0D0-C2A8-B599-CD88C424B752}"/>
                  </a:ext>
                </a:extLst>
              </p:cNvPr>
              <p:cNvSpPr/>
              <p:nvPr/>
            </p:nvSpPr>
            <p:spPr>
              <a:xfrm>
                <a:off x="7789034" y="384746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1" name="Freeform 15244">
                <a:extLst>
                  <a:ext uri="{FF2B5EF4-FFF2-40B4-BE49-F238E27FC236}">
                    <a16:creationId xmlns:a16="http://schemas.microsoft.com/office/drawing/2014/main" id="{F3BECBBB-EA1F-987F-E8E7-479758EE669C}"/>
                  </a:ext>
                </a:extLst>
              </p:cNvPr>
              <p:cNvSpPr/>
              <p:nvPr/>
            </p:nvSpPr>
            <p:spPr>
              <a:xfrm>
                <a:off x="7757532" y="387881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99" name="Graphic 10815">
              <a:extLst>
                <a:ext uri="{FF2B5EF4-FFF2-40B4-BE49-F238E27FC236}">
                  <a16:creationId xmlns:a16="http://schemas.microsoft.com/office/drawing/2014/main" id="{FEED12D9-104E-572C-95E8-6BBB2949D99E}"/>
                </a:ext>
              </a:extLst>
            </p:cNvPr>
            <p:cNvGrpSpPr/>
            <p:nvPr/>
          </p:nvGrpSpPr>
          <p:grpSpPr>
            <a:xfrm>
              <a:off x="8527482" y="4086544"/>
              <a:ext cx="60361" cy="60200"/>
              <a:chOff x="7766009" y="3847461"/>
              <a:chExt cx="62876" cy="62708"/>
            </a:xfrm>
          </p:grpSpPr>
          <p:sp>
            <p:nvSpPr>
              <p:cNvPr id="11008" name="Freeform 15246">
                <a:extLst>
                  <a:ext uri="{FF2B5EF4-FFF2-40B4-BE49-F238E27FC236}">
                    <a16:creationId xmlns:a16="http://schemas.microsoft.com/office/drawing/2014/main" id="{734E418F-B331-1B86-3277-78161351A789}"/>
                  </a:ext>
                </a:extLst>
              </p:cNvPr>
              <p:cNvSpPr/>
              <p:nvPr/>
            </p:nvSpPr>
            <p:spPr>
              <a:xfrm>
                <a:off x="7797510" y="384746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9" name="Freeform 15247">
                <a:extLst>
                  <a:ext uri="{FF2B5EF4-FFF2-40B4-BE49-F238E27FC236}">
                    <a16:creationId xmlns:a16="http://schemas.microsoft.com/office/drawing/2014/main" id="{B9866D4B-E702-D15E-560A-F5DE3391345F}"/>
                  </a:ext>
                </a:extLst>
              </p:cNvPr>
              <p:cNvSpPr/>
              <p:nvPr/>
            </p:nvSpPr>
            <p:spPr>
              <a:xfrm>
                <a:off x="7766009" y="387881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0" name="Graphic 10815">
              <a:extLst>
                <a:ext uri="{FF2B5EF4-FFF2-40B4-BE49-F238E27FC236}">
                  <a16:creationId xmlns:a16="http://schemas.microsoft.com/office/drawing/2014/main" id="{0315CB44-B05B-4E79-DAC3-18CE06B4A3E7}"/>
                </a:ext>
              </a:extLst>
            </p:cNvPr>
            <p:cNvGrpSpPr/>
            <p:nvPr/>
          </p:nvGrpSpPr>
          <p:grpSpPr>
            <a:xfrm>
              <a:off x="8528454" y="4092856"/>
              <a:ext cx="60239" cy="60200"/>
              <a:chOff x="7767021" y="3854036"/>
              <a:chExt cx="62749" cy="62708"/>
            </a:xfrm>
          </p:grpSpPr>
          <p:sp>
            <p:nvSpPr>
              <p:cNvPr id="11006" name="Freeform 15249">
                <a:extLst>
                  <a:ext uri="{FF2B5EF4-FFF2-40B4-BE49-F238E27FC236}">
                    <a16:creationId xmlns:a16="http://schemas.microsoft.com/office/drawing/2014/main" id="{7C95148A-601C-05BA-F51C-AC8247D18594}"/>
                  </a:ext>
                </a:extLst>
              </p:cNvPr>
              <p:cNvSpPr/>
              <p:nvPr/>
            </p:nvSpPr>
            <p:spPr>
              <a:xfrm>
                <a:off x="7798396" y="3854036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7" name="Freeform 15250">
                <a:extLst>
                  <a:ext uri="{FF2B5EF4-FFF2-40B4-BE49-F238E27FC236}">
                    <a16:creationId xmlns:a16="http://schemas.microsoft.com/office/drawing/2014/main" id="{78902EF0-FC06-44D2-232D-DDAB32303CDC}"/>
                  </a:ext>
                </a:extLst>
              </p:cNvPr>
              <p:cNvSpPr/>
              <p:nvPr/>
            </p:nvSpPr>
            <p:spPr>
              <a:xfrm>
                <a:off x="7767021" y="3885390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1" name="Graphic 10815">
              <a:extLst>
                <a:ext uri="{FF2B5EF4-FFF2-40B4-BE49-F238E27FC236}">
                  <a16:creationId xmlns:a16="http://schemas.microsoft.com/office/drawing/2014/main" id="{CFE5C60A-2434-A822-C544-87B6B7ACA008}"/>
                </a:ext>
              </a:extLst>
            </p:cNvPr>
            <p:cNvGrpSpPr/>
            <p:nvPr/>
          </p:nvGrpSpPr>
          <p:grpSpPr>
            <a:xfrm>
              <a:off x="8536591" y="4092856"/>
              <a:ext cx="60239" cy="60200"/>
              <a:chOff x="7775497" y="3854036"/>
              <a:chExt cx="62749" cy="62708"/>
            </a:xfrm>
          </p:grpSpPr>
          <p:sp>
            <p:nvSpPr>
              <p:cNvPr id="11004" name="Freeform 15252">
                <a:extLst>
                  <a:ext uri="{FF2B5EF4-FFF2-40B4-BE49-F238E27FC236}">
                    <a16:creationId xmlns:a16="http://schemas.microsoft.com/office/drawing/2014/main" id="{FACDB1F8-1013-0E18-F0F9-3DFDBDA79600}"/>
                  </a:ext>
                </a:extLst>
              </p:cNvPr>
              <p:cNvSpPr/>
              <p:nvPr/>
            </p:nvSpPr>
            <p:spPr>
              <a:xfrm>
                <a:off x="7806872" y="3854036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5" name="Freeform 15253">
                <a:extLst>
                  <a:ext uri="{FF2B5EF4-FFF2-40B4-BE49-F238E27FC236}">
                    <a16:creationId xmlns:a16="http://schemas.microsoft.com/office/drawing/2014/main" id="{8BE1E5DC-3221-629A-6761-4DF814DB0B36}"/>
                  </a:ext>
                </a:extLst>
              </p:cNvPr>
              <p:cNvSpPr/>
              <p:nvPr/>
            </p:nvSpPr>
            <p:spPr>
              <a:xfrm>
                <a:off x="7775497" y="3885390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2" name="Graphic 10815">
              <a:extLst>
                <a:ext uri="{FF2B5EF4-FFF2-40B4-BE49-F238E27FC236}">
                  <a16:creationId xmlns:a16="http://schemas.microsoft.com/office/drawing/2014/main" id="{F18D243C-E88D-C7AF-D7ED-9B815D089EDE}"/>
                </a:ext>
              </a:extLst>
            </p:cNvPr>
            <p:cNvGrpSpPr/>
            <p:nvPr/>
          </p:nvGrpSpPr>
          <p:grpSpPr>
            <a:xfrm>
              <a:off x="8571690" y="4128054"/>
              <a:ext cx="60361" cy="60200"/>
              <a:chOff x="7812059" y="3890700"/>
              <a:chExt cx="62876" cy="62708"/>
            </a:xfrm>
          </p:grpSpPr>
          <p:sp>
            <p:nvSpPr>
              <p:cNvPr id="11002" name="Freeform 15255">
                <a:extLst>
                  <a:ext uri="{FF2B5EF4-FFF2-40B4-BE49-F238E27FC236}">
                    <a16:creationId xmlns:a16="http://schemas.microsoft.com/office/drawing/2014/main" id="{80A0E486-5150-BEBC-CF54-F96DBC2B6AB6}"/>
                  </a:ext>
                </a:extLst>
              </p:cNvPr>
              <p:cNvSpPr/>
              <p:nvPr/>
            </p:nvSpPr>
            <p:spPr>
              <a:xfrm>
                <a:off x="7843560" y="3890700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3" name="Freeform 15256">
                <a:extLst>
                  <a:ext uri="{FF2B5EF4-FFF2-40B4-BE49-F238E27FC236}">
                    <a16:creationId xmlns:a16="http://schemas.microsoft.com/office/drawing/2014/main" id="{0251F7E9-BC08-2CD3-C8D3-036B183FEE78}"/>
                  </a:ext>
                </a:extLst>
              </p:cNvPr>
              <p:cNvSpPr/>
              <p:nvPr/>
            </p:nvSpPr>
            <p:spPr>
              <a:xfrm>
                <a:off x="7812059" y="392205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3" name="Graphic 10815">
              <a:extLst>
                <a:ext uri="{FF2B5EF4-FFF2-40B4-BE49-F238E27FC236}">
                  <a16:creationId xmlns:a16="http://schemas.microsoft.com/office/drawing/2014/main" id="{45796A51-49E1-AC9B-A3EF-B05220EB7741}"/>
                </a:ext>
              </a:extLst>
            </p:cNvPr>
            <p:cNvGrpSpPr/>
            <p:nvPr/>
          </p:nvGrpSpPr>
          <p:grpSpPr>
            <a:xfrm>
              <a:off x="8579827" y="4128054"/>
              <a:ext cx="60361" cy="60200"/>
              <a:chOff x="7820535" y="3890700"/>
              <a:chExt cx="62876" cy="62708"/>
            </a:xfrm>
          </p:grpSpPr>
          <p:sp>
            <p:nvSpPr>
              <p:cNvPr id="11000" name="Freeform 15258">
                <a:extLst>
                  <a:ext uri="{FF2B5EF4-FFF2-40B4-BE49-F238E27FC236}">
                    <a16:creationId xmlns:a16="http://schemas.microsoft.com/office/drawing/2014/main" id="{B4834A3C-CB37-2162-DE46-470C7DA1CB19}"/>
                  </a:ext>
                </a:extLst>
              </p:cNvPr>
              <p:cNvSpPr/>
              <p:nvPr/>
            </p:nvSpPr>
            <p:spPr>
              <a:xfrm>
                <a:off x="7852036" y="3890700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1" name="Freeform 15259">
                <a:extLst>
                  <a:ext uri="{FF2B5EF4-FFF2-40B4-BE49-F238E27FC236}">
                    <a16:creationId xmlns:a16="http://schemas.microsoft.com/office/drawing/2014/main" id="{7E46354B-35FD-39FC-540C-054512A0BEE8}"/>
                  </a:ext>
                </a:extLst>
              </p:cNvPr>
              <p:cNvSpPr/>
              <p:nvPr/>
            </p:nvSpPr>
            <p:spPr>
              <a:xfrm>
                <a:off x="7820535" y="392205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4" name="Graphic 10815">
              <a:extLst>
                <a:ext uri="{FF2B5EF4-FFF2-40B4-BE49-F238E27FC236}">
                  <a16:creationId xmlns:a16="http://schemas.microsoft.com/office/drawing/2014/main" id="{046AB9F1-84BC-0FC5-0530-F5677A5944A9}"/>
                </a:ext>
              </a:extLst>
            </p:cNvPr>
            <p:cNvGrpSpPr/>
            <p:nvPr/>
          </p:nvGrpSpPr>
          <p:grpSpPr>
            <a:xfrm>
              <a:off x="8603268" y="4168592"/>
              <a:ext cx="60361" cy="60321"/>
              <a:chOff x="7844952" y="3932927"/>
              <a:chExt cx="62876" cy="62834"/>
            </a:xfrm>
          </p:grpSpPr>
          <p:sp>
            <p:nvSpPr>
              <p:cNvPr id="10998" name="Freeform 15261">
                <a:extLst>
                  <a:ext uri="{FF2B5EF4-FFF2-40B4-BE49-F238E27FC236}">
                    <a16:creationId xmlns:a16="http://schemas.microsoft.com/office/drawing/2014/main" id="{BD2CB519-BAC5-3094-9AF0-84B687FCDEE0}"/>
                  </a:ext>
                </a:extLst>
              </p:cNvPr>
              <p:cNvSpPr/>
              <p:nvPr/>
            </p:nvSpPr>
            <p:spPr>
              <a:xfrm>
                <a:off x="7876453" y="393292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9" name="Freeform 15262">
                <a:extLst>
                  <a:ext uri="{FF2B5EF4-FFF2-40B4-BE49-F238E27FC236}">
                    <a16:creationId xmlns:a16="http://schemas.microsoft.com/office/drawing/2014/main" id="{00C1BCEA-DFF7-875F-E969-F84307FFD016}"/>
                  </a:ext>
                </a:extLst>
              </p:cNvPr>
              <p:cNvSpPr/>
              <p:nvPr/>
            </p:nvSpPr>
            <p:spPr>
              <a:xfrm>
                <a:off x="7844952" y="396428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5" name="Graphic 10815">
              <a:extLst>
                <a:ext uri="{FF2B5EF4-FFF2-40B4-BE49-F238E27FC236}">
                  <a16:creationId xmlns:a16="http://schemas.microsoft.com/office/drawing/2014/main" id="{3C3E495A-AC92-2A56-4871-8224982F874A}"/>
                </a:ext>
              </a:extLst>
            </p:cNvPr>
            <p:cNvGrpSpPr/>
            <p:nvPr/>
          </p:nvGrpSpPr>
          <p:grpSpPr>
            <a:xfrm>
              <a:off x="8611405" y="4168592"/>
              <a:ext cx="60361" cy="60321"/>
              <a:chOff x="7853428" y="3932927"/>
              <a:chExt cx="62876" cy="62834"/>
            </a:xfrm>
          </p:grpSpPr>
          <p:sp>
            <p:nvSpPr>
              <p:cNvPr id="10996" name="Freeform 15264">
                <a:extLst>
                  <a:ext uri="{FF2B5EF4-FFF2-40B4-BE49-F238E27FC236}">
                    <a16:creationId xmlns:a16="http://schemas.microsoft.com/office/drawing/2014/main" id="{0AD52CFC-227C-4430-E8C6-A7F7870D28B0}"/>
                  </a:ext>
                </a:extLst>
              </p:cNvPr>
              <p:cNvSpPr/>
              <p:nvPr/>
            </p:nvSpPr>
            <p:spPr>
              <a:xfrm>
                <a:off x="7884929" y="3932927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7" name="Freeform 15265">
                <a:extLst>
                  <a:ext uri="{FF2B5EF4-FFF2-40B4-BE49-F238E27FC236}">
                    <a16:creationId xmlns:a16="http://schemas.microsoft.com/office/drawing/2014/main" id="{63D42D94-7AAD-A222-EB5D-4422C0AF9839}"/>
                  </a:ext>
                </a:extLst>
              </p:cNvPr>
              <p:cNvSpPr/>
              <p:nvPr/>
            </p:nvSpPr>
            <p:spPr>
              <a:xfrm>
                <a:off x="7853428" y="3964281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6" name="Graphic 10815">
              <a:extLst>
                <a:ext uri="{FF2B5EF4-FFF2-40B4-BE49-F238E27FC236}">
                  <a16:creationId xmlns:a16="http://schemas.microsoft.com/office/drawing/2014/main" id="{80A4D116-5BCA-91CA-898E-29CA5F5683B8}"/>
                </a:ext>
              </a:extLst>
            </p:cNvPr>
            <p:cNvGrpSpPr/>
            <p:nvPr/>
          </p:nvGrpSpPr>
          <p:grpSpPr>
            <a:xfrm>
              <a:off x="8616870" y="4176723"/>
              <a:ext cx="60239" cy="60200"/>
              <a:chOff x="7859121" y="3941398"/>
              <a:chExt cx="62749" cy="62708"/>
            </a:xfrm>
          </p:grpSpPr>
          <p:sp>
            <p:nvSpPr>
              <p:cNvPr id="10994" name="Freeform 15267">
                <a:extLst>
                  <a:ext uri="{FF2B5EF4-FFF2-40B4-BE49-F238E27FC236}">
                    <a16:creationId xmlns:a16="http://schemas.microsoft.com/office/drawing/2014/main" id="{80D28907-DC80-F2A4-62B7-63E63C5D6189}"/>
                  </a:ext>
                </a:extLst>
              </p:cNvPr>
              <p:cNvSpPr/>
              <p:nvPr/>
            </p:nvSpPr>
            <p:spPr>
              <a:xfrm>
                <a:off x="7890496" y="3941398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9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9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5" name="Freeform 15268">
                <a:extLst>
                  <a:ext uri="{FF2B5EF4-FFF2-40B4-BE49-F238E27FC236}">
                    <a16:creationId xmlns:a16="http://schemas.microsoft.com/office/drawing/2014/main" id="{FF66977F-8586-430C-DAD2-9568F9CDC997}"/>
                  </a:ext>
                </a:extLst>
              </p:cNvPr>
              <p:cNvSpPr/>
              <p:nvPr/>
            </p:nvSpPr>
            <p:spPr>
              <a:xfrm>
                <a:off x="7859121" y="3972752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7" name="Graphic 10815">
              <a:extLst>
                <a:ext uri="{FF2B5EF4-FFF2-40B4-BE49-F238E27FC236}">
                  <a16:creationId xmlns:a16="http://schemas.microsoft.com/office/drawing/2014/main" id="{F5D99F33-63B4-2844-AE81-BC6FD57EBA7C}"/>
                </a:ext>
              </a:extLst>
            </p:cNvPr>
            <p:cNvGrpSpPr/>
            <p:nvPr/>
          </p:nvGrpSpPr>
          <p:grpSpPr>
            <a:xfrm>
              <a:off x="8625007" y="4176723"/>
              <a:ext cx="60239" cy="60200"/>
              <a:chOff x="7867597" y="3941398"/>
              <a:chExt cx="62749" cy="62708"/>
            </a:xfrm>
          </p:grpSpPr>
          <p:sp>
            <p:nvSpPr>
              <p:cNvPr id="10992" name="Freeform 15270">
                <a:extLst>
                  <a:ext uri="{FF2B5EF4-FFF2-40B4-BE49-F238E27FC236}">
                    <a16:creationId xmlns:a16="http://schemas.microsoft.com/office/drawing/2014/main" id="{C00EC04F-1356-FB26-6BB7-D73D837993F7}"/>
                  </a:ext>
                </a:extLst>
              </p:cNvPr>
              <p:cNvSpPr/>
              <p:nvPr/>
            </p:nvSpPr>
            <p:spPr>
              <a:xfrm>
                <a:off x="7898972" y="3941398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9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9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3" name="Freeform 15271">
                <a:extLst>
                  <a:ext uri="{FF2B5EF4-FFF2-40B4-BE49-F238E27FC236}">
                    <a16:creationId xmlns:a16="http://schemas.microsoft.com/office/drawing/2014/main" id="{F09127F8-3E52-6F9B-2765-2877BDF6F1AF}"/>
                  </a:ext>
                </a:extLst>
              </p:cNvPr>
              <p:cNvSpPr/>
              <p:nvPr/>
            </p:nvSpPr>
            <p:spPr>
              <a:xfrm>
                <a:off x="7867597" y="3972752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8" name="Graphic 10815">
              <a:extLst>
                <a:ext uri="{FF2B5EF4-FFF2-40B4-BE49-F238E27FC236}">
                  <a16:creationId xmlns:a16="http://schemas.microsoft.com/office/drawing/2014/main" id="{D11C602E-814C-336B-294C-BB822F2B921D}"/>
                </a:ext>
              </a:extLst>
            </p:cNvPr>
            <p:cNvGrpSpPr/>
            <p:nvPr/>
          </p:nvGrpSpPr>
          <p:grpSpPr>
            <a:xfrm>
              <a:off x="8606061" y="4154148"/>
              <a:ext cx="60239" cy="60321"/>
              <a:chOff x="7847862" y="3917882"/>
              <a:chExt cx="62749" cy="62834"/>
            </a:xfrm>
          </p:grpSpPr>
          <p:sp>
            <p:nvSpPr>
              <p:cNvPr id="10990" name="Freeform 15273">
                <a:extLst>
                  <a:ext uri="{FF2B5EF4-FFF2-40B4-BE49-F238E27FC236}">
                    <a16:creationId xmlns:a16="http://schemas.microsoft.com/office/drawing/2014/main" id="{EB7F928F-47F4-27B6-0F2C-32DE45165D5B}"/>
                  </a:ext>
                </a:extLst>
              </p:cNvPr>
              <p:cNvSpPr/>
              <p:nvPr/>
            </p:nvSpPr>
            <p:spPr>
              <a:xfrm>
                <a:off x="7879236" y="391788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1" name="Freeform 15274">
                <a:extLst>
                  <a:ext uri="{FF2B5EF4-FFF2-40B4-BE49-F238E27FC236}">
                    <a16:creationId xmlns:a16="http://schemas.microsoft.com/office/drawing/2014/main" id="{7D7C0F87-92E5-FFD8-D627-4FE070C04C31}"/>
                  </a:ext>
                </a:extLst>
              </p:cNvPr>
              <p:cNvSpPr/>
              <p:nvPr/>
            </p:nvSpPr>
            <p:spPr>
              <a:xfrm>
                <a:off x="7847862" y="394923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09" name="Graphic 10815">
              <a:extLst>
                <a:ext uri="{FF2B5EF4-FFF2-40B4-BE49-F238E27FC236}">
                  <a16:creationId xmlns:a16="http://schemas.microsoft.com/office/drawing/2014/main" id="{EE42C9D9-19F8-8962-BFBB-CE0C7B2AB6FE}"/>
                </a:ext>
              </a:extLst>
            </p:cNvPr>
            <p:cNvGrpSpPr/>
            <p:nvPr/>
          </p:nvGrpSpPr>
          <p:grpSpPr>
            <a:xfrm>
              <a:off x="8614198" y="4154148"/>
              <a:ext cx="60239" cy="60321"/>
              <a:chOff x="7856338" y="3917882"/>
              <a:chExt cx="62749" cy="62834"/>
            </a:xfrm>
          </p:grpSpPr>
          <p:sp>
            <p:nvSpPr>
              <p:cNvPr id="10988" name="Freeform 15276">
                <a:extLst>
                  <a:ext uri="{FF2B5EF4-FFF2-40B4-BE49-F238E27FC236}">
                    <a16:creationId xmlns:a16="http://schemas.microsoft.com/office/drawing/2014/main" id="{D370D011-DD98-0664-57D3-FAC7DDE104D5}"/>
                  </a:ext>
                </a:extLst>
              </p:cNvPr>
              <p:cNvSpPr/>
              <p:nvPr/>
            </p:nvSpPr>
            <p:spPr>
              <a:xfrm>
                <a:off x="7887713" y="391788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9" name="Freeform 15277">
                <a:extLst>
                  <a:ext uri="{FF2B5EF4-FFF2-40B4-BE49-F238E27FC236}">
                    <a16:creationId xmlns:a16="http://schemas.microsoft.com/office/drawing/2014/main" id="{6F2A422A-29DC-53AD-8E64-5662B52A5355}"/>
                  </a:ext>
                </a:extLst>
              </p:cNvPr>
              <p:cNvSpPr/>
              <p:nvPr/>
            </p:nvSpPr>
            <p:spPr>
              <a:xfrm>
                <a:off x="7856338" y="394923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0" name="Graphic 10815">
              <a:extLst>
                <a:ext uri="{FF2B5EF4-FFF2-40B4-BE49-F238E27FC236}">
                  <a16:creationId xmlns:a16="http://schemas.microsoft.com/office/drawing/2014/main" id="{B3BB002C-63F4-FE66-A83D-F98E275BBCD2}"/>
                </a:ext>
              </a:extLst>
            </p:cNvPr>
            <p:cNvGrpSpPr/>
            <p:nvPr/>
          </p:nvGrpSpPr>
          <p:grpSpPr>
            <a:xfrm>
              <a:off x="8755810" y="4273212"/>
              <a:ext cx="60361" cy="60200"/>
              <a:chOff x="8003850" y="4041908"/>
              <a:chExt cx="62876" cy="62708"/>
            </a:xfrm>
          </p:grpSpPr>
          <p:sp>
            <p:nvSpPr>
              <p:cNvPr id="10986" name="Freeform 15279">
                <a:extLst>
                  <a:ext uri="{FF2B5EF4-FFF2-40B4-BE49-F238E27FC236}">
                    <a16:creationId xmlns:a16="http://schemas.microsoft.com/office/drawing/2014/main" id="{C7DB7F99-DB1A-1ECA-A066-5648C6267E02}"/>
                  </a:ext>
                </a:extLst>
              </p:cNvPr>
              <p:cNvSpPr/>
              <p:nvPr/>
            </p:nvSpPr>
            <p:spPr>
              <a:xfrm>
                <a:off x="8035225" y="4041908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7" name="Freeform 15280">
                <a:extLst>
                  <a:ext uri="{FF2B5EF4-FFF2-40B4-BE49-F238E27FC236}">
                    <a16:creationId xmlns:a16="http://schemas.microsoft.com/office/drawing/2014/main" id="{7B871193-DE73-D63B-83C1-7F2233A1165D}"/>
                  </a:ext>
                </a:extLst>
              </p:cNvPr>
              <p:cNvSpPr/>
              <p:nvPr/>
            </p:nvSpPr>
            <p:spPr>
              <a:xfrm>
                <a:off x="8003850" y="407326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1" name="Graphic 10815">
              <a:extLst>
                <a:ext uri="{FF2B5EF4-FFF2-40B4-BE49-F238E27FC236}">
                  <a16:creationId xmlns:a16="http://schemas.microsoft.com/office/drawing/2014/main" id="{0094059B-9F99-8A70-81FC-3ADB7003637C}"/>
                </a:ext>
              </a:extLst>
            </p:cNvPr>
            <p:cNvGrpSpPr/>
            <p:nvPr/>
          </p:nvGrpSpPr>
          <p:grpSpPr>
            <a:xfrm>
              <a:off x="8779250" y="4282195"/>
              <a:ext cx="60361" cy="60321"/>
              <a:chOff x="8028267" y="4051264"/>
              <a:chExt cx="62876" cy="62834"/>
            </a:xfrm>
          </p:grpSpPr>
          <p:sp>
            <p:nvSpPr>
              <p:cNvPr id="10984" name="Freeform 15282">
                <a:extLst>
                  <a:ext uri="{FF2B5EF4-FFF2-40B4-BE49-F238E27FC236}">
                    <a16:creationId xmlns:a16="http://schemas.microsoft.com/office/drawing/2014/main" id="{A0D69A1B-01C2-099D-C360-F35414DC02B7}"/>
                  </a:ext>
                </a:extLst>
              </p:cNvPr>
              <p:cNvSpPr/>
              <p:nvPr/>
            </p:nvSpPr>
            <p:spPr>
              <a:xfrm>
                <a:off x="8059768" y="4051264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5" name="Freeform 15283">
                <a:extLst>
                  <a:ext uri="{FF2B5EF4-FFF2-40B4-BE49-F238E27FC236}">
                    <a16:creationId xmlns:a16="http://schemas.microsoft.com/office/drawing/2014/main" id="{69FACACD-FC3A-CC17-7810-867EA8391555}"/>
                  </a:ext>
                </a:extLst>
              </p:cNvPr>
              <p:cNvSpPr/>
              <p:nvPr/>
            </p:nvSpPr>
            <p:spPr>
              <a:xfrm>
                <a:off x="8028267" y="4082618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2" name="Graphic 10815">
              <a:extLst>
                <a:ext uri="{FF2B5EF4-FFF2-40B4-BE49-F238E27FC236}">
                  <a16:creationId xmlns:a16="http://schemas.microsoft.com/office/drawing/2014/main" id="{9D0A7D7C-25C6-97B7-DE87-3A3D57E0E5A9}"/>
                </a:ext>
              </a:extLst>
            </p:cNvPr>
            <p:cNvGrpSpPr/>
            <p:nvPr/>
          </p:nvGrpSpPr>
          <p:grpSpPr>
            <a:xfrm>
              <a:off x="8293809" y="3929611"/>
              <a:ext cx="60361" cy="60321"/>
              <a:chOff x="7522600" y="3683990"/>
              <a:chExt cx="62876" cy="62834"/>
            </a:xfrm>
          </p:grpSpPr>
          <p:sp>
            <p:nvSpPr>
              <p:cNvPr id="10982" name="Freeform 15285">
                <a:extLst>
                  <a:ext uri="{FF2B5EF4-FFF2-40B4-BE49-F238E27FC236}">
                    <a16:creationId xmlns:a16="http://schemas.microsoft.com/office/drawing/2014/main" id="{C4E1C6BC-C0E1-9758-0CD8-EA292B5BCCEE}"/>
                  </a:ext>
                </a:extLst>
              </p:cNvPr>
              <p:cNvSpPr/>
              <p:nvPr/>
            </p:nvSpPr>
            <p:spPr>
              <a:xfrm>
                <a:off x="7553975" y="368399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3" name="Freeform 15286">
                <a:extLst>
                  <a:ext uri="{FF2B5EF4-FFF2-40B4-BE49-F238E27FC236}">
                    <a16:creationId xmlns:a16="http://schemas.microsoft.com/office/drawing/2014/main" id="{A584D016-1577-DDA9-98B1-3FC0A93CA35C}"/>
                  </a:ext>
                </a:extLst>
              </p:cNvPr>
              <p:cNvSpPr/>
              <p:nvPr/>
            </p:nvSpPr>
            <p:spPr>
              <a:xfrm>
                <a:off x="7522600" y="371534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3" name="Graphic 10815">
              <a:extLst>
                <a:ext uri="{FF2B5EF4-FFF2-40B4-BE49-F238E27FC236}">
                  <a16:creationId xmlns:a16="http://schemas.microsoft.com/office/drawing/2014/main" id="{6A0CC9EA-460D-F927-5D0E-A2856DF4D01D}"/>
                </a:ext>
              </a:extLst>
            </p:cNvPr>
            <p:cNvGrpSpPr/>
            <p:nvPr/>
          </p:nvGrpSpPr>
          <p:grpSpPr>
            <a:xfrm>
              <a:off x="8301947" y="3929611"/>
              <a:ext cx="60239" cy="60321"/>
              <a:chOff x="7531077" y="3683990"/>
              <a:chExt cx="62749" cy="62834"/>
            </a:xfrm>
          </p:grpSpPr>
          <p:sp>
            <p:nvSpPr>
              <p:cNvPr id="10980" name="Freeform 15288">
                <a:extLst>
                  <a:ext uri="{FF2B5EF4-FFF2-40B4-BE49-F238E27FC236}">
                    <a16:creationId xmlns:a16="http://schemas.microsoft.com/office/drawing/2014/main" id="{014890D7-B2BE-875B-6640-AE325EE38132}"/>
                  </a:ext>
                </a:extLst>
              </p:cNvPr>
              <p:cNvSpPr/>
              <p:nvPr/>
            </p:nvSpPr>
            <p:spPr>
              <a:xfrm>
                <a:off x="7562451" y="368399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1" name="Freeform 15289">
                <a:extLst>
                  <a:ext uri="{FF2B5EF4-FFF2-40B4-BE49-F238E27FC236}">
                    <a16:creationId xmlns:a16="http://schemas.microsoft.com/office/drawing/2014/main" id="{961D386D-FBFA-CD87-01C6-65E9835AD55C}"/>
                  </a:ext>
                </a:extLst>
              </p:cNvPr>
              <p:cNvSpPr/>
              <p:nvPr/>
            </p:nvSpPr>
            <p:spPr>
              <a:xfrm>
                <a:off x="7531077" y="3715344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4" name="Graphic 10815">
              <a:extLst>
                <a:ext uri="{FF2B5EF4-FFF2-40B4-BE49-F238E27FC236}">
                  <a16:creationId xmlns:a16="http://schemas.microsoft.com/office/drawing/2014/main" id="{3E5E768F-2B34-4FDB-0884-B33B6A367225}"/>
                </a:ext>
              </a:extLst>
            </p:cNvPr>
            <p:cNvGrpSpPr/>
            <p:nvPr/>
          </p:nvGrpSpPr>
          <p:grpSpPr>
            <a:xfrm>
              <a:off x="7075898" y="2635549"/>
              <a:ext cx="60361" cy="60200"/>
              <a:chOff x="6253942" y="2336011"/>
              <a:chExt cx="62876" cy="62708"/>
            </a:xfrm>
          </p:grpSpPr>
          <p:sp>
            <p:nvSpPr>
              <p:cNvPr id="10978" name="Freeform 15291">
                <a:extLst>
                  <a:ext uri="{FF2B5EF4-FFF2-40B4-BE49-F238E27FC236}">
                    <a16:creationId xmlns:a16="http://schemas.microsoft.com/office/drawing/2014/main" id="{9E2AAD7F-3B7A-AE0B-0FA5-4C08CAA5CC60}"/>
                  </a:ext>
                </a:extLst>
              </p:cNvPr>
              <p:cNvSpPr/>
              <p:nvPr/>
            </p:nvSpPr>
            <p:spPr>
              <a:xfrm>
                <a:off x="6285444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9" name="Freeform 15292">
                <a:extLst>
                  <a:ext uri="{FF2B5EF4-FFF2-40B4-BE49-F238E27FC236}">
                    <a16:creationId xmlns:a16="http://schemas.microsoft.com/office/drawing/2014/main" id="{84D3B8A8-2EAD-F150-8814-02A64D49118A}"/>
                  </a:ext>
                </a:extLst>
              </p:cNvPr>
              <p:cNvSpPr/>
              <p:nvPr/>
            </p:nvSpPr>
            <p:spPr>
              <a:xfrm>
                <a:off x="6253942" y="23673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5" name="Graphic 10815">
              <a:extLst>
                <a:ext uri="{FF2B5EF4-FFF2-40B4-BE49-F238E27FC236}">
                  <a16:creationId xmlns:a16="http://schemas.microsoft.com/office/drawing/2014/main" id="{2B3DD15D-22BC-0A09-3B6B-C770E9FC0AA8}"/>
                </a:ext>
              </a:extLst>
            </p:cNvPr>
            <p:cNvGrpSpPr/>
            <p:nvPr/>
          </p:nvGrpSpPr>
          <p:grpSpPr>
            <a:xfrm>
              <a:off x="7084642" y="2635549"/>
              <a:ext cx="60361" cy="60200"/>
              <a:chOff x="6263051" y="2336011"/>
              <a:chExt cx="62876" cy="62708"/>
            </a:xfrm>
          </p:grpSpPr>
          <p:sp>
            <p:nvSpPr>
              <p:cNvPr id="10976" name="Freeform 15294">
                <a:extLst>
                  <a:ext uri="{FF2B5EF4-FFF2-40B4-BE49-F238E27FC236}">
                    <a16:creationId xmlns:a16="http://schemas.microsoft.com/office/drawing/2014/main" id="{59209406-C97E-37E3-2D70-631B9FADCBB1}"/>
                  </a:ext>
                </a:extLst>
              </p:cNvPr>
              <p:cNvSpPr/>
              <p:nvPr/>
            </p:nvSpPr>
            <p:spPr>
              <a:xfrm>
                <a:off x="6294553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7" name="Freeform 15295">
                <a:extLst>
                  <a:ext uri="{FF2B5EF4-FFF2-40B4-BE49-F238E27FC236}">
                    <a16:creationId xmlns:a16="http://schemas.microsoft.com/office/drawing/2014/main" id="{2C585B3C-8BFD-86F8-24B0-A04803249C54}"/>
                  </a:ext>
                </a:extLst>
              </p:cNvPr>
              <p:cNvSpPr/>
              <p:nvPr/>
            </p:nvSpPr>
            <p:spPr>
              <a:xfrm>
                <a:off x="6263051" y="23673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6" name="Graphic 10815">
              <a:extLst>
                <a:ext uri="{FF2B5EF4-FFF2-40B4-BE49-F238E27FC236}">
                  <a16:creationId xmlns:a16="http://schemas.microsoft.com/office/drawing/2014/main" id="{02E908FF-2158-B470-F195-F4715E2654F5}"/>
                </a:ext>
              </a:extLst>
            </p:cNvPr>
            <p:cNvGrpSpPr/>
            <p:nvPr/>
          </p:nvGrpSpPr>
          <p:grpSpPr>
            <a:xfrm>
              <a:off x="7090957" y="2635550"/>
              <a:ext cx="60361" cy="60200"/>
              <a:chOff x="6269630" y="2336011"/>
              <a:chExt cx="62876" cy="62708"/>
            </a:xfrm>
          </p:grpSpPr>
          <p:sp>
            <p:nvSpPr>
              <p:cNvPr id="10974" name="Freeform 15297">
                <a:extLst>
                  <a:ext uri="{FF2B5EF4-FFF2-40B4-BE49-F238E27FC236}">
                    <a16:creationId xmlns:a16="http://schemas.microsoft.com/office/drawing/2014/main" id="{915365AD-0ACE-0085-6289-6F7452879225}"/>
                  </a:ext>
                </a:extLst>
              </p:cNvPr>
              <p:cNvSpPr/>
              <p:nvPr/>
            </p:nvSpPr>
            <p:spPr>
              <a:xfrm>
                <a:off x="6301131" y="2336011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5" name="Freeform 15298">
                <a:extLst>
                  <a:ext uri="{FF2B5EF4-FFF2-40B4-BE49-F238E27FC236}">
                    <a16:creationId xmlns:a16="http://schemas.microsoft.com/office/drawing/2014/main" id="{8F4F9242-0C8F-2842-E433-6BA2CCA5DE29}"/>
                  </a:ext>
                </a:extLst>
              </p:cNvPr>
              <p:cNvSpPr/>
              <p:nvPr/>
            </p:nvSpPr>
            <p:spPr>
              <a:xfrm>
                <a:off x="6269630" y="2367365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7" name="Graphic 10815">
              <a:extLst>
                <a:ext uri="{FF2B5EF4-FFF2-40B4-BE49-F238E27FC236}">
                  <a16:creationId xmlns:a16="http://schemas.microsoft.com/office/drawing/2014/main" id="{80FE581C-FEF0-A0CF-AC22-2143C3900013}"/>
                </a:ext>
              </a:extLst>
            </p:cNvPr>
            <p:cNvGrpSpPr/>
            <p:nvPr/>
          </p:nvGrpSpPr>
          <p:grpSpPr>
            <a:xfrm>
              <a:off x="9060402" y="4430162"/>
              <a:ext cx="60361" cy="60321"/>
              <a:chOff x="8321141" y="4205380"/>
              <a:chExt cx="62876" cy="62834"/>
            </a:xfrm>
          </p:grpSpPr>
          <p:sp>
            <p:nvSpPr>
              <p:cNvPr id="10972" name="Freeform 15300">
                <a:extLst>
                  <a:ext uri="{FF2B5EF4-FFF2-40B4-BE49-F238E27FC236}">
                    <a16:creationId xmlns:a16="http://schemas.microsoft.com/office/drawing/2014/main" id="{B3B520B2-7307-1BE7-5659-F87B3943CB85}"/>
                  </a:ext>
                </a:extLst>
              </p:cNvPr>
              <p:cNvSpPr/>
              <p:nvPr/>
            </p:nvSpPr>
            <p:spPr>
              <a:xfrm>
                <a:off x="8352643" y="420538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3" name="Freeform 15301">
                <a:extLst>
                  <a:ext uri="{FF2B5EF4-FFF2-40B4-BE49-F238E27FC236}">
                    <a16:creationId xmlns:a16="http://schemas.microsoft.com/office/drawing/2014/main" id="{B2E91BCD-3873-E175-0A4E-6080F01D595A}"/>
                  </a:ext>
                </a:extLst>
              </p:cNvPr>
              <p:cNvSpPr/>
              <p:nvPr/>
            </p:nvSpPr>
            <p:spPr>
              <a:xfrm>
                <a:off x="8321141" y="4236734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8" name="Graphic 10815">
              <a:extLst>
                <a:ext uri="{FF2B5EF4-FFF2-40B4-BE49-F238E27FC236}">
                  <a16:creationId xmlns:a16="http://schemas.microsoft.com/office/drawing/2014/main" id="{B2C3A4F5-372F-CC5C-A5D9-C05EB629B936}"/>
                </a:ext>
              </a:extLst>
            </p:cNvPr>
            <p:cNvGrpSpPr/>
            <p:nvPr/>
          </p:nvGrpSpPr>
          <p:grpSpPr>
            <a:xfrm>
              <a:off x="9263475" y="4486968"/>
              <a:ext cx="60361" cy="60321"/>
              <a:chOff x="8532669" y="4264548"/>
              <a:chExt cx="62876" cy="62834"/>
            </a:xfrm>
          </p:grpSpPr>
          <p:sp>
            <p:nvSpPr>
              <p:cNvPr id="10970" name="Freeform 15303">
                <a:extLst>
                  <a:ext uri="{FF2B5EF4-FFF2-40B4-BE49-F238E27FC236}">
                    <a16:creationId xmlns:a16="http://schemas.microsoft.com/office/drawing/2014/main" id="{37F99463-1F35-4315-6CE6-C19E935FC8EF}"/>
                  </a:ext>
                </a:extLst>
              </p:cNvPr>
              <p:cNvSpPr/>
              <p:nvPr/>
            </p:nvSpPr>
            <p:spPr>
              <a:xfrm>
                <a:off x="8564043" y="426454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1" name="Freeform 15304">
                <a:extLst>
                  <a:ext uri="{FF2B5EF4-FFF2-40B4-BE49-F238E27FC236}">
                    <a16:creationId xmlns:a16="http://schemas.microsoft.com/office/drawing/2014/main" id="{63A99A27-9388-BEF9-5F0C-041087129FF8}"/>
                  </a:ext>
                </a:extLst>
              </p:cNvPr>
              <p:cNvSpPr/>
              <p:nvPr/>
            </p:nvSpPr>
            <p:spPr>
              <a:xfrm>
                <a:off x="8532669" y="429590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19" name="Graphic 10815">
              <a:extLst>
                <a:ext uri="{FF2B5EF4-FFF2-40B4-BE49-F238E27FC236}">
                  <a16:creationId xmlns:a16="http://schemas.microsoft.com/office/drawing/2014/main" id="{C57861F7-8A59-A1CA-D425-C2E597FD7F79}"/>
                </a:ext>
              </a:extLst>
            </p:cNvPr>
            <p:cNvGrpSpPr/>
            <p:nvPr/>
          </p:nvGrpSpPr>
          <p:grpSpPr>
            <a:xfrm>
              <a:off x="9318494" y="4486972"/>
              <a:ext cx="60361" cy="60321"/>
              <a:chOff x="8589978" y="4264548"/>
              <a:chExt cx="62876" cy="62834"/>
            </a:xfrm>
          </p:grpSpPr>
          <p:sp>
            <p:nvSpPr>
              <p:cNvPr id="10968" name="Freeform 15306">
                <a:extLst>
                  <a:ext uri="{FF2B5EF4-FFF2-40B4-BE49-F238E27FC236}">
                    <a16:creationId xmlns:a16="http://schemas.microsoft.com/office/drawing/2014/main" id="{591C5C82-1EF5-75FE-4926-F49F3CA743B9}"/>
                  </a:ext>
                </a:extLst>
              </p:cNvPr>
              <p:cNvSpPr/>
              <p:nvPr/>
            </p:nvSpPr>
            <p:spPr>
              <a:xfrm>
                <a:off x="8621480" y="426454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9" name="Freeform 15307">
                <a:extLst>
                  <a:ext uri="{FF2B5EF4-FFF2-40B4-BE49-F238E27FC236}">
                    <a16:creationId xmlns:a16="http://schemas.microsoft.com/office/drawing/2014/main" id="{B111B6DD-EA93-65FA-5713-C7E845DE927D}"/>
                  </a:ext>
                </a:extLst>
              </p:cNvPr>
              <p:cNvSpPr/>
              <p:nvPr/>
            </p:nvSpPr>
            <p:spPr>
              <a:xfrm>
                <a:off x="8589978" y="4295902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20" name="Graphic 10815">
              <a:extLst>
                <a:ext uri="{FF2B5EF4-FFF2-40B4-BE49-F238E27FC236}">
                  <a16:creationId xmlns:a16="http://schemas.microsoft.com/office/drawing/2014/main" id="{CF99F3AC-F82D-79E8-AD11-26676722609D}"/>
                </a:ext>
              </a:extLst>
            </p:cNvPr>
            <p:cNvGrpSpPr/>
            <p:nvPr/>
          </p:nvGrpSpPr>
          <p:grpSpPr>
            <a:xfrm>
              <a:off x="9373632" y="4486965"/>
              <a:ext cx="60239" cy="60321"/>
              <a:chOff x="8647415" y="4264548"/>
              <a:chExt cx="62749" cy="62834"/>
            </a:xfrm>
          </p:grpSpPr>
          <p:sp>
            <p:nvSpPr>
              <p:cNvPr id="10966" name="Freeform 15309">
                <a:extLst>
                  <a:ext uri="{FF2B5EF4-FFF2-40B4-BE49-F238E27FC236}">
                    <a16:creationId xmlns:a16="http://schemas.microsoft.com/office/drawing/2014/main" id="{B367A034-A14B-3D7A-288D-E62F36E5203E}"/>
                  </a:ext>
                </a:extLst>
              </p:cNvPr>
              <p:cNvSpPr/>
              <p:nvPr/>
            </p:nvSpPr>
            <p:spPr>
              <a:xfrm>
                <a:off x="8678789" y="4264548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7" name="Freeform 15310">
                <a:extLst>
                  <a:ext uri="{FF2B5EF4-FFF2-40B4-BE49-F238E27FC236}">
                    <a16:creationId xmlns:a16="http://schemas.microsoft.com/office/drawing/2014/main" id="{A161CD45-140E-DBA4-917F-03BE005EFE68}"/>
                  </a:ext>
                </a:extLst>
              </p:cNvPr>
              <p:cNvSpPr/>
              <p:nvPr/>
            </p:nvSpPr>
            <p:spPr>
              <a:xfrm>
                <a:off x="8647415" y="4295902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21" name="Graphic 10815">
              <a:extLst>
                <a:ext uri="{FF2B5EF4-FFF2-40B4-BE49-F238E27FC236}">
                  <a16:creationId xmlns:a16="http://schemas.microsoft.com/office/drawing/2014/main" id="{0CCC716D-3028-5F8D-0D34-B0A0C891FFEE}"/>
                </a:ext>
              </a:extLst>
            </p:cNvPr>
            <p:cNvGrpSpPr/>
            <p:nvPr/>
          </p:nvGrpSpPr>
          <p:grpSpPr>
            <a:xfrm>
              <a:off x="9522539" y="4518530"/>
              <a:ext cx="60239" cy="60321"/>
              <a:chOff x="8802518" y="4297420"/>
              <a:chExt cx="62749" cy="62834"/>
            </a:xfrm>
          </p:grpSpPr>
          <p:sp>
            <p:nvSpPr>
              <p:cNvPr id="10964" name="Freeform 15312">
                <a:extLst>
                  <a:ext uri="{FF2B5EF4-FFF2-40B4-BE49-F238E27FC236}">
                    <a16:creationId xmlns:a16="http://schemas.microsoft.com/office/drawing/2014/main" id="{748DFCF7-F91B-AB5A-1CDE-4D61A7AFC776}"/>
                  </a:ext>
                </a:extLst>
              </p:cNvPr>
              <p:cNvSpPr/>
              <p:nvPr/>
            </p:nvSpPr>
            <p:spPr>
              <a:xfrm>
                <a:off x="8833893" y="429742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5" name="Freeform 15313">
                <a:extLst>
                  <a:ext uri="{FF2B5EF4-FFF2-40B4-BE49-F238E27FC236}">
                    <a16:creationId xmlns:a16="http://schemas.microsoft.com/office/drawing/2014/main" id="{BF4F5190-8209-B670-E32D-BED1E434ACBD}"/>
                  </a:ext>
                </a:extLst>
              </p:cNvPr>
              <p:cNvSpPr/>
              <p:nvPr/>
            </p:nvSpPr>
            <p:spPr>
              <a:xfrm>
                <a:off x="8802518" y="4328900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22" name="Graphic 10815">
              <a:extLst>
                <a:ext uri="{FF2B5EF4-FFF2-40B4-BE49-F238E27FC236}">
                  <a16:creationId xmlns:a16="http://schemas.microsoft.com/office/drawing/2014/main" id="{9C3D59E8-02A7-94DB-CC64-166E3A292054}"/>
                </a:ext>
              </a:extLst>
            </p:cNvPr>
            <p:cNvGrpSpPr/>
            <p:nvPr/>
          </p:nvGrpSpPr>
          <p:grpSpPr>
            <a:xfrm>
              <a:off x="9572086" y="4518539"/>
              <a:ext cx="60361" cy="60321"/>
              <a:chOff x="8854135" y="4297420"/>
              <a:chExt cx="62876" cy="62834"/>
            </a:xfrm>
          </p:grpSpPr>
          <p:sp>
            <p:nvSpPr>
              <p:cNvPr id="10962" name="Freeform 15315">
                <a:extLst>
                  <a:ext uri="{FF2B5EF4-FFF2-40B4-BE49-F238E27FC236}">
                    <a16:creationId xmlns:a16="http://schemas.microsoft.com/office/drawing/2014/main" id="{152977BB-EB34-755E-ED64-6EA1BB4A22C8}"/>
                  </a:ext>
                </a:extLst>
              </p:cNvPr>
              <p:cNvSpPr/>
              <p:nvPr/>
            </p:nvSpPr>
            <p:spPr>
              <a:xfrm>
                <a:off x="8885636" y="4297420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3" name="Freeform 15316">
                <a:extLst>
                  <a:ext uri="{FF2B5EF4-FFF2-40B4-BE49-F238E27FC236}">
                    <a16:creationId xmlns:a16="http://schemas.microsoft.com/office/drawing/2014/main" id="{101F07A3-2FC3-A760-C2EF-4A044450B9A3}"/>
                  </a:ext>
                </a:extLst>
              </p:cNvPr>
              <p:cNvSpPr/>
              <p:nvPr/>
            </p:nvSpPr>
            <p:spPr>
              <a:xfrm>
                <a:off x="8854135" y="4328900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23" name="Graphic 10815">
              <a:extLst>
                <a:ext uri="{FF2B5EF4-FFF2-40B4-BE49-F238E27FC236}">
                  <a16:creationId xmlns:a16="http://schemas.microsoft.com/office/drawing/2014/main" id="{E362E8DC-65E1-5789-38FB-EA1D8A40A591}"/>
                </a:ext>
              </a:extLst>
            </p:cNvPr>
            <p:cNvGrpSpPr/>
            <p:nvPr/>
          </p:nvGrpSpPr>
          <p:grpSpPr>
            <a:xfrm>
              <a:off x="9685894" y="4529362"/>
              <a:ext cx="60239" cy="60321"/>
              <a:chOff x="8972676" y="4308672"/>
              <a:chExt cx="62749" cy="62834"/>
            </a:xfrm>
          </p:grpSpPr>
          <p:sp>
            <p:nvSpPr>
              <p:cNvPr id="10960" name="Freeform 15318">
                <a:extLst>
                  <a:ext uri="{FF2B5EF4-FFF2-40B4-BE49-F238E27FC236}">
                    <a16:creationId xmlns:a16="http://schemas.microsoft.com/office/drawing/2014/main" id="{C6C1172B-C022-DD92-4DCD-DAC8136EE210}"/>
                  </a:ext>
                </a:extLst>
              </p:cNvPr>
              <p:cNvSpPr/>
              <p:nvPr/>
            </p:nvSpPr>
            <p:spPr>
              <a:xfrm>
                <a:off x="9004051" y="4308672"/>
                <a:ext cx="12651" cy="62834"/>
              </a:xfrm>
              <a:custGeom>
                <a:avLst/>
                <a:gdLst>
                  <a:gd name="connsiteX0" fmla="*/ 0 w 12651"/>
                  <a:gd name="connsiteY0" fmla="*/ 0 h 62834"/>
                  <a:gd name="connsiteX1" fmla="*/ 0 w 12651"/>
                  <a:gd name="connsiteY1" fmla="*/ 62835 h 6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834">
                    <a:moveTo>
                      <a:pt x="0" y="0"/>
                    </a:moveTo>
                    <a:lnTo>
                      <a:pt x="0" y="62835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1" name="Freeform 15319">
                <a:extLst>
                  <a:ext uri="{FF2B5EF4-FFF2-40B4-BE49-F238E27FC236}">
                    <a16:creationId xmlns:a16="http://schemas.microsoft.com/office/drawing/2014/main" id="{9B87833D-6042-6680-6B66-877C5A8DB217}"/>
                  </a:ext>
                </a:extLst>
              </p:cNvPr>
              <p:cNvSpPr/>
              <p:nvPr/>
            </p:nvSpPr>
            <p:spPr>
              <a:xfrm>
                <a:off x="8972676" y="4340152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24" name="Graphic 10815">
              <a:extLst>
                <a:ext uri="{FF2B5EF4-FFF2-40B4-BE49-F238E27FC236}">
                  <a16:creationId xmlns:a16="http://schemas.microsoft.com/office/drawing/2014/main" id="{D16893DF-5CD0-E22E-687F-3624501F7D93}"/>
                </a:ext>
              </a:extLst>
            </p:cNvPr>
            <p:cNvGrpSpPr/>
            <p:nvPr/>
          </p:nvGrpSpPr>
          <p:grpSpPr>
            <a:xfrm>
              <a:off x="9913291" y="4542930"/>
              <a:ext cx="60361" cy="60200"/>
              <a:chOff x="9209505" y="4322832"/>
              <a:chExt cx="62876" cy="62708"/>
            </a:xfrm>
          </p:grpSpPr>
          <p:sp>
            <p:nvSpPr>
              <p:cNvPr id="10958" name="Freeform 15321">
                <a:extLst>
                  <a:ext uri="{FF2B5EF4-FFF2-40B4-BE49-F238E27FC236}">
                    <a16:creationId xmlns:a16="http://schemas.microsoft.com/office/drawing/2014/main" id="{DABA44FE-214D-5F83-05DF-666C542CD71A}"/>
                  </a:ext>
                </a:extLst>
              </p:cNvPr>
              <p:cNvSpPr/>
              <p:nvPr/>
            </p:nvSpPr>
            <p:spPr>
              <a:xfrm>
                <a:off x="9240880" y="432283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59" name="Freeform 15322">
                <a:extLst>
                  <a:ext uri="{FF2B5EF4-FFF2-40B4-BE49-F238E27FC236}">
                    <a16:creationId xmlns:a16="http://schemas.microsoft.com/office/drawing/2014/main" id="{EF7A88CD-4706-4246-5C63-D80B8E2FA43E}"/>
                  </a:ext>
                </a:extLst>
              </p:cNvPr>
              <p:cNvSpPr/>
              <p:nvPr/>
            </p:nvSpPr>
            <p:spPr>
              <a:xfrm>
                <a:off x="9209505" y="4354186"/>
                <a:ext cx="62876" cy="12642"/>
              </a:xfrm>
              <a:custGeom>
                <a:avLst/>
                <a:gdLst>
                  <a:gd name="connsiteX0" fmla="*/ 0 w 62876"/>
                  <a:gd name="connsiteY0" fmla="*/ 0 h 12642"/>
                  <a:gd name="connsiteX1" fmla="*/ 62876 w 62876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876" h="12642">
                    <a:moveTo>
                      <a:pt x="0" y="0"/>
                    </a:moveTo>
                    <a:lnTo>
                      <a:pt x="62876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25" name="Graphic 10815">
              <a:extLst>
                <a:ext uri="{FF2B5EF4-FFF2-40B4-BE49-F238E27FC236}">
                  <a16:creationId xmlns:a16="http://schemas.microsoft.com/office/drawing/2014/main" id="{B4044846-3DE7-925D-E561-8EAD86CABFAA}"/>
                </a:ext>
              </a:extLst>
            </p:cNvPr>
            <p:cNvGrpSpPr/>
            <p:nvPr/>
          </p:nvGrpSpPr>
          <p:grpSpPr>
            <a:xfrm>
              <a:off x="9921506" y="4542949"/>
              <a:ext cx="60240" cy="60200"/>
              <a:chOff x="9217982" y="4322832"/>
              <a:chExt cx="62749" cy="62708"/>
            </a:xfrm>
          </p:grpSpPr>
          <p:sp>
            <p:nvSpPr>
              <p:cNvPr id="10956" name="Freeform 15324">
                <a:extLst>
                  <a:ext uri="{FF2B5EF4-FFF2-40B4-BE49-F238E27FC236}">
                    <a16:creationId xmlns:a16="http://schemas.microsoft.com/office/drawing/2014/main" id="{9A59BF75-FE1B-737F-9F13-45330D69737F}"/>
                  </a:ext>
                </a:extLst>
              </p:cNvPr>
              <p:cNvSpPr/>
              <p:nvPr/>
            </p:nvSpPr>
            <p:spPr>
              <a:xfrm>
                <a:off x="9249357" y="432283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57" name="Freeform 15325">
                <a:extLst>
                  <a:ext uri="{FF2B5EF4-FFF2-40B4-BE49-F238E27FC236}">
                    <a16:creationId xmlns:a16="http://schemas.microsoft.com/office/drawing/2014/main" id="{9CE8AC50-A74E-5CF5-06F5-C46BD149E7B5}"/>
                  </a:ext>
                </a:extLst>
              </p:cNvPr>
              <p:cNvSpPr/>
              <p:nvPr/>
            </p:nvSpPr>
            <p:spPr>
              <a:xfrm>
                <a:off x="9217982" y="435418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26" name="Graphic 10815">
              <a:extLst>
                <a:ext uri="{FF2B5EF4-FFF2-40B4-BE49-F238E27FC236}">
                  <a16:creationId xmlns:a16="http://schemas.microsoft.com/office/drawing/2014/main" id="{C1ECF86B-BF72-7649-DB0E-FD515239B427}"/>
                </a:ext>
              </a:extLst>
            </p:cNvPr>
            <p:cNvGrpSpPr/>
            <p:nvPr/>
          </p:nvGrpSpPr>
          <p:grpSpPr>
            <a:xfrm>
              <a:off x="9929629" y="4542956"/>
              <a:ext cx="60240" cy="60200"/>
              <a:chOff x="9226458" y="4322832"/>
              <a:chExt cx="62749" cy="62708"/>
            </a:xfrm>
          </p:grpSpPr>
          <p:sp>
            <p:nvSpPr>
              <p:cNvPr id="10954" name="Freeform 15327">
                <a:extLst>
                  <a:ext uri="{FF2B5EF4-FFF2-40B4-BE49-F238E27FC236}">
                    <a16:creationId xmlns:a16="http://schemas.microsoft.com/office/drawing/2014/main" id="{7C7E174C-DE8D-2A52-B8CC-7C85B8285EC0}"/>
                  </a:ext>
                </a:extLst>
              </p:cNvPr>
              <p:cNvSpPr/>
              <p:nvPr/>
            </p:nvSpPr>
            <p:spPr>
              <a:xfrm>
                <a:off x="9257833" y="432283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55" name="Freeform 15328">
                <a:extLst>
                  <a:ext uri="{FF2B5EF4-FFF2-40B4-BE49-F238E27FC236}">
                    <a16:creationId xmlns:a16="http://schemas.microsoft.com/office/drawing/2014/main" id="{74FD6D4D-E4B3-D0B5-151E-22E556F200F9}"/>
                  </a:ext>
                </a:extLst>
              </p:cNvPr>
              <p:cNvSpPr/>
              <p:nvPr/>
            </p:nvSpPr>
            <p:spPr>
              <a:xfrm>
                <a:off x="9226458" y="435418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50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50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27" name="Graphic 10815">
              <a:extLst>
                <a:ext uri="{FF2B5EF4-FFF2-40B4-BE49-F238E27FC236}">
                  <a16:creationId xmlns:a16="http://schemas.microsoft.com/office/drawing/2014/main" id="{E0DB549E-4FD1-CA2C-018A-BA97A32B09A3}"/>
                </a:ext>
              </a:extLst>
            </p:cNvPr>
            <p:cNvGrpSpPr/>
            <p:nvPr/>
          </p:nvGrpSpPr>
          <p:grpSpPr>
            <a:xfrm>
              <a:off x="9937718" y="4542946"/>
              <a:ext cx="60240" cy="60200"/>
              <a:chOff x="9234934" y="4322832"/>
              <a:chExt cx="62749" cy="62708"/>
            </a:xfrm>
          </p:grpSpPr>
          <p:sp>
            <p:nvSpPr>
              <p:cNvPr id="10952" name="Freeform 15330">
                <a:extLst>
                  <a:ext uri="{FF2B5EF4-FFF2-40B4-BE49-F238E27FC236}">
                    <a16:creationId xmlns:a16="http://schemas.microsoft.com/office/drawing/2014/main" id="{19B4AF5F-D3DD-792F-3835-30D3EC5DC31B}"/>
                  </a:ext>
                </a:extLst>
              </p:cNvPr>
              <p:cNvSpPr/>
              <p:nvPr/>
            </p:nvSpPr>
            <p:spPr>
              <a:xfrm>
                <a:off x="9266309" y="4322832"/>
                <a:ext cx="12651" cy="62708"/>
              </a:xfrm>
              <a:custGeom>
                <a:avLst/>
                <a:gdLst>
                  <a:gd name="connsiteX0" fmla="*/ 0 w 12651"/>
                  <a:gd name="connsiteY0" fmla="*/ 0 h 62708"/>
                  <a:gd name="connsiteX1" fmla="*/ 0 w 12651"/>
                  <a:gd name="connsiteY1" fmla="*/ 62708 h 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51" h="62708">
                    <a:moveTo>
                      <a:pt x="0" y="0"/>
                    </a:moveTo>
                    <a:lnTo>
                      <a:pt x="0" y="62708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53" name="Freeform 15331">
                <a:extLst>
                  <a:ext uri="{FF2B5EF4-FFF2-40B4-BE49-F238E27FC236}">
                    <a16:creationId xmlns:a16="http://schemas.microsoft.com/office/drawing/2014/main" id="{5C077451-D470-FFA2-EDB8-69C4B3AFAEB3}"/>
                  </a:ext>
                </a:extLst>
              </p:cNvPr>
              <p:cNvSpPr/>
              <p:nvPr/>
            </p:nvSpPr>
            <p:spPr>
              <a:xfrm>
                <a:off x="9234934" y="4354186"/>
                <a:ext cx="62749" cy="12642"/>
              </a:xfrm>
              <a:custGeom>
                <a:avLst/>
                <a:gdLst>
                  <a:gd name="connsiteX0" fmla="*/ 0 w 62749"/>
                  <a:gd name="connsiteY0" fmla="*/ 0 h 12642"/>
                  <a:gd name="connsiteX1" fmla="*/ 62749 w 62749"/>
                  <a:gd name="connsiteY1" fmla="*/ 0 h 1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749" h="12642">
                    <a:moveTo>
                      <a:pt x="0" y="0"/>
                    </a:moveTo>
                    <a:lnTo>
                      <a:pt x="62749" y="0"/>
                    </a:lnTo>
                  </a:path>
                </a:pathLst>
              </a:custGeom>
              <a:ln w="9486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928" name="TextBox 10927">
              <a:extLst>
                <a:ext uri="{FF2B5EF4-FFF2-40B4-BE49-F238E27FC236}">
                  <a16:creationId xmlns:a16="http://schemas.microsoft.com/office/drawing/2014/main" id="{004F8D1F-1EFB-31B7-87D1-6BA7815C86B6}"/>
                </a:ext>
              </a:extLst>
            </p:cNvPr>
            <p:cNvSpPr txBox="1"/>
            <p:nvPr/>
          </p:nvSpPr>
          <p:spPr>
            <a:xfrm>
              <a:off x="7408728" y="4226330"/>
              <a:ext cx="806631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175">
                <a:lnSpc>
                  <a:spcPct val="95000"/>
                </a:lnSpc>
              </a:pPr>
              <a:r>
                <a:rPr lang="en-US" sz="1000" dirty="0"/>
                <a:t>Matched</a:t>
              </a:r>
            </a:p>
            <a:p>
              <a:pPr marL="3175">
                <a:lnSpc>
                  <a:spcPct val="95000"/>
                </a:lnSpc>
              </a:pPr>
              <a:r>
                <a:rPr lang="en-US" sz="1000" dirty="0"/>
                <a:t>Unmatched</a:t>
              </a:r>
            </a:p>
            <a:p>
              <a:pPr marL="3175">
                <a:lnSpc>
                  <a:spcPct val="95000"/>
                </a:lnSpc>
              </a:pPr>
              <a:r>
                <a:rPr lang="en-US" sz="1000" dirty="0"/>
                <a:t>No marker</a:t>
              </a:r>
            </a:p>
          </p:txBody>
        </p:sp>
        <p:sp>
          <p:nvSpPr>
            <p:cNvPr id="10929" name="TextBox 10928">
              <a:extLst>
                <a:ext uri="{FF2B5EF4-FFF2-40B4-BE49-F238E27FC236}">
                  <a16:creationId xmlns:a16="http://schemas.microsoft.com/office/drawing/2014/main" id="{8E7CAC9C-FD44-B185-C731-498896C65705}"/>
                </a:ext>
              </a:extLst>
            </p:cNvPr>
            <p:cNvSpPr txBox="1"/>
            <p:nvPr/>
          </p:nvSpPr>
          <p:spPr>
            <a:xfrm>
              <a:off x="6650037" y="2542045"/>
              <a:ext cx="366562" cy="228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100</a:t>
              </a:r>
            </a:p>
          </p:txBody>
        </p:sp>
        <p:sp>
          <p:nvSpPr>
            <p:cNvPr id="10930" name="TextBox 10929">
              <a:extLst>
                <a:ext uri="{FF2B5EF4-FFF2-40B4-BE49-F238E27FC236}">
                  <a16:creationId xmlns:a16="http://schemas.microsoft.com/office/drawing/2014/main" id="{10A7542A-6E79-B5E3-1C1E-C2E09B0F4F89}"/>
                </a:ext>
              </a:extLst>
            </p:cNvPr>
            <p:cNvSpPr txBox="1"/>
            <p:nvPr/>
          </p:nvSpPr>
          <p:spPr>
            <a:xfrm>
              <a:off x="6713131" y="2962117"/>
              <a:ext cx="303468" cy="228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80</a:t>
              </a:r>
            </a:p>
          </p:txBody>
        </p:sp>
        <p:sp>
          <p:nvSpPr>
            <p:cNvPr id="10931" name="TextBox 10930">
              <a:extLst>
                <a:ext uri="{FF2B5EF4-FFF2-40B4-BE49-F238E27FC236}">
                  <a16:creationId xmlns:a16="http://schemas.microsoft.com/office/drawing/2014/main" id="{D82ABD6E-3C55-D893-442A-AB15750006C6}"/>
                </a:ext>
              </a:extLst>
            </p:cNvPr>
            <p:cNvSpPr txBox="1"/>
            <p:nvPr/>
          </p:nvSpPr>
          <p:spPr>
            <a:xfrm>
              <a:off x="6713131" y="3371681"/>
              <a:ext cx="303468" cy="228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60</a:t>
              </a:r>
            </a:p>
          </p:txBody>
        </p:sp>
        <p:sp>
          <p:nvSpPr>
            <p:cNvPr id="10932" name="TextBox 10931">
              <a:extLst>
                <a:ext uri="{FF2B5EF4-FFF2-40B4-BE49-F238E27FC236}">
                  <a16:creationId xmlns:a16="http://schemas.microsoft.com/office/drawing/2014/main" id="{737CAA95-20FC-B1AD-EBE2-E6BB22D61C53}"/>
                </a:ext>
              </a:extLst>
            </p:cNvPr>
            <p:cNvSpPr txBox="1"/>
            <p:nvPr/>
          </p:nvSpPr>
          <p:spPr>
            <a:xfrm>
              <a:off x="6713131" y="3792685"/>
              <a:ext cx="303468" cy="228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40</a:t>
              </a:r>
            </a:p>
          </p:txBody>
        </p:sp>
        <p:sp>
          <p:nvSpPr>
            <p:cNvPr id="10933" name="TextBox 10932">
              <a:extLst>
                <a:ext uri="{FF2B5EF4-FFF2-40B4-BE49-F238E27FC236}">
                  <a16:creationId xmlns:a16="http://schemas.microsoft.com/office/drawing/2014/main" id="{B523420F-0961-93B1-9864-ED5A5B244166}"/>
                </a:ext>
              </a:extLst>
            </p:cNvPr>
            <p:cNvSpPr txBox="1"/>
            <p:nvPr/>
          </p:nvSpPr>
          <p:spPr>
            <a:xfrm>
              <a:off x="6713131" y="4206443"/>
              <a:ext cx="303468" cy="228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20</a:t>
              </a:r>
            </a:p>
          </p:txBody>
        </p:sp>
        <p:sp>
          <p:nvSpPr>
            <p:cNvPr id="10934" name="TextBox 10933">
              <a:extLst>
                <a:ext uri="{FF2B5EF4-FFF2-40B4-BE49-F238E27FC236}">
                  <a16:creationId xmlns:a16="http://schemas.microsoft.com/office/drawing/2014/main" id="{7FE79D39-92D1-6ECF-AACA-D5F4E6E071AD}"/>
                </a:ext>
              </a:extLst>
            </p:cNvPr>
            <p:cNvSpPr txBox="1"/>
            <p:nvPr/>
          </p:nvSpPr>
          <p:spPr>
            <a:xfrm>
              <a:off x="6776225" y="4637429"/>
              <a:ext cx="240373" cy="228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0</a:t>
              </a:r>
            </a:p>
          </p:txBody>
        </p:sp>
        <p:sp>
          <p:nvSpPr>
            <p:cNvPr id="10935" name="TextBox 10934">
              <a:extLst>
                <a:ext uri="{FF2B5EF4-FFF2-40B4-BE49-F238E27FC236}">
                  <a16:creationId xmlns:a16="http://schemas.microsoft.com/office/drawing/2014/main" id="{5418C86B-14C0-E835-6AC6-A7E7C37C1D97}"/>
                </a:ext>
              </a:extLst>
            </p:cNvPr>
            <p:cNvSpPr txBox="1"/>
            <p:nvPr/>
          </p:nvSpPr>
          <p:spPr>
            <a:xfrm rot="16200000">
              <a:off x="5554648" y="3543682"/>
              <a:ext cx="2116911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b="1">
                  <a:solidFill>
                    <a:srgbClr val="00A2ED"/>
                  </a:solidFill>
                </a:rPr>
                <a:t>OS, %</a:t>
              </a:r>
              <a:endParaRPr lang="en-US" sz="1400" b="1" dirty="0">
                <a:solidFill>
                  <a:srgbClr val="00A2ED"/>
                </a:solidFill>
              </a:endParaRPr>
            </a:p>
          </p:txBody>
        </p:sp>
        <p:sp>
          <p:nvSpPr>
            <p:cNvPr id="10936" name="Freeform 15363">
              <a:extLst>
                <a:ext uri="{FF2B5EF4-FFF2-40B4-BE49-F238E27FC236}">
                  <a16:creationId xmlns:a16="http://schemas.microsoft.com/office/drawing/2014/main" id="{92734344-0277-F754-4194-B075DFBA72AE}"/>
                </a:ext>
              </a:extLst>
            </p:cNvPr>
            <p:cNvSpPr/>
            <p:nvPr/>
          </p:nvSpPr>
          <p:spPr>
            <a:xfrm>
              <a:off x="7149365" y="4345307"/>
              <a:ext cx="284316" cy="12136"/>
            </a:xfrm>
            <a:custGeom>
              <a:avLst/>
              <a:gdLst>
                <a:gd name="connsiteX0" fmla="*/ 296164 w 296163"/>
                <a:gd name="connsiteY0" fmla="*/ 0 h 12642"/>
                <a:gd name="connsiteX1" fmla="*/ 0 w 296163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163" h="12642">
                  <a:moveTo>
                    <a:pt x="296164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bg1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37" name="Freeform 15364">
              <a:extLst>
                <a:ext uri="{FF2B5EF4-FFF2-40B4-BE49-F238E27FC236}">
                  <a16:creationId xmlns:a16="http://schemas.microsoft.com/office/drawing/2014/main" id="{1B9A19E2-6683-9ECE-7D6A-498CA6317F83}"/>
                </a:ext>
              </a:extLst>
            </p:cNvPr>
            <p:cNvSpPr/>
            <p:nvPr/>
          </p:nvSpPr>
          <p:spPr>
            <a:xfrm>
              <a:off x="7149365" y="4476632"/>
              <a:ext cx="284316" cy="12136"/>
            </a:xfrm>
            <a:custGeom>
              <a:avLst/>
              <a:gdLst>
                <a:gd name="connsiteX0" fmla="*/ 296164 w 296163"/>
                <a:gd name="connsiteY0" fmla="*/ 0 h 12642"/>
                <a:gd name="connsiteX1" fmla="*/ 0 w 296163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163" h="12642">
                  <a:moveTo>
                    <a:pt x="296164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A2E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38" name="Freeform 15365">
              <a:extLst>
                <a:ext uri="{FF2B5EF4-FFF2-40B4-BE49-F238E27FC236}">
                  <a16:creationId xmlns:a16="http://schemas.microsoft.com/office/drawing/2014/main" id="{7814A7A9-6340-BBC3-2F90-26CF6944AEAF}"/>
                </a:ext>
              </a:extLst>
            </p:cNvPr>
            <p:cNvSpPr/>
            <p:nvPr/>
          </p:nvSpPr>
          <p:spPr>
            <a:xfrm>
              <a:off x="7149365" y="4612204"/>
              <a:ext cx="284316" cy="12136"/>
            </a:xfrm>
            <a:custGeom>
              <a:avLst/>
              <a:gdLst>
                <a:gd name="connsiteX0" fmla="*/ 296164 w 296163"/>
                <a:gd name="connsiteY0" fmla="*/ 0 h 12642"/>
                <a:gd name="connsiteX1" fmla="*/ 0 w 296163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163" h="12642">
                  <a:moveTo>
                    <a:pt x="296164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39" name="TextBox 10938">
              <a:extLst>
                <a:ext uri="{FF2B5EF4-FFF2-40B4-BE49-F238E27FC236}">
                  <a16:creationId xmlns:a16="http://schemas.microsoft.com/office/drawing/2014/main" id="{BA3146D8-1D8E-AB73-AF26-7974460209A7}"/>
                </a:ext>
              </a:extLst>
            </p:cNvPr>
            <p:cNvSpPr txBox="1"/>
            <p:nvPr/>
          </p:nvSpPr>
          <p:spPr>
            <a:xfrm>
              <a:off x="6917498" y="4836685"/>
              <a:ext cx="250390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0</a:t>
              </a:r>
            </a:p>
          </p:txBody>
        </p:sp>
        <p:sp>
          <p:nvSpPr>
            <p:cNvPr id="10940" name="TextBox 10939">
              <a:extLst>
                <a:ext uri="{FF2B5EF4-FFF2-40B4-BE49-F238E27FC236}">
                  <a16:creationId xmlns:a16="http://schemas.microsoft.com/office/drawing/2014/main" id="{9707E3A5-286F-AFA6-361F-75CAFA993946}"/>
                </a:ext>
              </a:extLst>
            </p:cNvPr>
            <p:cNvSpPr txBox="1"/>
            <p:nvPr/>
          </p:nvSpPr>
          <p:spPr>
            <a:xfrm>
              <a:off x="7270585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0.5</a:t>
              </a:r>
            </a:p>
          </p:txBody>
        </p:sp>
        <p:sp>
          <p:nvSpPr>
            <p:cNvPr id="10941" name="TextBox 10940">
              <a:extLst>
                <a:ext uri="{FF2B5EF4-FFF2-40B4-BE49-F238E27FC236}">
                  <a16:creationId xmlns:a16="http://schemas.microsoft.com/office/drawing/2014/main" id="{6E1C9FB7-7ADD-CB32-1669-5C6971E59A4F}"/>
                </a:ext>
              </a:extLst>
            </p:cNvPr>
            <p:cNvSpPr txBox="1"/>
            <p:nvPr/>
          </p:nvSpPr>
          <p:spPr>
            <a:xfrm>
              <a:off x="7668845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1.0</a:t>
              </a:r>
            </a:p>
          </p:txBody>
        </p:sp>
        <p:sp>
          <p:nvSpPr>
            <p:cNvPr id="10942" name="TextBox 10941">
              <a:extLst>
                <a:ext uri="{FF2B5EF4-FFF2-40B4-BE49-F238E27FC236}">
                  <a16:creationId xmlns:a16="http://schemas.microsoft.com/office/drawing/2014/main" id="{F417433B-84D9-06E3-265F-105F0733869A}"/>
                </a:ext>
              </a:extLst>
            </p:cNvPr>
            <p:cNvSpPr txBox="1"/>
            <p:nvPr/>
          </p:nvSpPr>
          <p:spPr>
            <a:xfrm>
              <a:off x="7043823" y="5042216"/>
              <a:ext cx="4019909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b="1" dirty="0">
                  <a:solidFill>
                    <a:srgbClr val="00A2ED"/>
                  </a:solidFill>
                </a:rPr>
                <a:t>Time since diagnosis of advanced disease, y</a:t>
              </a:r>
            </a:p>
          </p:txBody>
        </p:sp>
        <p:sp>
          <p:nvSpPr>
            <p:cNvPr id="10943" name="TextBox 10942">
              <a:extLst>
                <a:ext uri="{FF2B5EF4-FFF2-40B4-BE49-F238E27FC236}">
                  <a16:creationId xmlns:a16="http://schemas.microsoft.com/office/drawing/2014/main" id="{8F159573-8E42-8F6E-0DBE-F964DF8ED2F2}"/>
                </a:ext>
              </a:extLst>
            </p:cNvPr>
            <p:cNvSpPr txBox="1"/>
            <p:nvPr/>
          </p:nvSpPr>
          <p:spPr>
            <a:xfrm>
              <a:off x="8071901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1.5</a:t>
              </a:r>
            </a:p>
          </p:txBody>
        </p:sp>
        <p:sp>
          <p:nvSpPr>
            <p:cNvPr id="10944" name="TextBox 10943">
              <a:extLst>
                <a:ext uri="{FF2B5EF4-FFF2-40B4-BE49-F238E27FC236}">
                  <a16:creationId xmlns:a16="http://schemas.microsoft.com/office/drawing/2014/main" id="{071F8F40-4F8F-F704-6C4B-2000DBBA9B8B}"/>
                </a:ext>
              </a:extLst>
            </p:cNvPr>
            <p:cNvSpPr txBox="1"/>
            <p:nvPr/>
          </p:nvSpPr>
          <p:spPr>
            <a:xfrm>
              <a:off x="8474680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2.0</a:t>
              </a:r>
            </a:p>
          </p:txBody>
        </p:sp>
        <p:sp>
          <p:nvSpPr>
            <p:cNvPr id="10945" name="TextBox 10944">
              <a:extLst>
                <a:ext uri="{FF2B5EF4-FFF2-40B4-BE49-F238E27FC236}">
                  <a16:creationId xmlns:a16="http://schemas.microsoft.com/office/drawing/2014/main" id="{31633139-F32C-8586-E767-246143F65BD2}"/>
                </a:ext>
              </a:extLst>
            </p:cNvPr>
            <p:cNvSpPr txBox="1"/>
            <p:nvPr/>
          </p:nvSpPr>
          <p:spPr>
            <a:xfrm>
              <a:off x="8872940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2.5</a:t>
              </a:r>
            </a:p>
          </p:txBody>
        </p:sp>
        <p:sp>
          <p:nvSpPr>
            <p:cNvPr id="10946" name="TextBox 10945">
              <a:extLst>
                <a:ext uri="{FF2B5EF4-FFF2-40B4-BE49-F238E27FC236}">
                  <a16:creationId xmlns:a16="http://schemas.microsoft.com/office/drawing/2014/main" id="{E725395C-8D5D-8F76-3F8F-CDF87FA9498D}"/>
                </a:ext>
              </a:extLst>
            </p:cNvPr>
            <p:cNvSpPr txBox="1"/>
            <p:nvPr/>
          </p:nvSpPr>
          <p:spPr>
            <a:xfrm>
              <a:off x="9272113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3.0</a:t>
              </a:r>
            </a:p>
          </p:txBody>
        </p:sp>
        <p:sp>
          <p:nvSpPr>
            <p:cNvPr id="10947" name="TextBox 10946">
              <a:extLst>
                <a:ext uri="{FF2B5EF4-FFF2-40B4-BE49-F238E27FC236}">
                  <a16:creationId xmlns:a16="http://schemas.microsoft.com/office/drawing/2014/main" id="{05F787FB-19A2-CFC1-E075-78394148B574}"/>
                </a:ext>
              </a:extLst>
            </p:cNvPr>
            <p:cNvSpPr txBox="1"/>
            <p:nvPr/>
          </p:nvSpPr>
          <p:spPr>
            <a:xfrm>
              <a:off x="9674891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3.5</a:t>
              </a:r>
            </a:p>
          </p:txBody>
        </p:sp>
        <p:sp>
          <p:nvSpPr>
            <p:cNvPr id="10948" name="TextBox 10947">
              <a:extLst>
                <a:ext uri="{FF2B5EF4-FFF2-40B4-BE49-F238E27FC236}">
                  <a16:creationId xmlns:a16="http://schemas.microsoft.com/office/drawing/2014/main" id="{3B094946-8A8E-60D6-5219-A949F54BD51A}"/>
                </a:ext>
              </a:extLst>
            </p:cNvPr>
            <p:cNvSpPr txBox="1"/>
            <p:nvPr/>
          </p:nvSpPr>
          <p:spPr>
            <a:xfrm>
              <a:off x="10073150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4.0</a:t>
              </a:r>
            </a:p>
          </p:txBody>
        </p:sp>
        <p:sp>
          <p:nvSpPr>
            <p:cNvPr id="10949" name="TextBox 10948">
              <a:extLst>
                <a:ext uri="{FF2B5EF4-FFF2-40B4-BE49-F238E27FC236}">
                  <a16:creationId xmlns:a16="http://schemas.microsoft.com/office/drawing/2014/main" id="{A5E3C9EA-0075-8ADD-FA0D-C3923B1AF532}"/>
                </a:ext>
              </a:extLst>
            </p:cNvPr>
            <p:cNvSpPr txBox="1"/>
            <p:nvPr/>
          </p:nvSpPr>
          <p:spPr>
            <a:xfrm>
              <a:off x="10476207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4.5</a:t>
              </a:r>
            </a:p>
          </p:txBody>
        </p:sp>
        <p:sp>
          <p:nvSpPr>
            <p:cNvPr id="10950" name="TextBox 10949">
              <a:extLst>
                <a:ext uri="{FF2B5EF4-FFF2-40B4-BE49-F238E27FC236}">
                  <a16:creationId xmlns:a16="http://schemas.microsoft.com/office/drawing/2014/main" id="{55738EF0-234D-17DE-FF56-AE6988D9E01D}"/>
                </a:ext>
              </a:extLst>
            </p:cNvPr>
            <p:cNvSpPr txBox="1"/>
            <p:nvPr/>
          </p:nvSpPr>
          <p:spPr>
            <a:xfrm>
              <a:off x="10878986" y="4836685"/>
              <a:ext cx="349775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/>
                <a:t>5.0</a:t>
              </a:r>
            </a:p>
          </p:txBody>
        </p:sp>
        <p:sp>
          <p:nvSpPr>
            <p:cNvPr id="10951" name="TextBox 10950">
              <a:extLst>
                <a:ext uri="{FF2B5EF4-FFF2-40B4-BE49-F238E27FC236}">
                  <a16:creationId xmlns:a16="http://schemas.microsoft.com/office/drawing/2014/main" id="{3515C286-D91C-2CF8-7A60-1D0251EA6A59}"/>
                </a:ext>
              </a:extLst>
            </p:cNvPr>
            <p:cNvSpPr txBox="1"/>
            <p:nvPr/>
          </p:nvSpPr>
          <p:spPr>
            <a:xfrm>
              <a:off x="8531348" y="2497988"/>
              <a:ext cx="2773516" cy="3554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3175" algn="r">
                <a:lnSpc>
                  <a:spcPct val="95000"/>
                </a:lnSpc>
                <a:spcBef>
                  <a:spcPts val="300"/>
                </a:spcBef>
              </a:pPr>
              <a:r>
                <a:rPr lang="en-US" sz="900" b="1" dirty="0"/>
                <a:t>Matched therapy group vs unmatched therapy group</a:t>
              </a:r>
              <a:br>
                <a:rPr lang="en-US" sz="900" b="1" dirty="0"/>
              </a:br>
              <a:r>
                <a:rPr lang="en-US" sz="900" dirty="0"/>
                <a:t>HR=0.42 (95% CI, 0.26-0.68); </a:t>
              </a:r>
              <a:r>
                <a:rPr lang="en-US" sz="900" i="1" dirty="0"/>
                <a:t>P</a:t>
              </a:r>
              <a:r>
                <a:rPr lang="en-US" sz="900" dirty="0"/>
                <a:t>=.0004</a:t>
              </a:r>
            </a:p>
          </p:txBody>
        </p:sp>
      </p:grpSp>
      <p:sp>
        <p:nvSpPr>
          <p:cNvPr id="21" name="Freeform 10835">
            <a:extLst>
              <a:ext uri="{FF2B5EF4-FFF2-40B4-BE49-F238E27FC236}">
                <a16:creationId xmlns:a16="http://schemas.microsoft.com/office/drawing/2014/main" id="{0CF40853-A7C0-ABAC-5A74-A9A650B8F32A}"/>
              </a:ext>
            </a:extLst>
          </p:cNvPr>
          <p:cNvSpPr/>
          <p:nvPr/>
        </p:nvSpPr>
        <p:spPr>
          <a:xfrm>
            <a:off x="1369788" y="2657153"/>
            <a:ext cx="4010193" cy="2097538"/>
          </a:xfrm>
          <a:custGeom>
            <a:avLst/>
            <a:gdLst>
              <a:gd name="connsiteX0" fmla="*/ 0 w 4177285"/>
              <a:gd name="connsiteY0" fmla="*/ 0 h 2184933"/>
              <a:gd name="connsiteX1" fmla="*/ 0 w 4177285"/>
              <a:gd name="connsiteY1" fmla="*/ 2184934 h 2184933"/>
              <a:gd name="connsiteX2" fmla="*/ 4177286 w 4177285"/>
              <a:gd name="connsiteY2" fmla="*/ 2184934 h 218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7285" h="2184933">
                <a:moveTo>
                  <a:pt x="0" y="0"/>
                </a:moveTo>
                <a:lnTo>
                  <a:pt x="0" y="2184934"/>
                </a:lnTo>
                <a:lnTo>
                  <a:pt x="4177286" y="2184934"/>
                </a:lnTo>
              </a:path>
            </a:pathLst>
          </a:custGeom>
          <a:noFill/>
          <a:ln w="1264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731" name="Freeform 10837">
            <a:extLst>
              <a:ext uri="{FF2B5EF4-FFF2-40B4-BE49-F238E27FC236}">
                <a16:creationId xmlns:a16="http://schemas.microsoft.com/office/drawing/2014/main" id="{B5692172-DE94-D43A-55B7-572027D2B2BA}"/>
              </a:ext>
            </a:extLst>
          </p:cNvPr>
          <p:cNvSpPr/>
          <p:nvPr/>
        </p:nvSpPr>
        <p:spPr>
          <a:xfrm>
            <a:off x="1294976" y="4754571"/>
            <a:ext cx="74935" cy="12136"/>
          </a:xfrm>
          <a:custGeom>
            <a:avLst/>
            <a:gdLst>
              <a:gd name="connsiteX0" fmla="*/ 78058 w 78057"/>
              <a:gd name="connsiteY0" fmla="*/ 0 h 12642"/>
              <a:gd name="connsiteX1" fmla="*/ 0 w 78057"/>
              <a:gd name="connsiteY1" fmla="*/ 0 h 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57" h="12642">
                <a:moveTo>
                  <a:pt x="78058" y="0"/>
                </a:moveTo>
                <a:lnTo>
                  <a:pt x="0" y="0"/>
                </a:lnTo>
              </a:path>
            </a:pathLst>
          </a:custGeom>
          <a:ln w="1264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aphic 10815">
            <a:extLst>
              <a:ext uri="{FF2B5EF4-FFF2-40B4-BE49-F238E27FC236}">
                <a16:creationId xmlns:a16="http://schemas.microsoft.com/office/drawing/2014/main" id="{4FEC7E93-7E09-3E94-9003-D364F67DDBE3}"/>
              </a:ext>
            </a:extLst>
          </p:cNvPr>
          <p:cNvGrpSpPr/>
          <p:nvPr/>
        </p:nvGrpSpPr>
        <p:grpSpPr>
          <a:xfrm>
            <a:off x="1369789" y="4757484"/>
            <a:ext cx="4019059" cy="79255"/>
            <a:chOff x="6221429" y="4546357"/>
            <a:chExt cx="4186520" cy="82557"/>
          </a:xfrm>
        </p:grpSpPr>
        <p:sp>
          <p:nvSpPr>
            <p:cNvPr id="12720" name="Freeform 10844">
              <a:extLst>
                <a:ext uri="{FF2B5EF4-FFF2-40B4-BE49-F238E27FC236}">
                  <a16:creationId xmlns:a16="http://schemas.microsoft.com/office/drawing/2014/main" id="{93B0339B-97CD-431A-D4A8-9B3BBB588290}"/>
                </a:ext>
              </a:extLst>
            </p:cNvPr>
            <p:cNvSpPr/>
            <p:nvPr/>
          </p:nvSpPr>
          <p:spPr>
            <a:xfrm>
              <a:off x="6221429" y="4546357"/>
              <a:ext cx="12651" cy="8255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21" name="Freeform 10845">
              <a:extLst>
                <a:ext uri="{FF2B5EF4-FFF2-40B4-BE49-F238E27FC236}">
                  <a16:creationId xmlns:a16="http://schemas.microsoft.com/office/drawing/2014/main" id="{2BC50A06-3825-9862-1B7C-CDB0686E2BB1}"/>
                </a:ext>
              </a:extLst>
            </p:cNvPr>
            <p:cNvSpPr/>
            <p:nvPr/>
          </p:nvSpPr>
          <p:spPr>
            <a:xfrm>
              <a:off x="6869715" y="4546357"/>
              <a:ext cx="12651" cy="8255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22" name="Freeform 10846">
              <a:extLst>
                <a:ext uri="{FF2B5EF4-FFF2-40B4-BE49-F238E27FC236}">
                  <a16:creationId xmlns:a16="http://schemas.microsoft.com/office/drawing/2014/main" id="{223346C0-13B9-06B1-F18E-04FA5DE0572A}"/>
                </a:ext>
              </a:extLst>
            </p:cNvPr>
            <p:cNvSpPr/>
            <p:nvPr/>
          </p:nvSpPr>
          <p:spPr>
            <a:xfrm>
              <a:off x="7539416" y="4546357"/>
              <a:ext cx="12651" cy="8255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23" name="Freeform 10847">
              <a:extLst>
                <a:ext uri="{FF2B5EF4-FFF2-40B4-BE49-F238E27FC236}">
                  <a16:creationId xmlns:a16="http://schemas.microsoft.com/office/drawing/2014/main" id="{D464C98B-1874-B161-4B45-4656DD4FF5F8}"/>
                </a:ext>
              </a:extLst>
            </p:cNvPr>
            <p:cNvSpPr/>
            <p:nvPr/>
          </p:nvSpPr>
          <p:spPr>
            <a:xfrm>
              <a:off x="8252917" y="4546357"/>
              <a:ext cx="12651" cy="8255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24" name="Freeform 10848">
              <a:extLst>
                <a:ext uri="{FF2B5EF4-FFF2-40B4-BE49-F238E27FC236}">
                  <a16:creationId xmlns:a16="http://schemas.microsoft.com/office/drawing/2014/main" id="{E43B0A02-5FF8-3B73-D384-87785ADBA5DC}"/>
                </a:ext>
              </a:extLst>
            </p:cNvPr>
            <p:cNvSpPr/>
            <p:nvPr/>
          </p:nvSpPr>
          <p:spPr>
            <a:xfrm>
              <a:off x="8975117" y="4546357"/>
              <a:ext cx="12651" cy="8255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25" name="Freeform 10849">
              <a:extLst>
                <a:ext uri="{FF2B5EF4-FFF2-40B4-BE49-F238E27FC236}">
                  <a16:creationId xmlns:a16="http://schemas.microsoft.com/office/drawing/2014/main" id="{20D6F83C-1F54-17D1-D362-B70222E72A4F}"/>
                </a:ext>
              </a:extLst>
            </p:cNvPr>
            <p:cNvSpPr/>
            <p:nvPr/>
          </p:nvSpPr>
          <p:spPr>
            <a:xfrm>
              <a:off x="9687498" y="4546357"/>
              <a:ext cx="12651" cy="8255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30" name="Freeform 10854">
              <a:extLst>
                <a:ext uri="{FF2B5EF4-FFF2-40B4-BE49-F238E27FC236}">
                  <a16:creationId xmlns:a16="http://schemas.microsoft.com/office/drawing/2014/main" id="{1285F444-77A3-31BC-4EBF-F3D2B2539A07}"/>
                </a:ext>
              </a:extLst>
            </p:cNvPr>
            <p:cNvSpPr/>
            <p:nvPr/>
          </p:nvSpPr>
          <p:spPr>
            <a:xfrm>
              <a:off x="10395298" y="4546357"/>
              <a:ext cx="12651" cy="82557"/>
            </a:xfrm>
            <a:custGeom>
              <a:avLst/>
              <a:gdLst>
                <a:gd name="connsiteX0" fmla="*/ 0 w 12651"/>
                <a:gd name="connsiteY0" fmla="*/ 0 h 82557"/>
                <a:gd name="connsiteX1" fmla="*/ 0 w 12651"/>
                <a:gd name="connsiteY1" fmla="*/ 82558 h 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51" h="82557">
                  <a:moveTo>
                    <a:pt x="0" y="0"/>
                  </a:moveTo>
                  <a:lnTo>
                    <a:pt x="0" y="82558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45" name="Group 12744">
            <a:extLst>
              <a:ext uri="{FF2B5EF4-FFF2-40B4-BE49-F238E27FC236}">
                <a16:creationId xmlns:a16="http://schemas.microsoft.com/office/drawing/2014/main" id="{C73F6DB5-66A9-043C-0072-4529FF4F4BAE}"/>
              </a:ext>
            </a:extLst>
          </p:cNvPr>
          <p:cNvGrpSpPr/>
          <p:nvPr/>
        </p:nvGrpSpPr>
        <p:grpSpPr>
          <a:xfrm>
            <a:off x="927817" y="2542045"/>
            <a:ext cx="442094" cy="238527"/>
            <a:chOff x="927817" y="2542045"/>
            <a:chExt cx="442094" cy="238527"/>
          </a:xfrm>
        </p:grpSpPr>
        <p:sp>
          <p:nvSpPr>
            <p:cNvPr id="12736" name="Freeform 10842">
              <a:extLst>
                <a:ext uri="{FF2B5EF4-FFF2-40B4-BE49-F238E27FC236}">
                  <a16:creationId xmlns:a16="http://schemas.microsoft.com/office/drawing/2014/main" id="{3F2CB50F-4491-B591-DF78-9F7D76894093}"/>
                </a:ext>
              </a:extLst>
            </p:cNvPr>
            <p:cNvSpPr/>
            <p:nvPr/>
          </p:nvSpPr>
          <p:spPr>
            <a:xfrm>
              <a:off x="1294976" y="2662979"/>
              <a:ext cx="74935" cy="12136"/>
            </a:xfrm>
            <a:custGeom>
              <a:avLst/>
              <a:gdLst>
                <a:gd name="connsiteX0" fmla="*/ 78058 w 78057"/>
                <a:gd name="connsiteY0" fmla="*/ 0 h 12642"/>
                <a:gd name="connsiteX1" fmla="*/ 0 w 78057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57" h="12642">
                  <a:moveTo>
                    <a:pt x="78058" y="0"/>
                  </a:moveTo>
                  <a:lnTo>
                    <a:pt x="0" y="0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62" name="TextBox 11861">
              <a:extLst>
                <a:ext uri="{FF2B5EF4-FFF2-40B4-BE49-F238E27FC236}">
                  <a16:creationId xmlns:a16="http://schemas.microsoft.com/office/drawing/2014/main" id="{B4E8DA47-9D41-D7DD-AF42-48CFD7DB7F00}"/>
                </a:ext>
              </a:extLst>
            </p:cNvPr>
            <p:cNvSpPr txBox="1"/>
            <p:nvPr/>
          </p:nvSpPr>
          <p:spPr>
            <a:xfrm>
              <a:off x="927817" y="2542045"/>
              <a:ext cx="413896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1.00</a:t>
              </a:r>
            </a:p>
          </p:txBody>
        </p:sp>
      </p:grpSp>
      <p:grpSp>
        <p:nvGrpSpPr>
          <p:cNvPr id="12744" name="Group 12743">
            <a:extLst>
              <a:ext uri="{FF2B5EF4-FFF2-40B4-BE49-F238E27FC236}">
                <a16:creationId xmlns:a16="http://schemas.microsoft.com/office/drawing/2014/main" id="{4B7FB988-A50B-1AF8-6F87-6F288422EDE1}"/>
              </a:ext>
            </a:extLst>
          </p:cNvPr>
          <p:cNvGrpSpPr/>
          <p:nvPr/>
        </p:nvGrpSpPr>
        <p:grpSpPr>
          <a:xfrm>
            <a:off x="927817" y="3065891"/>
            <a:ext cx="442094" cy="238527"/>
            <a:chOff x="927817" y="2962117"/>
            <a:chExt cx="442094" cy="238527"/>
          </a:xfrm>
        </p:grpSpPr>
        <p:sp>
          <p:nvSpPr>
            <p:cNvPr id="12735" name="Freeform 10841">
              <a:extLst>
                <a:ext uri="{FF2B5EF4-FFF2-40B4-BE49-F238E27FC236}">
                  <a16:creationId xmlns:a16="http://schemas.microsoft.com/office/drawing/2014/main" id="{9B1A9657-AD30-6C3A-1AAC-455DB392C47F}"/>
                </a:ext>
              </a:extLst>
            </p:cNvPr>
            <p:cNvSpPr/>
            <p:nvPr/>
          </p:nvSpPr>
          <p:spPr>
            <a:xfrm>
              <a:off x="1294976" y="3081346"/>
              <a:ext cx="74935" cy="12136"/>
            </a:xfrm>
            <a:custGeom>
              <a:avLst/>
              <a:gdLst>
                <a:gd name="connsiteX0" fmla="*/ 78058 w 78057"/>
                <a:gd name="connsiteY0" fmla="*/ 0 h 12642"/>
                <a:gd name="connsiteX1" fmla="*/ 0 w 78057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57" h="12642">
                  <a:moveTo>
                    <a:pt x="78058" y="0"/>
                  </a:moveTo>
                  <a:lnTo>
                    <a:pt x="0" y="0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63" name="TextBox 11862">
              <a:extLst>
                <a:ext uri="{FF2B5EF4-FFF2-40B4-BE49-F238E27FC236}">
                  <a16:creationId xmlns:a16="http://schemas.microsoft.com/office/drawing/2014/main" id="{8109F43B-67A3-FAFE-19C0-27636630120E}"/>
                </a:ext>
              </a:extLst>
            </p:cNvPr>
            <p:cNvSpPr txBox="1"/>
            <p:nvPr/>
          </p:nvSpPr>
          <p:spPr>
            <a:xfrm>
              <a:off x="927817" y="2962117"/>
              <a:ext cx="413896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0.75</a:t>
              </a:r>
            </a:p>
          </p:txBody>
        </p:sp>
      </p:grpSp>
      <p:grpSp>
        <p:nvGrpSpPr>
          <p:cNvPr id="12743" name="Group 12742">
            <a:extLst>
              <a:ext uri="{FF2B5EF4-FFF2-40B4-BE49-F238E27FC236}">
                <a16:creationId xmlns:a16="http://schemas.microsoft.com/office/drawing/2014/main" id="{AEED80B0-6C62-043E-7908-04AD96EA9B7F}"/>
              </a:ext>
            </a:extLst>
          </p:cNvPr>
          <p:cNvGrpSpPr/>
          <p:nvPr/>
        </p:nvGrpSpPr>
        <p:grpSpPr>
          <a:xfrm>
            <a:off x="927817" y="3589737"/>
            <a:ext cx="442094" cy="238527"/>
            <a:chOff x="927817" y="3371681"/>
            <a:chExt cx="442094" cy="238527"/>
          </a:xfrm>
        </p:grpSpPr>
        <p:sp>
          <p:nvSpPr>
            <p:cNvPr id="12734" name="Freeform 10840">
              <a:extLst>
                <a:ext uri="{FF2B5EF4-FFF2-40B4-BE49-F238E27FC236}">
                  <a16:creationId xmlns:a16="http://schemas.microsoft.com/office/drawing/2014/main" id="{748FCB83-BFBB-CDD4-904E-3D598E4D2E68}"/>
                </a:ext>
              </a:extLst>
            </p:cNvPr>
            <p:cNvSpPr/>
            <p:nvPr/>
          </p:nvSpPr>
          <p:spPr>
            <a:xfrm>
              <a:off x="1294976" y="3499591"/>
              <a:ext cx="74935" cy="12136"/>
            </a:xfrm>
            <a:custGeom>
              <a:avLst/>
              <a:gdLst>
                <a:gd name="connsiteX0" fmla="*/ 78058 w 78057"/>
                <a:gd name="connsiteY0" fmla="*/ 0 h 12642"/>
                <a:gd name="connsiteX1" fmla="*/ 0 w 78057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57" h="12642">
                  <a:moveTo>
                    <a:pt x="78058" y="0"/>
                  </a:moveTo>
                  <a:lnTo>
                    <a:pt x="0" y="0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64" name="TextBox 11863">
              <a:extLst>
                <a:ext uri="{FF2B5EF4-FFF2-40B4-BE49-F238E27FC236}">
                  <a16:creationId xmlns:a16="http://schemas.microsoft.com/office/drawing/2014/main" id="{13057946-F6D9-17B8-E0FB-7831F0F9793A}"/>
                </a:ext>
              </a:extLst>
            </p:cNvPr>
            <p:cNvSpPr txBox="1"/>
            <p:nvPr/>
          </p:nvSpPr>
          <p:spPr>
            <a:xfrm>
              <a:off x="927817" y="3371681"/>
              <a:ext cx="413896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0.50</a:t>
              </a:r>
            </a:p>
          </p:txBody>
        </p:sp>
      </p:grpSp>
      <p:sp>
        <p:nvSpPr>
          <p:cNvPr id="11867" name="TextBox 11866">
            <a:extLst>
              <a:ext uri="{FF2B5EF4-FFF2-40B4-BE49-F238E27FC236}">
                <a16:creationId xmlns:a16="http://schemas.microsoft.com/office/drawing/2014/main" id="{17091553-C5C7-5C7F-3D56-EA6B655641B5}"/>
              </a:ext>
            </a:extLst>
          </p:cNvPr>
          <p:cNvSpPr txBox="1"/>
          <p:nvPr/>
        </p:nvSpPr>
        <p:spPr>
          <a:xfrm>
            <a:off x="1101339" y="4637429"/>
            <a:ext cx="240373" cy="228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000" dirty="0"/>
              <a:t>0</a:t>
            </a:r>
          </a:p>
        </p:txBody>
      </p:sp>
      <p:sp>
        <p:nvSpPr>
          <p:cNvPr id="11868" name="TextBox 11867">
            <a:extLst>
              <a:ext uri="{FF2B5EF4-FFF2-40B4-BE49-F238E27FC236}">
                <a16:creationId xmlns:a16="http://schemas.microsoft.com/office/drawing/2014/main" id="{B3011F44-4ED1-5443-02B6-A74089CF75EC}"/>
              </a:ext>
            </a:extLst>
          </p:cNvPr>
          <p:cNvSpPr txBox="1"/>
          <p:nvPr/>
        </p:nvSpPr>
        <p:spPr>
          <a:xfrm rot="16200000">
            <a:off x="-229938" y="3543683"/>
            <a:ext cx="2116911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>
                <a:solidFill>
                  <a:srgbClr val="00A2ED"/>
                </a:solidFill>
              </a:rPr>
              <a:t>Probability of OS</a:t>
            </a:r>
          </a:p>
        </p:txBody>
      </p:sp>
      <p:sp>
        <p:nvSpPr>
          <p:cNvPr id="11872" name="TextBox 11871">
            <a:extLst>
              <a:ext uri="{FF2B5EF4-FFF2-40B4-BE49-F238E27FC236}">
                <a16:creationId xmlns:a16="http://schemas.microsoft.com/office/drawing/2014/main" id="{8AD34A03-BF89-92DC-CF7E-FE7885560B9A}"/>
              </a:ext>
            </a:extLst>
          </p:cNvPr>
          <p:cNvSpPr txBox="1"/>
          <p:nvPr/>
        </p:nvSpPr>
        <p:spPr>
          <a:xfrm>
            <a:off x="1242612" y="4836685"/>
            <a:ext cx="250389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 dirty="0"/>
              <a:t>0</a:t>
            </a:r>
          </a:p>
        </p:txBody>
      </p:sp>
      <p:sp>
        <p:nvSpPr>
          <p:cNvPr id="11873" name="TextBox 11872">
            <a:extLst>
              <a:ext uri="{FF2B5EF4-FFF2-40B4-BE49-F238E27FC236}">
                <a16:creationId xmlns:a16="http://schemas.microsoft.com/office/drawing/2014/main" id="{00ADA9A1-641D-7481-C60C-E5D7D8019C74}"/>
              </a:ext>
            </a:extLst>
          </p:cNvPr>
          <p:cNvSpPr txBox="1"/>
          <p:nvPr/>
        </p:nvSpPr>
        <p:spPr>
          <a:xfrm>
            <a:off x="1861850" y="4836685"/>
            <a:ext cx="250389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 dirty="0"/>
              <a:t>6</a:t>
            </a:r>
          </a:p>
        </p:txBody>
      </p:sp>
      <p:sp>
        <p:nvSpPr>
          <p:cNvPr id="11874" name="TextBox 11873">
            <a:extLst>
              <a:ext uri="{FF2B5EF4-FFF2-40B4-BE49-F238E27FC236}">
                <a16:creationId xmlns:a16="http://schemas.microsoft.com/office/drawing/2014/main" id="{D0B6BB40-34A9-6003-3127-EBD572AF9A37}"/>
              </a:ext>
            </a:extLst>
          </p:cNvPr>
          <p:cNvSpPr txBox="1"/>
          <p:nvPr/>
        </p:nvSpPr>
        <p:spPr>
          <a:xfrm>
            <a:off x="2481088" y="4836685"/>
            <a:ext cx="316112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 dirty="0"/>
              <a:t>12</a:t>
            </a:r>
          </a:p>
        </p:txBody>
      </p:sp>
      <p:sp>
        <p:nvSpPr>
          <p:cNvPr id="11875" name="TextBox 11874">
            <a:extLst>
              <a:ext uri="{FF2B5EF4-FFF2-40B4-BE49-F238E27FC236}">
                <a16:creationId xmlns:a16="http://schemas.microsoft.com/office/drawing/2014/main" id="{53B751FA-A91D-F59F-6FF2-12B4617F6962}"/>
              </a:ext>
            </a:extLst>
          </p:cNvPr>
          <p:cNvSpPr txBox="1"/>
          <p:nvPr/>
        </p:nvSpPr>
        <p:spPr>
          <a:xfrm>
            <a:off x="1368937" y="5042216"/>
            <a:ext cx="4019909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>
                <a:solidFill>
                  <a:srgbClr val="00A2ED"/>
                </a:solidFill>
              </a:rPr>
              <a:t>Time, </a:t>
            </a:r>
            <a:r>
              <a:rPr lang="en-US" sz="1400" b="1" dirty="0" err="1">
                <a:solidFill>
                  <a:srgbClr val="00A2ED"/>
                </a:solidFill>
              </a:rPr>
              <a:t>mo</a:t>
            </a:r>
            <a:endParaRPr lang="en-US" sz="1400" b="1" dirty="0">
              <a:solidFill>
                <a:srgbClr val="00A2ED"/>
              </a:solidFill>
            </a:endParaRPr>
          </a:p>
        </p:txBody>
      </p:sp>
      <p:sp>
        <p:nvSpPr>
          <p:cNvPr id="11876" name="TextBox 11875">
            <a:extLst>
              <a:ext uri="{FF2B5EF4-FFF2-40B4-BE49-F238E27FC236}">
                <a16:creationId xmlns:a16="http://schemas.microsoft.com/office/drawing/2014/main" id="{2E7FF814-7CD0-B5C0-F219-6417F627DBED}"/>
              </a:ext>
            </a:extLst>
          </p:cNvPr>
          <p:cNvSpPr txBox="1"/>
          <p:nvPr/>
        </p:nvSpPr>
        <p:spPr>
          <a:xfrm>
            <a:off x="3166049" y="4836685"/>
            <a:ext cx="316112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 dirty="0"/>
              <a:t>18</a:t>
            </a:r>
          </a:p>
        </p:txBody>
      </p:sp>
      <p:sp>
        <p:nvSpPr>
          <p:cNvPr id="11877" name="TextBox 11876">
            <a:extLst>
              <a:ext uri="{FF2B5EF4-FFF2-40B4-BE49-F238E27FC236}">
                <a16:creationId xmlns:a16="http://schemas.microsoft.com/office/drawing/2014/main" id="{90774AB2-CE58-A5D6-0E34-8D61C9D06EE9}"/>
              </a:ext>
            </a:extLst>
          </p:cNvPr>
          <p:cNvSpPr txBox="1"/>
          <p:nvPr/>
        </p:nvSpPr>
        <p:spPr>
          <a:xfrm>
            <a:off x="3851010" y="4836685"/>
            <a:ext cx="316112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 dirty="0"/>
              <a:t>24</a:t>
            </a:r>
          </a:p>
        </p:txBody>
      </p:sp>
      <p:sp>
        <p:nvSpPr>
          <p:cNvPr id="11878" name="TextBox 11877">
            <a:extLst>
              <a:ext uri="{FF2B5EF4-FFF2-40B4-BE49-F238E27FC236}">
                <a16:creationId xmlns:a16="http://schemas.microsoft.com/office/drawing/2014/main" id="{FAA5C5FE-A1F5-DE67-176F-A779EC174AC2}"/>
              </a:ext>
            </a:extLst>
          </p:cNvPr>
          <p:cNvSpPr txBox="1"/>
          <p:nvPr/>
        </p:nvSpPr>
        <p:spPr>
          <a:xfrm>
            <a:off x="4535971" y="4836685"/>
            <a:ext cx="316112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 dirty="0"/>
              <a:t>30</a:t>
            </a:r>
          </a:p>
        </p:txBody>
      </p:sp>
      <p:sp>
        <p:nvSpPr>
          <p:cNvPr id="11883" name="TextBox 11882">
            <a:extLst>
              <a:ext uri="{FF2B5EF4-FFF2-40B4-BE49-F238E27FC236}">
                <a16:creationId xmlns:a16="http://schemas.microsoft.com/office/drawing/2014/main" id="{CF359A64-C3C6-1566-7C8F-3C5EBFC22A9D}"/>
              </a:ext>
            </a:extLst>
          </p:cNvPr>
          <p:cNvSpPr txBox="1"/>
          <p:nvPr/>
        </p:nvSpPr>
        <p:spPr>
          <a:xfrm>
            <a:off x="5220931" y="4836685"/>
            <a:ext cx="316112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 dirty="0"/>
              <a:t>36</a:t>
            </a:r>
          </a:p>
        </p:txBody>
      </p:sp>
      <p:sp>
        <p:nvSpPr>
          <p:cNvPr id="11884" name="TextBox 11883">
            <a:extLst>
              <a:ext uri="{FF2B5EF4-FFF2-40B4-BE49-F238E27FC236}">
                <a16:creationId xmlns:a16="http://schemas.microsoft.com/office/drawing/2014/main" id="{CA3CE6AB-6531-AFB6-1218-7CA0C21CA69B}"/>
              </a:ext>
            </a:extLst>
          </p:cNvPr>
          <p:cNvSpPr txBox="1"/>
          <p:nvPr/>
        </p:nvSpPr>
        <p:spPr>
          <a:xfrm>
            <a:off x="4990059" y="2497988"/>
            <a:ext cx="639919" cy="3847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175" algn="r">
              <a:lnSpc>
                <a:spcPct val="95000"/>
              </a:lnSpc>
              <a:spcBef>
                <a:spcPts val="300"/>
              </a:spcBef>
            </a:pPr>
            <a:r>
              <a:rPr lang="en-US" sz="1000" dirty="0"/>
              <a:t>Log-rank</a:t>
            </a:r>
            <a:br>
              <a:rPr lang="en-US" sz="1000" dirty="0"/>
            </a:br>
            <a:r>
              <a:rPr lang="en-US" sz="1000" i="1" dirty="0"/>
              <a:t>P</a:t>
            </a:r>
            <a:r>
              <a:rPr lang="en-US" sz="1000" dirty="0"/>
              <a:t> &lt; .001 </a:t>
            </a:r>
          </a:p>
        </p:txBody>
      </p:sp>
      <p:sp>
        <p:nvSpPr>
          <p:cNvPr id="12737" name="TextBox 12736">
            <a:extLst>
              <a:ext uri="{FF2B5EF4-FFF2-40B4-BE49-F238E27FC236}">
                <a16:creationId xmlns:a16="http://schemas.microsoft.com/office/drawing/2014/main" id="{08EA6622-C04D-9CFC-60EB-05389D981799}"/>
              </a:ext>
            </a:extLst>
          </p:cNvPr>
          <p:cNvSpPr txBox="1"/>
          <p:nvPr/>
        </p:nvSpPr>
        <p:spPr>
          <a:xfrm>
            <a:off x="1155471" y="1892107"/>
            <a:ext cx="4584384" cy="584775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OS Based on Availability of Molecular Test Results Before 1L Therapy (</a:t>
            </a:r>
            <a:r>
              <a:rPr lang="en-US" sz="1600" b="1" dirty="0" err="1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mNSq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NSCLC)</a:t>
            </a:r>
            <a:r>
              <a:rPr lang="en-US" sz="1600" b="1" baseline="30000" dirty="0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1,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*</a:t>
            </a:r>
          </a:p>
        </p:txBody>
      </p:sp>
      <p:grpSp>
        <p:nvGrpSpPr>
          <p:cNvPr id="12751" name="Group 12750">
            <a:extLst>
              <a:ext uri="{FF2B5EF4-FFF2-40B4-BE49-F238E27FC236}">
                <a16:creationId xmlns:a16="http://schemas.microsoft.com/office/drawing/2014/main" id="{3336055C-F6E5-74E0-360C-6C8795104874}"/>
              </a:ext>
            </a:extLst>
          </p:cNvPr>
          <p:cNvGrpSpPr/>
          <p:nvPr/>
        </p:nvGrpSpPr>
        <p:grpSpPr>
          <a:xfrm>
            <a:off x="2244936" y="2517522"/>
            <a:ext cx="2381567" cy="534088"/>
            <a:chOff x="1402479" y="4217181"/>
            <a:chExt cx="2381567" cy="534088"/>
          </a:xfrm>
        </p:grpSpPr>
        <p:sp>
          <p:nvSpPr>
            <p:cNvPr id="11861" name="TextBox 11860">
              <a:extLst>
                <a:ext uri="{FF2B5EF4-FFF2-40B4-BE49-F238E27FC236}">
                  <a16:creationId xmlns:a16="http://schemas.microsoft.com/office/drawing/2014/main" id="{223D6632-B932-4B3F-4BEA-EE6464A9810A}"/>
                </a:ext>
              </a:extLst>
            </p:cNvPr>
            <p:cNvSpPr txBox="1"/>
            <p:nvPr/>
          </p:nvSpPr>
          <p:spPr>
            <a:xfrm>
              <a:off x="1758812" y="4366548"/>
              <a:ext cx="202523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175">
                <a:lnSpc>
                  <a:spcPct val="95000"/>
                </a:lnSpc>
                <a:tabLst>
                  <a:tab pos="1481138" algn="l"/>
                </a:tabLst>
              </a:pPr>
              <a:r>
                <a:rPr lang="en-US" sz="1000" dirty="0"/>
                <a:t>Available testing group	N=261</a:t>
              </a:r>
            </a:p>
            <a:p>
              <a:pPr marL="3175">
                <a:lnSpc>
                  <a:spcPct val="95000"/>
                </a:lnSpc>
                <a:tabLst>
                  <a:tab pos="1481138" algn="l"/>
                </a:tabLst>
              </a:pPr>
              <a:r>
                <a:rPr lang="en-US" sz="1000" dirty="0"/>
                <a:t>Unavailable testing group	N=65</a:t>
              </a:r>
            </a:p>
          </p:txBody>
        </p:sp>
        <p:sp>
          <p:nvSpPr>
            <p:cNvPr id="11869" name="Freeform 15363">
              <a:extLst>
                <a:ext uri="{FF2B5EF4-FFF2-40B4-BE49-F238E27FC236}">
                  <a16:creationId xmlns:a16="http://schemas.microsoft.com/office/drawing/2014/main" id="{D3B5AC7B-AB10-D009-2374-DA0E2F236A37}"/>
                </a:ext>
              </a:extLst>
            </p:cNvPr>
            <p:cNvSpPr/>
            <p:nvPr/>
          </p:nvSpPr>
          <p:spPr>
            <a:xfrm>
              <a:off x="1499449" y="4485525"/>
              <a:ext cx="284316" cy="12136"/>
            </a:xfrm>
            <a:custGeom>
              <a:avLst/>
              <a:gdLst>
                <a:gd name="connsiteX0" fmla="*/ 296164 w 296163"/>
                <a:gd name="connsiteY0" fmla="*/ 0 h 12642"/>
                <a:gd name="connsiteX1" fmla="*/ 0 w 296163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163" h="12642">
                  <a:moveTo>
                    <a:pt x="296164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A2E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70" name="Freeform 15364">
              <a:extLst>
                <a:ext uri="{FF2B5EF4-FFF2-40B4-BE49-F238E27FC236}">
                  <a16:creationId xmlns:a16="http://schemas.microsoft.com/office/drawing/2014/main" id="{B86E37DF-2C08-D965-F25B-E486D9EBBF3E}"/>
                </a:ext>
              </a:extLst>
            </p:cNvPr>
            <p:cNvSpPr/>
            <p:nvPr/>
          </p:nvSpPr>
          <p:spPr>
            <a:xfrm>
              <a:off x="1499449" y="4616850"/>
              <a:ext cx="284316" cy="12136"/>
            </a:xfrm>
            <a:custGeom>
              <a:avLst/>
              <a:gdLst>
                <a:gd name="connsiteX0" fmla="*/ 296164 w 296163"/>
                <a:gd name="connsiteY0" fmla="*/ 0 h 12642"/>
                <a:gd name="connsiteX1" fmla="*/ 0 w 296163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163" h="12642">
                  <a:moveTo>
                    <a:pt x="296164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39" name="TextBox 12738">
              <a:extLst>
                <a:ext uri="{FF2B5EF4-FFF2-40B4-BE49-F238E27FC236}">
                  <a16:creationId xmlns:a16="http://schemas.microsoft.com/office/drawing/2014/main" id="{F5AB26AD-F96B-D311-E0E9-915A65F4FF68}"/>
                </a:ext>
              </a:extLst>
            </p:cNvPr>
            <p:cNvSpPr txBox="1"/>
            <p:nvPr/>
          </p:nvSpPr>
          <p:spPr>
            <a:xfrm>
              <a:off x="1402479" y="4217181"/>
              <a:ext cx="228299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i="0" u="none" strike="noStrike" baseline="0" dirty="0">
                  <a:latin typeface="+mj-lt"/>
                </a:rPr>
                <a:t>HR=0.33 (95% CI, 0.237-0.469); </a:t>
              </a:r>
              <a:r>
                <a:rPr lang="en-US" sz="1000" i="1" u="none" strike="noStrike" baseline="0" dirty="0">
                  <a:latin typeface="+mj-lt"/>
                </a:rPr>
                <a:t>P</a:t>
              </a:r>
              <a:r>
                <a:rPr lang="en-US" sz="1000" i="0" u="none" strike="noStrike" baseline="0" dirty="0">
                  <a:latin typeface="+mj-lt"/>
                </a:rPr>
                <a:t>&lt;.0001</a:t>
              </a:r>
              <a:endParaRPr lang="en-US" sz="1000" dirty="0">
                <a:latin typeface="+mj-lt"/>
              </a:endParaRPr>
            </a:p>
          </p:txBody>
        </p:sp>
      </p:grpSp>
      <p:grpSp>
        <p:nvGrpSpPr>
          <p:cNvPr id="12742" name="Group 12741">
            <a:extLst>
              <a:ext uri="{FF2B5EF4-FFF2-40B4-BE49-F238E27FC236}">
                <a16:creationId xmlns:a16="http://schemas.microsoft.com/office/drawing/2014/main" id="{0876159F-D0FE-AEEE-19B9-ABE312A47DDC}"/>
              </a:ext>
            </a:extLst>
          </p:cNvPr>
          <p:cNvGrpSpPr/>
          <p:nvPr/>
        </p:nvGrpSpPr>
        <p:grpSpPr>
          <a:xfrm>
            <a:off x="927817" y="4113583"/>
            <a:ext cx="442094" cy="238527"/>
            <a:chOff x="927817" y="4176353"/>
            <a:chExt cx="442094" cy="238527"/>
          </a:xfrm>
        </p:grpSpPr>
        <p:sp>
          <p:nvSpPr>
            <p:cNvPr id="12740" name="Freeform 10840">
              <a:extLst>
                <a:ext uri="{FF2B5EF4-FFF2-40B4-BE49-F238E27FC236}">
                  <a16:creationId xmlns:a16="http://schemas.microsoft.com/office/drawing/2014/main" id="{B7CE7A3E-7C7A-BDDF-0AF8-C083A5617D20}"/>
                </a:ext>
              </a:extLst>
            </p:cNvPr>
            <p:cNvSpPr/>
            <p:nvPr/>
          </p:nvSpPr>
          <p:spPr>
            <a:xfrm>
              <a:off x="1294976" y="4304263"/>
              <a:ext cx="74935" cy="12136"/>
            </a:xfrm>
            <a:custGeom>
              <a:avLst/>
              <a:gdLst>
                <a:gd name="connsiteX0" fmla="*/ 78058 w 78057"/>
                <a:gd name="connsiteY0" fmla="*/ 0 h 12642"/>
                <a:gd name="connsiteX1" fmla="*/ 0 w 78057"/>
                <a:gd name="connsiteY1" fmla="*/ 0 h 1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57" h="12642">
                  <a:moveTo>
                    <a:pt x="78058" y="0"/>
                  </a:moveTo>
                  <a:lnTo>
                    <a:pt x="0" y="0"/>
                  </a:lnTo>
                </a:path>
              </a:pathLst>
            </a:custGeom>
            <a:ln w="1264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41" name="TextBox 12740">
              <a:extLst>
                <a:ext uri="{FF2B5EF4-FFF2-40B4-BE49-F238E27FC236}">
                  <a16:creationId xmlns:a16="http://schemas.microsoft.com/office/drawing/2014/main" id="{863A54BC-4D63-4011-5A7F-CA0298A904C2}"/>
                </a:ext>
              </a:extLst>
            </p:cNvPr>
            <p:cNvSpPr txBox="1"/>
            <p:nvPr/>
          </p:nvSpPr>
          <p:spPr>
            <a:xfrm>
              <a:off x="927817" y="4176353"/>
              <a:ext cx="413896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000" dirty="0"/>
                <a:t>0.25</a:t>
              </a:r>
            </a:p>
          </p:txBody>
        </p:sp>
      </p:grpSp>
      <p:pic>
        <p:nvPicPr>
          <p:cNvPr id="12749" name="Graphic 12748">
            <a:extLst>
              <a:ext uri="{FF2B5EF4-FFF2-40B4-BE49-F238E27FC236}">
                <a16:creationId xmlns:a16="http://schemas.microsoft.com/office/drawing/2014/main" id="{BB1D5A16-B232-A62D-07CE-64ED7AF11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0134" y="2644916"/>
            <a:ext cx="3721961" cy="19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2916BE-93B0-4F65-A879-FD4D8A1CDE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249" y="1129109"/>
            <a:ext cx="5734685" cy="4436599"/>
          </a:xfrm>
        </p:spPr>
        <p:txBody>
          <a:bodyPr vert="horz" wrap="square" lIns="182880" tIns="45720" rIns="182880" bIns="45720" rtlCol="0" anchor="t" anchorCtr="0">
            <a:spAutoFit/>
          </a:bodyPr>
          <a:lstStyle/>
          <a:p>
            <a:pPr algn="l"/>
            <a:r>
              <a:rPr lang="en-US" i="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Common types of genomic alterations include point mutations and pathogenic gene fusions</a:t>
            </a:r>
            <a:r>
              <a:rPr lang="en-US" i="0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</a:t>
            </a:r>
          </a:p>
          <a:p>
            <a:pPr marL="228600" indent="-228600" algn="l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accent1"/>
                </a:solidFill>
                <a:cs typeface="Calibri"/>
              </a:rPr>
              <a:t>Point mutations are changes in DNA base pairs</a:t>
            </a:r>
            <a:r>
              <a:rPr lang="en-US" sz="2000" b="0" i="0" baseline="30000" dirty="0">
                <a:solidFill>
                  <a:schemeClr val="accent1"/>
                </a:solidFill>
                <a:cs typeface="Calibri"/>
              </a:rPr>
              <a:t>2</a:t>
            </a:r>
          </a:p>
          <a:p>
            <a:pPr marL="474663" lvl="1" indent="-227013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‒"/>
            </a:pPr>
            <a:r>
              <a:rPr lang="en-US" dirty="0">
                <a:latin typeface="Calibri"/>
                <a:cs typeface="Calibri"/>
              </a:rPr>
              <a:t>Examples include </a:t>
            </a:r>
            <a:r>
              <a:rPr lang="en-US" i="1" dirty="0">
                <a:latin typeface="Calibri"/>
                <a:cs typeface="Calibri"/>
              </a:rPr>
              <a:t>BRAF</a:t>
            </a:r>
            <a:r>
              <a:rPr lang="en-US" dirty="0">
                <a:latin typeface="Calibri"/>
                <a:cs typeface="Calibri"/>
              </a:rPr>
              <a:t> and</a:t>
            </a:r>
            <a:r>
              <a:rPr lang="en-US" i="1" dirty="0">
                <a:latin typeface="Calibri"/>
                <a:cs typeface="Calibri"/>
              </a:rPr>
              <a:t> EGFR</a:t>
            </a:r>
            <a:r>
              <a:rPr lang="en-US" baseline="30000" dirty="0">
                <a:latin typeface="Calibri"/>
                <a:cs typeface="Calibri"/>
              </a:rPr>
              <a:t>3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accent1"/>
                </a:solidFill>
                <a:cs typeface="Calibri"/>
              </a:rPr>
              <a:t>Pathogenic gene fusions typically occur when </a:t>
            </a:r>
            <a:br>
              <a:rPr lang="en-US" sz="2000" b="0" i="0" dirty="0">
                <a:solidFill>
                  <a:schemeClr val="accent1"/>
                </a:solidFill>
                <a:cs typeface="Calibri"/>
              </a:rPr>
            </a:br>
            <a:r>
              <a:rPr lang="en-US" sz="2000" b="0" i="0" dirty="0">
                <a:solidFill>
                  <a:schemeClr val="accent1"/>
                </a:solidFill>
                <a:cs typeface="Calibri"/>
              </a:rPr>
              <a:t>2 different genes join to form an abnormal </a:t>
            </a:r>
            <a:br>
              <a:rPr lang="en-US" sz="2000" b="0" i="0" dirty="0">
                <a:solidFill>
                  <a:schemeClr val="accent1"/>
                </a:solidFill>
                <a:cs typeface="Calibri"/>
              </a:rPr>
            </a:br>
            <a:r>
              <a:rPr lang="en-US" sz="2000" b="0" i="0" dirty="0">
                <a:solidFill>
                  <a:schemeClr val="accent1"/>
                </a:solidFill>
                <a:cs typeface="Calibri"/>
              </a:rPr>
              <a:t>hybrid gene</a:t>
            </a:r>
            <a:r>
              <a:rPr lang="en-US" sz="2000" b="0" i="0" baseline="30000" dirty="0">
                <a:solidFill>
                  <a:schemeClr val="accent1"/>
                </a:solidFill>
                <a:cs typeface="Calibri"/>
              </a:rPr>
              <a:t>4</a:t>
            </a:r>
          </a:p>
          <a:p>
            <a:pPr marL="548640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–"/>
            </a:pPr>
            <a:r>
              <a:rPr lang="en-US" b="0" i="0" dirty="0">
                <a:solidFill>
                  <a:schemeClr val="accent1"/>
                </a:solidFill>
                <a:cs typeface="Calibri"/>
              </a:rPr>
              <a:t>Examples include </a:t>
            </a:r>
            <a:r>
              <a:rPr lang="en-US" b="0" dirty="0">
                <a:solidFill>
                  <a:schemeClr val="accent1"/>
                </a:solidFill>
                <a:cs typeface="Calibri"/>
              </a:rPr>
              <a:t>ALK, NTRK, ROS1, </a:t>
            </a:r>
            <a:r>
              <a:rPr lang="en-US" b="0" i="0" dirty="0">
                <a:solidFill>
                  <a:schemeClr val="accent1"/>
                </a:solidFill>
                <a:cs typeface="Calibri"/>
              </a:rPr>
              <a:t>and </a:t>
            </a:r>
            <a:r>
              <a:rPr lang="en-US" b="0" dirty="0">
                <a:solidFill>
                  <a:schemeClr val="accent1"/>
                </a:solidFill>
                <a:cs typeface="Calibri"/>
              </a:rPr>
              <a:t>NRG1</a:t>
            </a:r>
            <a:r>
              <a:rPr lang="en-US" b="0" i="0" baseline="30000" dirty="0">
                <a:solidFill>
                  <a:schemeClr val="accent1"/>
                </a:solidFill>
                <a:cs typeface="Calibri"/>
              </a:rPr>
              <a:t>3,5</a:t>
            </a:r>
          </a:p>
          <a:p>
            <a:pPr marL="803275" lvl="1" indent="-250825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chemeClr val="accent1"/>
                </a:solidFill>
                <a:cs typeface="Calibri"/>
              </a:rPr>
              <a:t>Genes involved in fusions are not located next to one another but are from separate chromosomal loci</a:t>
            </a:r>
            <a:r>
              <a:rPr lang="en-US" sz="1600" b="0" i="0" baseline="30000" dirty="0">
                <a:solidFill>
                  <a:schemeClr val="accent1"/>
                </a:solidFill>
                <a:cs typeface="Calibri"/>
              </a:rPr>
              <a:t>6</a:t>
            </a:r>
            <a:endParaRPr lang="en-US" sz="1600" b="0" i="0" dirty="0">
              <a:solidFill>
                <a:schemeClr val="accent1"/>
              </a:solidFill>
              <a:cs typeface="Calibri"/>
            </a:endParaRPr>
          </a:p>
          <a:p>
            <a:pPr marL="803275" lvl="1" indent="-250825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chemeClr val="accent1"/>
                </a:solidFill>
                <a:cs typeface="Calibri"/>
              </a:rPr>
              <a:t>Gene fusions can be comprised of multiple </a:t>
            </a:r>
            <a:br>
              <a:rPr lang="en-US" sz="1600" b="0" i="0" dirty="0">
                <a:solidFill>
                  <a:schemeClr val="accent1"/>
                </a:solidFill>
                <a:cs typeface="Calibri"/>
              </a:rPr>
            </a:br>
            <a:r>
              <a:rPr lang="en-US" sz="1600" b="0" i="0" dirty="0">
                <a:solidFill>
                  <a:schemeClr val="accent1"/>
                </a:solidFill>
                <a:cs typeface="Calibri"/>
              </a:rPr>
              <a:t>fusion partners</a:t>
            </a:r>
            <a:r>
              <a:rPr lang="en-US" sz="1600" b="0" i="0" baseline="30000" dirty="0">
                <a:solidFill>
                  <a:schemeClr val="accent1"/>
                </a:solidFill>
                <a:cs typeface="Calibri"/>
              </a:rPr>
              <a:t>7</a:t>
            </a:r>
            <a:endParaRPr lang="en-US" sz="1600" b="0" i="0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CCC232-9EFD-4872-9892-8B11A208B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464" y="140325"/>
            <a:ext cx="6867072" cy="918778"/>
          </a:xfrm>
        </p:spPr>
        <p:txBody>
          <a:bodyPr/>
          <a:lstStyle/>
          <a:p>
            <a:pPr marL="342900" indent="-342900">
              <a:lnSpc>
                <a:spcPts val="3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There Are Different Types of Genomic </a:t>
            </a:r>
            <a:br>
              <a:rPr lang="en-US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Alterations That Drive Cancer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79E2D-48C8-44B3-8AFF-19DA117D1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2F1FE7-663E-4466-9BC7-B7B99D884349}" type="slidenum">
              <a:rPr lang="en-US" smtClean="0"/>
              <a:t>9</a:t>
            </a:fld>
            <a:endParaRPr lang="en-US"/>
          </a:p>
        </p:txBody>
      </p:sp>
      <p:sp>
        <p:nvSpPr>
          <p:cNvPr id="7" name="AutoShape 4" descr="Fusion transcripts: Unexploited vulnerabilities in cancer? - Neckles - 2020  - WIREs RNA - Wiley Online Library">
            <a:extLst>
              <a:ext uri="{FF2B5EF4-FFF2-40B4-BE49-F238E27FC236}">
                <a16:creationId xmlns:a16="http://schemas.microsoft.com/office/drawing/2014/main" id="{CA7A0331-2FFC-4A6C-844B-9E79D27694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32933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60EF75-0C96-44AB-BE40-3D0664F6388C}"/>
              </a:ext>
            </a:extLst>
          </p:cNvPr>
          <p:cNvSpPr txBox="1"/>
          <p:nvPr/>
        </p:nvSpPr>
        <p:spPr>
          <a:xfrm>
            <a:off x="378231" y="6109489"/>
            <a:ext cx="1141952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 b="1" dirty="0">
                <a:effectLst/>
                <a:ea typeface="Yu Mincho"/>
                <a:cs typeface="Times New Roman"/>
              </a:rPr>
              <a:t>1</a:t>
            </a:r>
            <a:r>
              <a:rPr lang="en-US" sz="800" dirty="0">
                <a:effectLst/>
                <a:ea typeface="Yu Mincho"/>
                <a:cs typeface="Times New Roman"/>
              </a:rPr>
              <a:t>. </a:t>
            </a:r>
            <a:r>
              <a:rPr lang="en-US" sz="800" dirty="0">
                <a:ea typeface="Yu Mincho"/>
                <a:cs typeface="Times New Roman"/>
              </a:rPr>
              <a:t>Zhang R et al. </a:t>
            </a:r>
            <a:r>
              <a:rPr lang="en-US" sz="800" i="1" dirty="0">
                <a:ea typeface="Yu Mincho"/>
                <a:cs typeface="Times New Roman"/>
              </a:rPr>
              <a:t>Front Oncol.</a:t>
            </a:r>
            <a:r>
              <a:rPr lang="en-US" sz="800" dirty="0">
                <a:ea typeface="Yu Mincho"/>
                <a:cs typeface="Times New Roman"/>
              </a:rPr>
              <a:t> 2021;10:544579. </a:t>
            </a:r>
            <a:r>
              <a:rPr lang="en-US" sz="800" dirty="0">
                <a:ea typeface="+mn-lt"/>
                <a:cs typeface="+mn-lt"/>
              </a:rPr>
              <a:t>doi:10.3389/fonc.2020.544579</a:t>
            </a:r>
            <a:r>
              <a:rPr lang="en-US" sz="800" dirty="0">
                <a:ea typeface="Yu Mincho"/>
                <a:cs typeface="Times New Roman"/>
              </a:rPr>
              <a:t> </a:t>
            </a:r>
            <a:r>
              <a:rPr lang="da-DK" sz="800" b="1" dirty="0">
                <a:effectLst/>
                <a:ea typeface="Yu Mincho"/>
                <a:cs typeface="Times New Roman"/>
              </a:rPr>
              <a:t>2</a:t>
            </a:r>
            <a:r>
              <a:rPr lang="da-DK" sz="800" dirty="0">
                <a:effectLst/>
                <a:ea typeface="Yu Mincho"/>
                <a:cs typeface="Times New Roman"/>
              </a:rPr>
              <a:t>. </a:t>
            </a:r>
            <a:r>
              <a:rPr lang="da-DK" sz="800" dirty="0">
                <a:ea typeface="Yu Mincho"/>
                <a:cs typeface="Times New Roman"/>
              </a:rPr>
              <a:t>Gunter C. </a:t>
            </a:r>
            <a:r>
              <a:rPr lang="da-DK" sz="800" dirty="0" err="1">
                <a:ea typeface="Yu Mincho"/>
                <a:cs typeface="Times New Roman"/>
              </a:rPr>
              <a:t>Updated</a:t>
            </a:r>
            <a:r>
              <a:rPr lang="da-DK" sz="800" dirty="0">
                <a:ea typeface="Yu Mincho"/>
                <a:cs typeface="Times New Roman"/>
              </a:rPr>
              <a:t> December 8, 2022. </a:t>
            </a:r>
            <a:r>
              <a:rPr lang="da-DK" sz="800" dirty="0" err="1">
                <a:ea typeface="Yu Mincho"/>
                <a:cs typeface="Times New Roman"/>
              </a:rPr>
              <a:t>Accessed</a:t>
            </a:r>
            <a:r>
              <a:rPr lang="da-DK" sz="800" dirty="0">
                <a:ea typeface="Yu Mincho"/>
                <a:cs typeface="Times New Roman"/>
              </a:rPr>
              <a:t> April 24, 2023. </a:t>
            </a:r>
            <a:r>
              <a:rPr lang="da-DK" sz="800" dirty="0">
                <a:ea typeface="+mn-lt"/>
                <a:cs typeface="+mn-lt"/>
              </a:rPr>
              <a:t>https://</a:t>
            </a:r>
            <a:r>
              <a:rPr lang="da-DK" sz="800" dirty="0" err="1">
                <a:ea typeface="+mn-lt"/>
                <a:cs typeface="+mn-lt"/>
              </a:rPr>
              <a:t>www.genome.gov</a:t>
            </a:r>
            <a:r>
              <a:rPr lang="da-DK" sz="800" dirty="0">
                <a:ea typeface="+mn-lt"/>
                <a:cs typeface="+mn-lt"/>
              </a:rPr>
              <a:t>/</a:t>
            </a:r>
            <a:r>
              <a:rPr lang="da-DK" sz="800" dirty="0" err="1">
                <a:ea typeface="+mn-lt"/>
                <a:cs typeface="+mn-lt"/>
              </a:rPr>
              <a:t>genetics-glossary</a:t>
            </a:r>
            <a:r>
              <a:rPr lang="da-DK" sz="800" dirty="0">
                <a:ea typeface="+mn-lt"/>
                <a:cs typeface="+mn-lt"/>
              </a:rPr>
              <a:t>/Point-Mutation</a:t>
            </a:r>
            <a:r>
              <a:rPr lang="en-US" sz="800" dirty="0">
                <a:ea typeface="Yu Mincho"/>
                <a:cs typeface="Times New Roman"/>
              </a:rPr>
              <a:t> </a:t>
            </a:r>
            <a:r>
              <a:rPr lang="da-DK" sz="800" b="1" dirty="0">
                <a:effectLst/>
                <a:ea typeface="Yu Mincho"/>
                <a:cs typeface="Times New Roman"/>
              </a:rPr>
              <a:t>3</a:t>
            </a:r>
            <a:r>
              <a:rPr lang="da-DK" sz="800" dirty="0">
                <a:effectLst/>
                <a:ea typeface="Yu Mincho"/>
                <a:cs typeface="Times New Roman"/>
              </a:rPr>
              <a:t>.</a:t>
            </a:r>
            <a:r>
              <a:rPr lang="da-DK" sz="800" dirty="0">
                <a:ea typeface="Yu Mincho"/>
                <a:cs typeface="Times New Roman"/>
              </a:rPr>
              <a:t> </a:t>
            </a:r>
            <a:r>
              <a:rPr lang="en-US" sz="800" dirty="0">
                <a:ea typeface="Yu Mincho"/>
                <a:cs typeface="Calibri"/>
              </a:rPr>
              <a:t>Malone ER et al. </a:t>
            </a:r>
            <a:r>
              <a:rPr lang="en-US" sz="800" i="1" dirty="0">
                <a:ea typeface="Yu Mincho"/>
                <a:cs typeface="Calibri"/>
              </a:rPr>
              <a:t>Genome Med. </a:t>
            </a:r>
            <a:r>
              <a:rPr lang="en-US" sz="800" dirty="0">
                <a:ea typeface="Yu Mincho"/>
                <a:cs typeface="Calibri"/>
              </a:rPr>
              <a:t>2020;12:8. </a:t>
            </a:r>
            <a:br>
              <a:rPr lang="en-US" sz="800" dirty="0">
                <a:ea typeface="Yu Mincho"/>
                <a:cs typeface="Calibri"/>
              </a:rPr>
            </a:br>
            <a:r>
              <a:rPr lang="en-US" sz="800" dirty="0">
                <a:ea typeface="+mn-lt"/>
                <a:cs typeface="+mn-lt"/>
              </a:rPr>
              <a:t>doi:10.1186/s13073-019-0703-1 </a:t>
            </a:r>
            <a:r>
              <a:rPr lang="en-US" sz="800" b="1" dirty="0">
                <a:ea typeface="Yu Mincho"/>
                <a:cs typeface="Calibri"/>
              </a:rPr>
              <a:t>4</a:t>
            </a:r>
            <a:r>
              <a:rPr lang="en-US" sz="800" dirty="0">
                <a:ea typeface="Yu Mincho"/>
                <a:cs typeface="Calibri"/>
              </a:rPr>
              <a:t>. </a:t>
            </a:r>
            <a:r>
              <a:rPr lang="en-US" sz="800" dirty="0" err="1">
                <a:ea typeface="Yu Mincho"/>
                <a:cs typeface="Calibri"/>
              </a:rPr>
              <a:t>Latysheva</a:t>
            </a:r>
            <a:r>
              <a:rPr lang="en-US" sz="800" dirty="0">
                <a:ea typeface="Yu Mincho"/>
                <a:cs typeface="Calibri"/>
              </a:rPr>
              <a:t> NS, Babu MM. </a:t>
            </a:r>
            <a:r>
              <a:rPr lang="en-US" sz="800" i="1" dirty="0">
                <a:ea typeface="Yu Mincho"/>
                <a:cs typeface="Calibri"/>
              </a:rPr>
              <a:t>Nucleic Acids Res.</a:t>
            </a:r>
            <a:r>
              <a:rPr lang="en-US" sz="800" dirty="0">
                <a:ea typeface="Yu Mincho"/>
                <a:cs typeface="Calibri"/>
              </a:rPr>
              <a:t> 2016;44(10):4487-4503. doi:10.1093/</a:t>
            </a:r>
            <a:r>
              <a:rPr lang="en-US" sz="800" dirty="0" err="1">
                <a:ea typeface="Yu Mincho"/>
                <a:cs typeface="Calibri"/>
              </a:rPr>
              <a:t>nar</a:t>
            </a:r>
            <a:r>
              <a:rPr lang="en-US" sz="800" dirty="0">
                <a:ea typeface="Yu Mincho"/>
                <a:cs typeface="Calibri"/>
              </a:rPr>
              <a:t>/gkw282 </a:t>
            </a:r>
            <a:r>
              <a:rPr lang="en-US" sz="800" b="1" dirty="0">
                <a:ea typeface="Yu Mincho"/>
                <a:cs typeface="Calibri"/>
              </a:rPr>
              <a:t>5</a:t>
            </a:r>
            <a:r>
              <a:rPr lang="en-US" sz="800" dirty="0">
                <a:ea typeface="Yu Mincho"/>
                <a:cs typeface="Calibri"/>
              </a:rPr>
              <a:t>.</a:t>
            </a:r>
            <a:r>
              <a:rPr lang="en-US" sz="800" b="1" dirty="0">
                <a:ea typeface="Yu Mincho"/>
                <a:cs typeface="Calibri"/>
              </a:rPr>
              <a:t> </a:t>
            </a:r>
            <a:r>
              <a:rPr lang="fr-FR" sz="800" dirty="0" err="1">
                <a:ea typeface="Yu Mincho"/>
                <a:cs typeface="Calibri"/>
              </a:rPr>
              <a:t>Drilon</a:t>
            </a:r>
            <a:r>
              <a:rPr lang="fr-FR" sz="800" dirty="0">
                <a:ea typeface="Yu Mincho"/>
                <a:cs typeface="Calibri"/>
              </a:rPr>
              <a:t> A et al</a:t>
            </a:r>
            <a:r>
              <a:rPr lang="fr-FR" sz="800" i="1" dirty="0">
                <a:ea typeface="Yu Mincho"/>
                <a:cs typeface="Calibri"/>
              </a:rPr>
              <a:t>. J Clin </a:t>
            </a:r>
            <a:r>
              <a:rPr lang="fr-FR" sz="800" i="1" dirty="0" err="1">
                <a:ea typeface="Yu Mincho"/>
                <a:cs typeface="Calibri"/>
              </a:rPr>
              <a:t>Oncol</a:t>
            </a:r>
            <a:r>
              <a:rPr lang="fr-FR" sz="800" dirty="0">
                <a:ea typeface="Yu Mincho"/>
                <a:cs typeface="Calibri"/>
              </a:rPr>
              <a:t>. 2021;39(25):2791-2802. doi:10.1200/JCO.20.03307 </a:t>
            </a:r>
            <a:r>
              <a:rPr lang="fr-FR" sz="800" b="1" dirty="0">
                <a:ea typeface="Yu Mincho"/>
                <a:cs typeface="Calibri"/>
              </a:rPr>
              <a:t>6</a:t>
            </a:r>
            <a:r>
              <a:rPr lang="fr-FR" sz="800" dirty="0">
                <a:ea typeface="Yu Mincho"/>
                <a:cs typeface="Calibri"/>
              </a:rPr>
              <a:t>. </a:t>
            </a:r>
            <a:r>
              <a:rPr lang="sv-SE" sz="800" dirty="0">
                <a:ea typeface="Yu Mincho"/>
                <a:cs typeface="Calibri"/>
              </a:rPr>
              <a:t>Barr FG. </a:t>
            </a:r>
            <a:r>
              <a:rPr lang="sv-SE" sz="800" i="1" dirty="0">
                <a:ea typeface="Yu Mincho"/>
                <a:cs typeface="Calibri"/>
              </a:rPr>
              <a:t>Expert Rev Mol Diagn</a:t>
            </a:r>
            <a:r>
              <a:rPr lang="sv-SE" sz="800" dirty="0">
                <a:ea typeface="Yu Mincho"/>
                <a:cs typeface="Calibri"/>
              </a:rPr>
              <a:t>. 2016;16(9):921-923. doi:10.1080/14737159.2016.1220835 </a:t>
            </a:r>
            <a:r>
              <a:rPr lang="sv-SE" sz="800" b="1" dirty="0">
                <a:ea typeface="Yu Mincho"/>
                <a:cs typeface="Calibri"/>
              </a:rPr>
              <a:t>7</a:t>
            </a:r>
            <a:r>
              <a:rPr lang="sv-SE" sz="800" dirty="0">
                <a:ea typeface="Yu Mincho"/>
                <a:cs typeface="Calibri"/>
              </a:rPr>
              <a:t>. Stangl C et al. </a:t>
            </a:r>
            <a:r>
              <a:rPr lang="sv-SE" sz="800" i="1" dirty="0">
                <a:ea typeface="Yu Mincho"/>
                <a:cs typeface="Calibri"/>
              </a:rPr>
              <a:t>Nat Commun</a:t>
            </a:r>
            <a:r>
              <a:rPr lang="sv-SE" sz="800" dirty="0">
                <a:ea typeface="Yu Mincho"/>
                <a:cs typeface="Calibri"/>
              </a:rPr>
              <a:t>. 2020;11(1):2861. doi:10.1038/s41467-020-16641-7</a:t>
            </a:r>
            <a:endParaRPr lang="da-DK" sz="800" dirty="0">
              <a:ea typeface="Yu Mincho"/>
              <a:cs typeface="Times New Roman"/>
            </a:endParaRPr>
          </a:p>
        </p:txBody>
      </p:sp>
      <p:sp>
        <p:nvSpPr>
          <p:cNvPr id="42" name="Round Same Side Corner Rectangle 41">
            <a:extLst>
              <a:ext uri="{FF2B5EF4-FFF2-40B4-BE49-F238E27FC236}">
                <a16:creationId xmlns:a16="http://schemas.microsoft.com/office/drawing/2014/main" id="{0E5698D1-A6CC-1C16-9D26-E0711D963E12}"/>
              </a:ext>
            </a:extLst>
          </p:cNvPr>
          <p:cNvSpPr/>
          <p:nvPr/>
        </p:nvSpPr>
        <p:spPr>
          <a:xfrm>
            <a:off x="6219130" y="1212239"/>
            <a:ext cx="5510910" cy="493776"/>
          </a:xfrm>
          <a:prstGeom prst="round2SameRect">
            <a:avLst>
              <a:gd name="adj1" fmla="val 24078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162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12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None/>
            </a:pP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3097C0-5783-8D93-DB4F-50E35F05B956}"/>
              </a:ext>
            </a:extLst>
          </p:cNvPr>
          <p:cNvSpPr txBox="1"/>
          <p:nvPr/>
        </p:nvSpPr>
        <p:spPr>
          <a:xfrm>
            <a:off x="7922506" y="1257884"/>
            <a:ext cx="2104159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400" b="1" dirty="0">
                <a:solidFill>
                  <a:schemeClr val="bg1"/>
                </a:solidFill>
              </a:rPr>
              <a:t>Point Mutation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219130" y="1212851"/>
            <a:ext cx="5510907" cy="4654550"/>
          </a:xfrm>
          <a:prstGeom prst="roundRect">
            <a:avLst>
              <a:gd name="adj" fmla="val 2888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utoShape 4" descr="Fusion transcripts: Unexploited vulnerabilities in cancer? - Neckles - 2020  - WIREs RNA - Wiley Online Library">
            <a:extLst>
              <a:ext uri="{FF2B5EF4-FFF2-40B4-BE49-F238E27FC236}">
                <a16:creationId xmlns:a16="http://schemas.microsoft.com/office/drawing/2014/main" id="{CA7A0331-2FFC-4A6C-844B-9E79D27694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32933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ound Same Side Corner Rectangle 68">
            <a:extLst>
              <a:ext uri="{FF2B5EF4-FFF2-40B4-BE49-F238E27FC236}">
                <a16:creationId xmlns:a16="http://schemas.microsoft.com/office/drawing/2014/main" id="{11AFCB01-DAF0-51D1-ECE4-A612FC28D096}"/>
              </a:ext>
            </a:extLst>
          </p:cNvPr>
          <p:cNvSpPr/>
          <p:nvPr/>
        </p:nvSpPr>
        <p:spPr>
          <a:xfrm rot="16200000">
            <a:off x="8728308" y="921356"/>
            <a:ext cx="492555" cy="5510908"/>
          </a:xfrm>
          <a:prstGeom prst="round2SameRect">
            <a:avLst>
              <a:gd name="adj1" fmla="val 4044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12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None/>
            </a:pP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00714" y="2943978"/>
            <a:ext cx="1798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Oncogenic protein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531131" y="2945837"/>
            <a:ext cx="692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Cancer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3097C0-5783-8D93-DB4F-50E35F05B956}"/>
              </a:ext>
            </a:extLst>
          </p:cNvPr>
          <p:cNvSpPr txBox="1"/>
          <p:nvPr/>
        </p:nvSpPr>
        <p:spPr>
          <a:xfrm>
            <a:off x="7922506" y="3457194"/>
            <a:ext cx="2104159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400" b="1" dirty="0">
                <a:solidFill>
                  <a:schemeClr val="bg1"/>
                </a:solidFill>
              </a:rPr>
              <a:t>Gene Fusion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B7BD6DC-3E12-EC63-E59B-2B2895EA9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2869" y="4514030"/>
            <a:ext cx="683775" cy="43985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974898" y="5468226"/>
            <a:ext cx="2049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Oncogenic fusion protein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6DA2E79-AF11-CA8D-6BCB-BA3319BEC542}"/>
              </a:ext>
            </a:extLst>
          </p:cNvPr>
          <p:cNvSpPr/>
          <p:nvPr/>
        </p:nvSpPr>
        <p:spPr>
          <a:xfrm>
            <a:off x="10588348" y="5465804"/>
            <a:ext cx="692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Cancer</a:t>
            </a:r>
            <a:endParaRPr lang="en-US" sz="1400" dirty="0">
              <a:solidFill>
                <a:schemeClr val="accent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06A82-6B44-E187-A674-B02FAB597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174" y="2192240"/>
            <a:ext cx="683775" cy="439855"/>
          </a:xfrm>
          <a:prstGeom prst="rect">
            <a:avLst/>
          </a:prstGeom>
        </p:spPr>
      </p:pic>
      <p:sp>
        <p:nvSpPr>
          <p:cNvPr id="40" name="Tijdelijke aanduiding voor voettekst 4">
            <a:extLst>
              <a:ext uri="{FF2B5EF4-FFF2-40B4-BE49-F238E27FC236}">
                <a16:creationId xmlns:a16="http://schemas.microsoft.com/office/drawing/2014/main" id="{931C1823-A347-4483-8FAC-4FC4870F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63850" y="6562624"/>
            <a:ext cx="3064300" cy="24622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ctr">
              <a:defRPr sz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b="1" dirty="0">
                <a:solidFill>
                  <a:schemeClr val="bg2"/>
                </a:solidFill>
              </a:rPr>
              <a:t>FindTheFusions.com</a:t>
            </a:r>
            <a:r>
              <a:rPr lang="en-US" dirty="0">
                <a:solidFill>
                  <a:schemeClr val="tx1"/>
                </a:solidFill>
              </a:rPr>
              <a:t> to download this presentation.</a:t>
            </a:r>
          </a:p>
        </p:txBody>
      </p:sp>
      <p:pic>
        <p:nvPicPr>
          <p:cNvPr id="41" name="Picture 40" descr="Shape&#10;&#10;Description automatically generated">
            <a:extLst>
              <a:ext uri="{FF2B5EF4-FFF2-40B4-BE49-F238E27FC236}">
                <a16:creationId xmlns:a16="http://schemas.microsoft.com/office/drawing/2014/main" id="{DBD54BD6-ABAD-D3E5-0C45-E0EB23243A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 rot="16200000">
            <a:off x="7730861" y="2205490"/>
            <a:ext cx="326354" cy="413353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DBD54BD6-ABAD-D3E5-0C45-E0EB23243A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 rot="16200000">
            <a:off x="9744915" y="2205490"/>
            <a:ext cx="326354" cy="413353"/>
          </a:xfrm>
          <a:prstGeom prst="rect">
            <a:avLst/>
          </a:prstGeom>
        </p:spPr>
      </p:pic>
      <p:pic>
        <p:nvPicPr>
          <p:cNvPr id="44" name="Picture 43" descr="Shape&#10;&#10;Description automatically generated">
            <a:extLst>
              <a:ext uri="{FF2B5EF4-FFF2-40B4-BE49-F238E27FC236}">
                <a16:creationId xmlns:a16="http://schemas.microsoft.com/office/drawing/2014/main" id="{DBD54BD6-ABAD-D3E5-0C45-E0EB23243A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 rot="16200000">
            <a:off x="7714544" y="4504830"/>
            <a:ext cx="358989" cy="454688"/>
          </a:xfrm>
          <a:prstGeom prst="rect">
            <a:avLst/>
          </a:prstGeom>
        </p:spPr>
      </p:pic>
      <p:pic>
        <p:nvPicPr>
          <p:cNvPr id="45" name="Picture 44" descr="Shape&#10;&#10;Description automatically generated">
            <a:extLst>
              <a:ext uri="{FF2B5EF4-FFF2-40B4-BE49-F238E27FC236}">
                <a16:creationId xmlns:a16="http://schemas.microsoft.com/office/drawing/2014/main" id="{DBD54BD6-ABAD-D3E5-0C45-E0EB23243A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47" t="9920" r="31743" b="75493"/>
          <a:stretch/>
        </p:blipFill>
        <p:spPr>
          <a:xfrm rot="16200000">
            <a:off x="9728598" y="4504830"/>
            <a:ext cx="358989" cy="454688"/>
          </a:xfrm>
          <a:prstGeom prst="rect">
            <a:avLst/>
          </a:prstGeom>
        </p:spPr>
      </p:pic>
      <p:pic>
        <p:nvPicPr>
          <p:cNvPr id="33" name="Graphic 8" descr="DNA">
            <a:extLst>
              <a:ext uri="{FF2B5EF4-FFF2-40B4-BE49-F238E27FC236}">
                <a16:creationId xmlns:a16="http://schemas.microsoft.com/office/drawing/2014/main" id="{314DDE22-984E-28D8-617B-36E4407CACC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BD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633" y="4875669"/>
            <a:ext cx="732234" cy="744024"/>
          </a:xfrm>
          <a:prstGeom prst="rect">
            <a:avLst/>
          </a:prstGeom>
        </p:spPr>
      </p:pic>
      <p:pic>
        <p:nvPicPr>
          <p:cNvPr id="12" name="Picture 11" descr="A blue dna chain on a black background&#10;&#10;Description automatically generated">
            <a:extLst>
              <a:ext uri="{FF2B5EF4-FFF2-40B4-BE49-F238E27FC236}">
                <a16:creationId xmlns:a16="http://schemas.microsoft.com/office/drawing/2014/main" id="{5724D817-1C07-8440-E3C9-A60C98FF2E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75" y="4199086"/>
            <a:ext cx="745135" cy="745135"/>
          </a:xfrm>
          <a:prstGeom prst="rect">
            <a:avLst/>
          </a:prstGeom>
        </p:spPr>
      </p:pic>
      <p:pic>
        <p:nvPicPr>
          <p:cNvPr id="15" name="Picture 14" descr="A blue dna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B86292-0539-0D5E-4887-C127528D5E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41"/>
          <a:stretch/>
        </p:blipFill>
        <p:spPr>
          <a:xfrm>
            <a:off x="6405713" y="1392360"/>
            <a:ext cx="954789" cy="1981200"/>
          </a:xfrm>
          <a:prstGeom prst="rect">
            <a:avLst/>
          </a:prstGeom>
        </p:spPr>
      </p:pic>
      <p:pic>
        <p:nvPicPr>
          <p:cNvPr id="17" name="Picture 16" descr="A blue dna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3262B35-D076-7C5F-4EE2-EC411330A8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9"/>
          <a:stretch/>
        </p:blipFill>
        <p:spPr>
          <a:xfrm rot="20440008">
            <a:off x="8309166" y="1416294"/>
            <a:ext cx="1211284" cy="1805787"/>
          </a:xfrm>
          <a:prstGeom prst="rect">
            <a:avLst/>
          </a:prstGeom>
        </p:spPr>
      </p:pic>
      <p:pic>
        <p:nvPicPr>
          <p:cNvPr id="18" name="Picture 17" descr="A blue and green swirly elephant&#10;&#10;Description automatically generated">
            <a:extLst>
              <a:ext uri="{FF2B5EF4-FFF2-40B4-BE49-F238E27FC236}">
                <a16:creationId xmlns:a16="http://schemas.microsoft.com/office/drawing/2014/main" id="{1D00D65C-0691-15B4-9BE9-8F3D02F395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2413">
            <a:off x="8396372" y="4410804"/>
            <a:ext cx="1088675" cy="7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rus">
  <a:themeElements>
    <a:clrScheme name="Custom 26">
      <a:dk1>
        <a:sysClr val="windowText" lastClr="000000"/>
      </a:dk1>
      <a:lt1>
        <a:sysClr val="window" lastClr="FFFFFF"/>
      </a:lt1>
      <a:dk2>
        <a:srgbClr val="105267"/>
      </a:dk2>
      <a:lt2>
        <a:srgbClr val="00A2ED"/>
      </a:lt2>
      <a:accent1>
        <a:srgbClr val="000000"/>
      </a:accent1>
      <a:accent2>
        <a:srgbClr val="4994AB"/>
      </a:accent2>
      <a:accent3>
        <a:srgbClr val="A5A5A5"/>
      </a:accent3>
      <a:accent4>
        <a:srgbClr val="B13731"/>
      </a:accent4>
      <a:accent5>
        <a:srgbClr val="E0984D"/>
      </a:accent5>
      <a:accent6>
        <a:srgbClr val="6A2F47"/>
      </a:accent6>
      <a:hlink>
        <a:srgbClr val="AFCBDB"/>
      </a:hlink>
      <a:folHlink>
        <a:srgbClr val="A1A04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95000"/>
          </a:lnSpc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erus slide deck blank" id="{39EB20F5-0332-9B4C-B79C-142DD574CBA0}" vid="{CAD48EAB-2ED5-B446-93C3-38770309E3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9D0178E6ED5C469C0051BD11CB4ED1" ma:contentTypeVersion="4" ma:contentTypeDescription="Create a new document." ma:contentTypeScope="" ma:versionID="bb26201a613c0709221d9753ee8fbc10">
  <xsd:schema xmlns:xsd="http://www.w3.org/2001/XMLSchema" xmlns:xs="http://www.w3.org/2001/XMLSchema" xmlns:p="http://schemas.microsoft.com/office/2006/metadata/properties" xmlns:ns2="77b052f7-26bc-4461-983c-ed353c833556" targetNamespace="http://schemas.microsoft.com/office/2006/metadata/properties" ma:root="true" ma:fieldsID="3628844216fb43fee645574f64003e5f" ns2:_="">
    <xsd:import namespace="77b052f7-26bc-4461-983c-ed353c8335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b052f7-26bc-4461-983c-ed353c8335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9F3FC9-9880-43CA-ACA8-5E4D84DC72A7}">
  <ds:schemaRefs>
    <ds:schemaRef ds:uri="77b052f7-26bc-4461-983c-ed353c8335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1D4B2BF-C134-4FF4-921A-87ADDFCA22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8E7941-BCF1-40C4-8032-20FEC80C338C}">
  <ds:schemaRefs>
    <ds:schemaRef ds:uri="http://schemas.openxmlformats.org/package/2006/metadata/core-properties"/>
    <ds:schemaRef ds:uri="77b052f7-26bc-4461-983c-ed353c83355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13042</TotalTime>
  <Words>7575</Words>
  <Application>Microsoft Office PowerPoint</Application>
  <PresentationFormat>Widescreen</PresentationFormat>
  <Paragraphs>690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Yu Mincho</vt:lpstr>
      <vt:lpstr>Arial</vt:lpstr>
      <vt:lpstr>Arial Narrow</vt:lpstr>
      <vt:lpstr>Calibri</vt:lpstr>
      <vt:lpstr>System Font Regular</vt:lpstr>
      <vt:lpstr>Verdana</vt:lpstr>
      <vt:lpstr>Wingdings</vt:lpstr>
      <vt:lpstr>Merus</vt:lpstr>
      <vt:lpstr>Simplifying  Your Approach to Precision Oncology</vt:lpstr>
      <vt:lpstr>The Importance of a  Precision Oncology Approach</vt:lpstr>
      <vt:lpstr>Cancer Is Driven by Genomic Alterations1</vt:lpstr>
      <vt:lpstr>Precision Oncology Focuses on a Tumor’s Specific Genomic Profile1,2</vt:lpstr>
      <vt:lpstr>Number of Actionable Genomic Alterations Continues to Rise</vt:lpstr>
      <vt:lpstr>Data Establishing the Role of Clinically Actionable Genomic Markers Are Increasing1</vt:lpstr>
      <vt:lpstr>Genomic Profile-Guided Treatment Decisions  Are the Future of Precision Oncology</vt:lpstr>
      <vt:lpstr>Targeting Genomic Alterations Can Lead to Better Outcomes for Patients1,2</vt:lpstr>
      <vt:lpstr>There Are Different Types of Genomic  Alterations That Drive Cancer</vt:lpstr>
      <vt:lpstr>Pathogenic Gene Fusions Can Be Strong Oncogenic Drivers1,2</vt:lpstr>
      <vt:lpstr>NRG1  An Example of an Important  Pathogenic Gene Fusion</vt:lpstr>
      <vt:lpstr>NRG1 Is Important for Normal Cellular Development1,2</vt:lpstr>
      <vt:lpstr>NRG1 Fusions Result in Increased Cell Signaling and Growth1,2</vt:lpstr>
      <vt:lpstr>NRG1 Fusions Can Lead to Uncontrolled Growth and Cancer1,2</vt:lpstr>
      <vt:lpstr>NRG1 Gene Fusions Can Occur in Many Types of Solid Tumors1</vt:lpstr>
      <vt:lpstr>NRG1+ Tumors Can Be Aggressive and Respond Poorly to Existing Standard of Care1,2</vt:lpstr>
      <vt:lpstr>Testing With Both DNA  and RNA (RNA-Based NGS)  Is the Key to Finding  Actionable Alterations</vt:lpstr>
      <vt:lpstr>Classical Biomarker Screening Methods Were Developed to Detect Single Molecular Targets1,2</vt:lpstr>
      <vt:lpstr>NGS Can Detect a Broad Range of Genomic Alterations1</vt:lpstr>
      <vt:lpstr>DNA-Based NGS Alone Can Miss  Pathogenic Gene Fusions1</vt:lpstr>
      <vt:lpstr>RNA-Based NGS Is More Sensitive Than DNA-Based NGS Alone for Detecting Pathogenic Gene Fusions1</vt:lpstr>
      <vt:lpstr>Ordering RNA-Based NGS Is a Key to Obtaining Comprehensive Results1,2 </vt:lpstr>
      <vt:lpstr>Comprehensive Genomic Profiling Is Associated With Improved OS in NSCLC Patients1</vt:lpstr>
      <vt:lpstr>Most NGS Reports Highlight Actionable Information</vt:lpstr>
      <vt:lpstr>RNA-Based NGS Is Important to Identify a Wide Range of Pathogenic Fusions, Including NRG11</vt:lpstr>
      <vt:lpstr>Collaboration Is Important to Help Identify  Actionable Information in NGS Reports</vt:lpstr>
      <vt:lpstr>Summary</vt:lpstr>
      <vt:lpstr>Key 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Stephanie Wong</dc:creator>
  <cp:lastModifiedBy>Jessica Margolis</cp:lastModifiedBy>
  <cp:revision>538</cp:revision>
  <cp:lastPrinted>2024-01-19T15:06:27Z</cp:lastPrinted>
  <dcterms:created xsi:type="dcterms:W3CDTF">2022-08-02T20:12:53Z</dcterms:created>
  <dcterms:modified xsi:type="dcterms:W3CDTF">2024-02-12T14:44:03Z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0x010100DA9D0178E6ED5C469C0051BD11CB4ED1</vt:lpwstr>
  </property>
</Properties>
</file>